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2"/>
  </p:notesMasterIdLst>
  <p:handoutMasterIdLst>
    <p:handoutMasterId r:id="rId33"/>
  </p:handoutMasterIdLst>
  <p:sldIdLst>
    <p:sldId id="304" r:id="rId2"/>
    <p:sldId id="257" r:id="rId3"/>
    <p:sldId id="259" r:id="rId4"/>
    <p:sldId id="305" r:id="rId5"/>
    <p:sldId id="258" r:id="rId6"/>
    <p:sldId id="262" r:id="rId7"/>
    <p:sldId id="264" r:id="rId8"/>
    <p:sldId id="306" r:id="rId9"/>
    <p:sldId id="307" r:id="rId10"/>
    <p:sldId id="300" r:id="rId11"/>
    <p:sldId id="265" r:id="rId12"/>
    <p:sldId id="281" r:id="rId13"/>
    <p:sldId id="303" r:id="rId14"/>
    <p:sldId id="267" r:id="rId15"/>
    <p:sldId id="291" r:id="rId16"/>
    <p:sldId id="299" r:id="rId17"/>
    <p:sldId id="292" r:id="rId18"/>
    <p:sldId id="316" r:id="rId19"/>
    <p:sldId id="293" r:id="rId20"/>
    <p:sldId id="294" r:id="rId21"/>
    <p:sldId id="295" r:id="rId22"/>
    <p:sldId id="296" r:id="rId23"/>
    <p:sldId id="297" r:id="rId24"/>
    <p:sldId id="268" r:id="rId25"/>
    <p:sldId id="269" r:id="rId26"/>
    <p:sldId id="270" r:id="rId27"/>
    <p:sldId id="271" r:id="rId28"/>
    <p:sldId id="274" r:id="rId29"/>
    <p:sldId id="302" r:id="rId30"/>
    <p:sldId id="315" r:id="rId3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CCFF"/>
    <a:srgbClr val="FFFF00"/>
    <a:srgbClr val="FF0000"/>
    <a:srgbClr val="0000CC"/>
    <a:srgbClr val="000066"/>
    <a:srgbClr val="FF9933"/>
    <a:srgbClr val="E10803"/>
    <a:srgbClr val="239F38"/>
    <a:srgbClr val="1664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76" autoAdjust="0"/>
  </p:normalViewPr>
  <p:slideViewPr>
    <p:cSldViewPr>
      <p:cViewPr varScale="1">
        <p:scale>
          <a:sx n="70" d="100"/>
          <a:sy n="70" d="100"/>
        </p:scale>
        <p:origin x="-15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97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91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25C66B-1B6D-4A81-8B94-E859FA1B431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632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0C5D6C-91A6-4CB0-BC89-C0ABE9E10EB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094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titlemaster_m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5734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3657F2D-1B52-4BFB-9945-17F255537307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9EE16-9520-45CA-ACBB-3946AC7809F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A15A7-9E99-46F6-8976-486B8C4595D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A3E30-F919-44D8-AE01-31905BEE5EA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4ABEC-16DD-460D-969B-8DFDDE75840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E7907-3FC0-4320-9270-4E282C6BD67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E44A5-36EC-40FA-9CB6-BB75D1B0AA5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2A833-74F2-465B-A6E1-105BD7C8601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49CA6-5080-4962-B84A-D1F74088AE2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04148-5D58-4339-BA88-C4C412B63CE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5CAD4-0651-4C73-8308-C1C76C4A734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5632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/>
            </a:p>
          </p:txBody>
        </p:sp>
        <p:pic>
          <p:nvPicPr>
            <p:cNvPr id="56324" name="Picture 4" descr="slidemaster_med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563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11416F11-ECF6-4ED7-B9D9-44102E7EE88E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spd="slow">
    <p:push dir="d"/>
    <p:sndAc>
      <p:stSnd>
        <p:snd r:embed="rId13" name="chimes.wav"/>
      </p:stSnd>
    </p:sndAc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 descr="foto prezentac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657" y="3043"/>
            <a:ext cx="9144000" cy="6857999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79512" y="188640"/>
            <a:ext cx="878497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cs-CZ" sz="4000" b="1" spc="600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Školení časoměřičů </a:t>
            </a:r>
            <a:r>
              <a:rPr lang="cs-CZ" sz="4000" b="1" spc="60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AS</a:t>
            </a:r>
            <a:endParaRPr lang="cs-CZ" sz="4000" b="1" spc="60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26134" y="5369004"/>
            <a:ext cx="2439257" cy="1107996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66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2023</a:t>
            </a:r>
            <a:endParaRPr lang="cs-CZ" sz="6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627784" y="981075"/>
            <a:ext cx="6211416" cy="55435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000" b="1" u="sng" dirty="0"/>
              <a:t>GPRS </a:t>
            </a:r>
            <a:r>
              <a:rPr lang="cs-CZ" sz="2000" b="1" u="sng" dirty="0" smtClean="0"/>
              <a:t>Modem  - za chvíli Dan </a:t>
            </a:r>
            <a:endParaRPr lang="cs-CZ" sz="2000" b="1" u="sng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1000" b="1" u="sng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Slouží pro on-line přenos cílových časů z letmého cíle do PC na zpracování výsledků na ředitelství.</a:t>
            </a:r>
          </a:p>
          <a:p>
            <a:pPr>
              <a:lnSpc>
                <a:spcPct val="90000"/>
              </a:lnSpc>
            </a:pPr>
            <a:endParaRPr lang="cs-CZ" sz="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Při instalaci postupovat podle přiloženého návodu.</a:t>
            </a:r>
          </a:p>
          <a:p>
            <a:pPr>
              <a:lnSpc>
                <a:spcPct val="90000"/>
              </a:lnSpc>
            </a:pPr>
            <a:endParaRPr lang="cs-CZ" sz="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Hodiny ALGE přepnout do režimu </a:t>
            </a:r>
            <a:r>
              <a:rPr lang="cs-CZ" sz="2000" dirty="0">
                <a:solidFill>
                  <a:srgbClr val="FF0000"/>
                </a:solidFill>
                <a:effectLst/>
              </a:rPr>
              <a:t>NORM</a:t>
            </a:r>
            <a:r>
              <a:rPr lang="cs-CZ" sz="2000" dirty="0">
                <a:effectLst/>
              </a:rPr>
              <a:t> !!!</a:t>
            </a:r>
          </a:p>
          <a:p>
            <a:pPr>
              <a:lnSpc>
                <a:spcPct val="90000"/>
              </a:lnSpc>
            </a:pPr>
            <a:endParaRPr lang="cs-CZ" sz="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FF0000"/>
                </a:solidFill>
                <a:effectLst/>
              </a:rPr>
              <a:t>Odzkoušet přenos dat </a:t>
            </a:r>
            <a:r>
              <a:rPr lang="cs-CZ" sz="2000" dirty="0">
                <a:effectLst/>
              </a:rPr>
              <a:t>se zpracovatelskou skupinou před průjezdem předjezdců.</a:t>
            </a:r>
          </a:p>
          <a:p>
            <a:pPr>
              <a:lnSpc>
                <a:spcPct val="90000"/>
              </a:lnSpc>
            </a:pPr>
            <a:endParaRPr lang="cs-CZ" sz="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Čas a startovní číslo se odesílá zpracovatelské skupině až při tisku.</a:t>
            </a:r>
          </a:p>
          <a:p>
            <a:pPr>
              <a:lnSpc>
                <a:spcPct val="90000"/>
              </a:lnSpc>
            </a:pPr>
            <a:endParaRPr lang="cs-CZ" sz="800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Dodržet zadávání startovních čísel.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>
                <a:effectLst/>
              </a:rPr>
              <a:t>		</a:t>
            </a:r>
            <a:r>
              <a:rPr lang="cs-CZ" sz="1600" b="1" i="1" dirty="0">
                <a:effectLst/>
              </a:rPr>
              <a:t>911, 912, 913 </a:t>
            </a:r>
            <a:r>
              <a:rPr lang="cs-CZ" sz="1600" i="1" dirty="0">
                <a:effectLst/>
              </a:rPr>
              <a:t>– zkušební </a:t>
            </a:r>
            <a:r>
              <a:rPr lang="cs-CZ" sz="1600" i="1" dirty="0" smtClean="0">
                <a:effectLst/>
              </a:rPr>
              <a:t>časy </a:t>
            </a:r>
            <a:r>
              <a:rPr lang="cs-CZ" sz="1600" b="1" i="1" dirty="0" smtClean="0">
                <a:effectLst/>
              </a:rPr>
              <a:t>9XX</a:t>
            </a:r>
            <a:endParaRPr lang="cs-CZ" sz="1600" b="1" i="1" dirty="0"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cs-CZ" sz="1600" i="1" dirty="0">
                <a:effectLst/>
              </a:rPr>
              <a:t>		</a:t>
            </a:r>
            <a:r>
              <a:rPr lang="cs-CZ" sz="1600" b="1" i="1" dirty="0">
                <a:effectLst/>
              </a:rPr>
              <a:t>903, 902, 901 </a:t>
            </a:r>
            <a:r>
              <a:rPr lang="cs-CZ" sz="1600" i="1" dirty="0">
                <a:effectLst/>
              </a:rPr>
              <a:t>– </a:t>
            </a:r>
            <a:r>
              <a:rPr lang="cs-CZ" sz="1600" i="1" dirty="0" smtClean="0">
                <a:effectLst/>
              </a:rPr>
              <a:t>předjezdci  jinak </a:t>
            </a:r>
            <a:r>
              <a:rPr lang="cs-CZ" sz="1600" b="1" i="1" dirty="0" smtClean="0">
                <a:effectLst/>
              </a:rPr>
              <a:t>000,00,0</a:t>
            </a:r>
            <a:r>
              <a:rPr lang="cs-CZ" sz="1600" i="1" dirty="0" smtClean="0">
                <a:effectLst/>
              </a:rPr>
              <a:t> </a:t>
            </a:r>
            <a:endParaRPr lang="cs-CZ" sz="1600" i="1" dirty="0">
              <a:effectLst/>
            </a:endParaRPr>
          </a:p>
          <a:p>
            <a:pPr>
              <a:lnSpc>
                <a:spcPct val="90000"/>
              </a:lnSpc>
              <a:buNone/>
            </a:pPr>
            <a:r>
              <a:rPr lang="cs-CZ" sz="1600" i="1" dirty="0">
                <a:effectLst/>
              </a:rPr>
              <a:t>		</a:t>
            </a:r>
            <a:r>
              <a:rPr lang="cs-CZ" sz="1600" b="1" i="1" dirty="0">
                <a:effectLst/>
              </a:rPr>
              <a:t>999, </a:t>
            </a:r>
            <a:r>
              <a:rPr lang="cs-CZ" sz="1600" b="1" i="1" dirty="0" err="1">
                <a:effectLst/>
              </a:rPr>
              <a:t>999</a:t>
            </a:r>
            <a:r>
              <a:rPr lang="cs-CZ" sz="1600" b="1" i="1" dirty="0">
                <a:effectLst/>
              </a:rPr>
              <a:t>, </a:t>
            </a:r>
            <a:r>
              <a:rPr lang="cs-CZ" sz="1600" b="1" i="1" dirty="0" err="1">
                <a:effectLst/>
              </a:rPr>
              <a:t>999</a:t>
            </a:r>
            <a:r>
              <a:rPr lang="cs-CZ" sz="1600" b="1" i="1" dirty="0">
                <a:effectLst/>
              </a:rPr>
              <a:t> </a:t>
            </a:r>
            <a:r>
              <a:rPr lang="cs-CZ" sz="1600" i="1" dirty="0">
                <a:effectLst/>
              </a:rPr>
              <a:t>– falešný impuls</a:t>
            </a:r>
            <a:endParaRPr lang="cs-CZ" sz="1800" i="1" dirty="0">
              <a:effectLst/>
            </a:endParaRPr>
          </a:p>
          <a:p>
            <a:pPr>
              <a:lnSpc>
                <a:spcPct val="90000"/>
              </a:lnSpc>
              <a:buNone/>
            </a:pPr>
            <a:endParaRPr lang="cs-CZ" sz="800" i="1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Důležité je </a:t>
            </a:r>
            <a:r>
              <a:rPr lang="cs-CZ" sz="2000" dirty="0" smtClean="0">
                <a:effectLst/>
              </a:rPr>
              <a:t>tel.spojení </a:t>
            </a:r>
            <a:r>
              <a:rPr lang="cs-CZ" sz="2000" dirty="0">
                <a:effectLst/>
              </a:rPr>
              <a:t>se </a:t>
            </a:r>
            <a:r>
              <a:rPr lang="cs-CZ" sz="2000" dirty="0" err="1" smtClean="0">
                <a:effectLst/>
              </a:rPr>
              <a:t>zprac.skupinou</a:t>
            </a: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B32E-8EAB-40E8-8BDE-CE959F3EB064}" type="slidenum">
              <a:rPr lang="cs-CZ"/>
              <a:pPr/>
              <a:t>10</a:t>
            </a:fld>
            <a:endParaRPr lang="cs-CZ" dirty="0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411413" y="981075"/>
            <a:ext cx="6400800" cy="5543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Spojení letmý cíl-STOP - </a:t>
            </a:r>
            <a:r>
              <a:rPr lang="cs-CZ" sz="2000" b="1" u="sng" spc="300" dirty="0" err="1">
                <a:effectLst/>
              </a:rPr>
              <a:t>vysilačky</a:t>
            </a:r>
            <a:r>
              <a:rPr lang="cs-CZ" sz="2000" b="1" u="sng" spc="300" dirty="0">
                <a:effectLst/>
              </a:rPr>
              <a:t>:</a:t>
            </a:r>
          </a:p>
          <a:p>
            <a:pPr>
              <a:buFont typeface="Wingdings" pitchFamily="2" charset="2"/>
              <a:buNone/>
            </a:pPr>
            <a:endParaRPr lang="cs-CZ" sz="1000" b="1" u="sng" dirty="0">
              <a:effectLst/>
            </a:endParaRPr>
          </a:p>
          <a:p>
            <a:r>
              <a:rPr lang="cs-CZ" sz="2000" dirty="0">
                <a:effectLst/>
              </a:rPr>
              <a:t>Vysílačky – </a:t>
            </a:r>
            <a:r>
              <a:rPr lang="cs-CZ" sz="2000" dirty="0" smtClean="0">
                <a:effectLst/>
              </a:rPr>
              <a:t>nemluvit zbytečně</a:t>
            </a:r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Často bývají problémy se spojením cíl – stop.</a:t>
            </a:r>
          </a:p>
          <a:p>
            <a:r>
              <a:rPr lang="cs-CZ" sz="2000" dirty="0">
                <a:effectLst/>
              </a:rPr>
              <a:t>Míchání hovorů – přepněte oba na jiný kanál, </a:t>
            </a:r>
          </a:p>
          <a:p>
            <a:r>
              <a:rPr lang="cs-CZ" sz="2000" dirty="0">
                <a:effectLst/>
              </a:rPr>
              <a:t>Při hovoru přidržet mluvící tlačítko déle – </a:t>
            </a:r>
            <a:r>
              <a:rPr lang="cs-CZ" sz="2000" dirty="0">
                <a:solidFill>
                  <a:srgbClr val="FF0000"/>
                </a:solidFill>
                <a:effectLst/>
              </a:rPr>
              <a:t>useknutí hovoru</a:t>
            </a:r>
            <a:r>
              <a:rPr lang="cs-CZ" sz="2000" dirty="0">
                <a:effectLst/>
              </a:rPr>
              <a:t>, poslední číslo nesrozumitelné.</a:t>
            </a:r>
          </a:p>
          <a:p>
            <a:r>
              <a:rPr lang="cs-CZ" sz="2000" dirty="0">
                <a:effectLst/>
              </a:rPr>
              <a:t>Funkci spojení odzkoušejte již před předjezdci. </a:t>
            </a:r>
          </a:p>
          <a:p>
            <a:r>
              <a:rPr lang="cs-CZ" sz="2000" dirty="0">
                <a:effectLst/>
              </a:rPr>
              <a:t>Pokud nelze přečíst startovní číslo – </a:t>
            </a:r>
            <a:r>
              <a:rPr lang="cs-CZ" sz="2000" dirty="0">
                <a:solidFill>
                  <a:srgbClr val="FF0000"/>
                </a:solidFill>
                <a:effectLst/>
              </a:rPr>
              <a:t>nehlaste další čas, dokud vám stanoviště STOP nesdělí startovní číslo  </a:t>
            </a:r>
            <a:r>
              <a:rPr lang="cs-CZ" sz="2000" dirty="0">
                <a:effectLst/>
              </a:rPr>
              <a:t>– obvyklé v noci</a:t>
            </a:r>
            <a:r>
              <a:rPr lang="cs-CZ" sz="2400" dirty="0">
                <a:effectLst/>
              </a:rPr>
              <a:t>.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001024" y="6248400"/>
            <a:ext cx="838176" cy="457200"/>
          </a:xfrm>
        </p:spPr>
        <p:txBody>
          <a:bodyPr/>
          <a:lstStyle/>
          <a:p>
            <a:fld id="{A7F0FC70-A4AC-4027-B875-81511848569E}" type="slidenum">
              <a:rPr lang="cs-CZ"/>
              <a:pPr/>
              <a:t>11</a:t>
            </a:fld>
            <a:endParaRPr lang="cs-CZ" dirty="0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411413" y="981075"/>
            <a:ext cx="6400800" cy="5543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Rozdělení činnosti na stanovišti</a:t>
            </a:r>
          </a:p>
          <a:p>
            <a:pPr>
              <a:buFont typeface="Wingdings" pitchFamily="2" charset="2"/>
              <a:buNone/>
            </a:pPr>
            <a:r>
              <a:rPr lang="cs-CZ" sz="1600" spc="300" dirty="0">
                <a:effectLst/>
              </a:rPr>
              <a:t>Toto je pouze doporučení</a:t>
            </a:r>
          </a:p>
          <a:p>
            <a:pPr>
              <a:buNone/>
            </a:pPr>
            <a:endParaRPr lang="cs-CZ" sz="1200" u="sng" dirty="0">
              <a:effectLst/>
            </a:endParaRPr>
          </a:p>
          <a:p>
            <a:pPr>
              <a:buNone/>
            </a:pPr>
            <a:r>
              <a:rPr lang="cs-CZ" sz="2400" u="sng" dirty="0">
                <a:effectLst/>
              </a:rPr>
              <a:t>1. časoměřič:</a:t>
            </a:r>
          </a:p>
          <a:p>
            <a:r>
              <a:rPr lang="cs-CZ" sz="2000" dirty="0">
                <a:effectLst/>
              </a:rPr>
              <a:t>Hlavní měření na ALGE-TIMY</a:t>
            </a:r>
          </a:p>
          <a:p>
            <a:r>
              <a:rPr lang="cs-CZ" sz="2000" dirty="0">
                <a:effectLst/>
              </a:rPr>
              <a:t>Identifikace startovních čísel jezdců.</a:t>
            </a:r>
          </a:p>
          <a:p>
            <a:r>
              <a:rPr lang="cs-CZ" sz="2000" dirty="0">
                <a:effectLst/>
              </a:rPr>
              <a:t>Hlášení časů a startovních čísel na RZ-Stop a pro zápis do kontrolní listiny</a:t>
            </a:r>
          </a:p>
          <a:p>
            <a:r>
              <a:rPr lang="cs-CZ" sz="2000" dirty="0">
                <a:effectLst/>
              </a:rPr>
              <a:t>Kontrola startovních čísel ve startovní listině.</a:t>
            </a:r>
            <a:r>
              <a:rPr lang="cs-CZ" sz="2400" dirty="0">
                <a:effectLst/>
              </a:rPr>
              <a:t> </a:t>
            </a:r>
          </a:p>
          <a:p>
            <a:pPr>
              <a:buNone/>
            </a:pPr>
            <a:r>
              <a:rPr lang="cs-CZ" sz="2400" u="sng" dirty="0">
                <a:effectLst/>
              </a:rPr>
              <a:t>2. časoměřič:</a:t>
            </a:r>
          </a:p>
          <a:p>
            <a:r>
              <a:rPr lang="cs-CZ" sz="2000" dirty="0">
                <a:effectLst/>
              </a:rPr>
              <a:t>Záložní</a:t>
            </a:r>
            <a:r>
              <a:rPr lang="cs-CZ" sz="2000" dirty="0">
                <a:solidFill>
                  <a:srgbClr val="FF0000"/>
                </a:solidFill>
                <a:effectLst/>
              </a:rPr>
              <a:t> ruční </a:t>
            </a:r>
            <a:r>
              <a:rPr lang="cs-CZ" sz="2000" dirty="0">
                <a:effectLst/>
              </a:rPr>
              <a:t>měření na HEUER CP520.</a:t>
            </a:r>
          </a:p>
          <a:p>
            <a:r>
              <a:rPr lang="cs-CZ" sz="2000" dirty="0">
                <a:effectLst/>
              </a:rPr>
              <a:t>Identifikace startovních čísel jezdců.</a:t>
            </a:r>
          </a:p>
          <a:p>
            <a:r>
              <a:rPr lang="cs-CZ" sz="2000" dirty="0">
                <a:effectLst/>
              </a:rPr>
              <a:t>Zápis  startovních čísel a cílových časů do kontrolní listiny .</a:t>
            </a:r>
          </a:p>
          <a:p>
            <a:r>
              <a:rPr lang="cs-CZ" sz="2000" dirty="0">
                <a:effectLst/>
              </a:rPr>
              <a:t>Po každé RZ je možné se vystřídat.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FC70-A4AC-4027-B875-81511848569E}" type="slidenum">
              <a:rPr lang="cs-CZ"/>
              <a:pPr/>
              <a:t>12</a:t>
            </a:fld>
            <a:endParaRPr lang="cs-CZ" dirty="0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411413" y="981075"/>
            <a:ext cx="6400800" cy="5543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Spolupráce s adepty na stanovišti</a:t>
            </a:r>
          </a:p>
          <a:p>
            <a:pPr>
              <a:buFont typeface="Wingdings" pitchFamily="2" charset="2"/>
              <a:buNone/>
            </a:pPr>
            <a:endParaRPr lang="cs-CZ" sz="2000" b="1" u="sng" spc="300" dirty="0">
              <a:effectLst/>
            </a:endParaRPr>
          </a:p>
          <a:p>
            <a:r>
              <a:rPr lang="cs-CZ" sz="2000" dirty="0">
                <a:effectLst/>
              </a:rPr>
              <a:t>Vstřícný přístup k adeptům. Vzpomeň si jak jsi začínal sám.</a:t>
            </a:r>
          </a:p>
          <a:p>
            <a:r>
              <a:rPr lang="cs-CZ" sz="2000" dirty="0">
                <a:effectLst/>
              </a:rPr>
              <a:t>Předávat adeptům </a:t>
            </a:r>
            <a:r>
              <a:rPr lang="cs-CZ" sz="2000" dirty="0">
                <a:solidFill>
                  <a:srgbClr val="FF0000"/>
                </a:solidFill>
                <a:effectLst/>
              </a:rPr>
              <a:t>praktické zkušenosti </a:t>
            </a:r>
            <a:r>
              <a:rPr lang="cs-CZ" sz="2000" dirty="0">
                <a:effectLst/>
              </a:rPr>
              <a:t>ze stanoviště a prohlubovat povědomí odpovědnosti.</a:t>
            </a:r>
          </a:p>
          <a:p>
            <a:r>
              <a:rPr lang="cs-CZ" sz="2000" dirty="0">
                <a:effectLst/>
              </a:rPr>
              <a:t>Adept si musí uvědomit že pracuje za mzdu, nepřijel se dívat na závody, ale pracovat.</a:t>
            </a:r>
          </a:p>
          <a:p>
            <a:r>
              <a:rPr lang="cs-CZ" sz="2000" dirty="0">
                <a:effectLst/>
              </a:rPr>
              <a:t>Nechat </a:t>
            </a:r>
            <a:r>
              <a:rPr lang="cs-CZ" sz="2000" dirty="0">
                <a:solidFill>
                  <a:srgbClr val="FF0000"/>
                </a:solidFill>
                <a:effectLst/>
              </a:rPr>
              <a:t>samostatně nastavit </a:t>
            </a:r>
            <a:r>
              <a:rPr lang="cs-CZ" sz="2000" dirty="0">
                <a:effectLst/>
              </a:rPr>
              <a:t>aparáty podle přiloženého návodu, ale pod dohledem (ALGE, HEUER, fotobuňky, Modem)</a:t>
            </a:r>
          </a:p>
          <a:p>
            <a:r>
              <a:rPr lang="cs-CZ" sz="2000" dirty="0">
                <a:effectLst/>
              </a:rPr>
              <a:t>Přidělit </a:t>
            </a:r>
            <a:r>
              <a:rPr lang="cs-CZ" sz="2000" dirty="0" err="1">
                <a:effectLst/>
              </a:rPr>
              <a:t>konkretní</a:t>
            </a:r>
            <a:r>
              <a:rPr lang="cs-CZ" sz="2000" dirty="0">
                <a:effectLst/>
              </a:rPr>
              <a:t> činnost při průběhu RZ a kontrolovat její provádění.</a:t>
            </a:r>
          </a:p>
          <a:p>
            <a:r>
              <a:rPr lang="cs-CZ" sz="2000" dirty="0">
                <a:effectLst/>
              </a:rPr>
              <a:t>Cílem je </a:t>
            </a:r>
            <a:r>
              <a:rPr lang="cs-CZ" sz="2000" dirty="0">
                <a:solidFill>
                  <a:srgbClr val="FF0000"/>
                </a:solidFill>
                <a:effectLst/>
              </a:rPr>
              <a:t>naučit samostatnou činnost </a:t>
            </a:r>
            <a:r>
              <a:rPr lang="cs-CZ" sz="2000" dirty="0">
                <a:effectLst/>
              </a:rPr>
              <a:t>na stanovišti.</a:t>
            </a:r>
          </a:p>
          <a:p>
            <a:r>
              <a:rPr lang="cs-CZ" sz="2000" dirty="0">
                <a:effectLst/>
              </a:rPr>
              <a:t>Po skončení </a:t>
            </a:r>
            <a:r>
              <a:rPr lang="cs-CZ" sz="2000" dirty="0" err="1">
                <a:effectLst/>
              </a:rPr>
              <a:t>rally</a:t>
            </a:r>
            <a:r>
              <a:rPr lang="cs-CZ" sz="2000" dirty="0">
                <a:effectLst/>
              </a:rPr>
              <a:t> informovat HČAS o výsledcích práce adepta.</a:t>
            </a:r>
          </a:p>
          <a:p>
            <a:pPr>
              <a:buNone/>
            </a:pPr>
            <a:endParaRPr lang="cs-CZ" sz="2000" dirty="0">
              <a:effectLst/>
            </a:endParaRPr>
          </a:p>
          <a:p>
            <a:pPr marL="271463" indent="0">
              <a:buFont typeface="Wingdings" pitchFamily="2" charset="2"/>
              <a:buNone/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FC70-A4AC-4027-B875-81511848569E}" type="slidenum">
              <a:rPr lang="cs-CZ"/>
              <a:pPr/>
              <a:t>13</a:t>
            </a:fld>
            <a:endParaRPr lang="cs-CZ" dirty="0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2357422" y="928670"/>
            <a:ext cx="6400800" cy="5686426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Ukončení činnosti stanoviště:</a:t>
            </a:r>
          </a:p>
          <a:p>
            <a:pPr>
              <a:buFont typeface="Wingdings" pitchFamily="2" charset="2"/>
              <a:buNone/>
            </a:pPr>
            <a:endParaRPr lang="cs-CZ" sz="2000" b="1" u="sng" spc="300" dirty="0">
              <a:effectLst/>
            </a:endParaRPr>
          </a:p>
          <a:p>
            <a:r>
              <a:rPr lang="cs-CZ" sz="2000" dirty="0">
                <a:effectLst/>
              </a:rPr>
              <a:t>Činnost stanoviště končí až po projetí otevíracího vozidla, nebo po uplynutí 15 minut po ideálním času poslední posádky zvětšené o dobu stanovenou pro vyloučení - 15 min</a:t>
            </a:r>
            <a:r>
              <a:rPr lang="cs-CZ" sz="2000" dirty="0" smtClean="0">
                <a:effectLst/>
              </a:rPr>
              <a:t>. </a:t>
            </a:r>
            <a:r>
              <a:rPr lang="cs-CZ" sz="2000" dirty="0" smtClean="0">
                <a:solidFill>
                  <a:srgbClr val="FF0000"/>
                </a:solidFill>
                <a:effectLst/>
              </a:rPr>
              <a:t>Pozor těžko se stanoví!</a:t>
            </a:r>
            <a:endParaRPr lang="cs-CZ" sz="2000" dirty="0">
              <a:solidFill>
                <a:srgbClr val="FF0000"/>
              </a:solidFill>
              <a:effectLst/>
            </a:endParaRPr>
          </a:p>
          <a:p>
            <a:r>
              <a:rPr lang="cs-CZ" sz="2000" dirty="0">
                <a:effectLst/>
              </a:rPr>
              <a:t>O zrušení RZ vás informuje HČAS, VRZ, ZVRZ nebo časoměřiči na stanovišti STOP.</a:t>
            </a:r>
            <a:endParaRPr lang="cs-CZ" sz="2000" u="sng" dirty="0">
              <a:solidFill>
                <a:srgbClr val="0000CC"/>
              </a:solidFill>
              <a:effectLst/>
            </a:endParaRPr>
          </a:p>
          <a:p>
            <a:r>
              <a:rPr lang="cs-CZ" sz="2000" dirty="0">
                <a:effectLst/>
              </a:rPr>
              <a:t>Nezapomeňte vypnout hodiny i fotobuňky.</a:t>
            </a:r>
          </a:p>
          <a:p>
            <a:r>
              <a:rPr lang="cs-CZ" sz="2000" dirty="0">
                <a:effectLst/>
              </a:rPr>
              <a:t>Hodiny, fotobuňky i stativy </a:t>
            </a:r>
            <a:r>
              <a:rPr lang="cs-CZ" sz="2000" dirty="0">
                <a:solidFill>
                  <a:srgbClr val="FF0000"/>
                </a:solidFill>
                <a:effectLst/>
              </a:rPr>
              <a:t>očistěte</a:t>
            </a:r>
            <a:r>
              <a:rPr lang="cs-CZ" sz="2000" dirty="0">
                <a:effectLst/>
              </a:rPr>
              <a:t> před uložením do kufru</a:t>
            </a:r>
            <a:r>
              <a:rPr lang="cs-CZ" sz="2000" dirty="0" smtClean="0">
                <a:effectLst/>
              </a:rPr>
              <a:t>. Uložte slušně!</a:t>
            </a:r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Do </a:t>
            </a:r>
            <a:r>
              <a:rPr lang="cs-CZ" sz="2000" dirty="0">
                <a:solidFill>
                  <a:srgbClr val="FF0000"/>
                </a:solidFill>
                <a:effectLst/>
              </a:rPr>
              <a:t>deníku</a:t>
            </a:r>
            <a:r>
              <a:rPr lang="cs-CZ" sz="2000" dirty="0">
                <a:effectLst/>
              </a:rPr>
              <a:t> hodin zapište použití, případné závady a problémy při </a:t>
            </a:r>
            <a:r>
              <a:rPr lang="cs-CZ" sz="2000" dirty="0" smtClean="0">
                <a:effectLst/>
              </a:rPr>
              <a:t>měření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+ jméno a tel.kont</a:t>
            </a:r>
            <a:r>
              <a:rPr lang="cs-CZ" sz="2000" dirty="0" smtClean="0">
                <a:solidFill>
                  <a:srgbClr val="FF0000"/>
                </a:solidFill>
                <a:effectLst/>
              </a:rPr>
              <a:t>akt </a:t>
            </a:r>
            <a:endParaRPr lang="cs-CZ" sz="2000" dirty="0">
              <a:solidFill>
                <a:srgbClr val="FF0000"/>
              </a:solidFill>
            </a:endParaRPr>
          </a:p>
          <a:p>
            <a:r>
              <a:rPr lang="cs-CZ" sz="2000" dirty="0"/>
              <a:t>Stanoviště smíte opustit až po projetí otevíracího </a:t>
            </a:r>
            <a:r>
              <a:rPr lang="cs-CZ" sz="2000" dirty="0" smtClean="0"/>
              <a:t>vozidla a nechejte si potvrdit se stopkou. Pozor může ještě jet sanita nebo popletený jezdec.</a:t>
            </a:r>
            <a:endParaRPr lang="cs-CZ" sz="2000" dirty="0"/>
          </a:p>
          <a:p>
            <a:endParaRPr lang="cs-CZ" sz="2000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A6C1-3D2B-48B8-81F8-B9AE30D6D3F0}" type="slidenum">
              <a:rPr lang="cs-CZ"/>
              <a:pPr/>
              <a:t>14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526088" cy="1219200"/>
          </a:xfrm>
        </p:spPr>
        <p:txBody>
          <a:bodyPr/>
          <a:lstStyle/>
          <a:p>
            <a:pPr algn="ctr"/>
            <a:r>
              <a:rPr lang="cs-CZ" sz="3200" dirty="0">
                <a:effectLst/>
              </a:rPr>
              <a:t>Mimořádné situace na letmém cíli.</a:t>
            </a:r>
            <a:br>
              <a:rPr lang="cs-CZ" sz="3200" dirty="0">
                <a:effectLst/>
              </a:rPr>
            </a:br>
            <a:r>
              <a:rPr lang="cs-CZ" sz="2000" dirty="0">
                <a:solidFill>
                  <a:srgbClr val="0070C0"/>
                </a:solidFill>
                <a:effectLst/>
              </a:rPr>
              <a:t>Co mohu očekávat a jak je řešit 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38400" y="2007433"/>
            <a:ext cx="6400800" cy="3806734"/>
          </a:xfrm>
        </p:spPr>
        <p:txBody>
          <a:bodyPr/>
          <a:lstStyle/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Průjezd několika jezdců těsně za sebou.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Projede jeden jezdec a na hodinách dva časy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Projedou dva jezdci, ale na hodinách je jen jeden čas.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Průchod diváka fotobuňkou.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Jezdec porazí fotobuňku.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Porucha měřící aparatury.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 err="1">
                <a:effectLst/>
              </a:rPr>
              <a:t>Havarie</a:t>
            </a:r>
            <a:r>
              <a:rPr lang="cs-CZ" sz="2000" dirty="0">
                <a:effectLst/>
              </a:rPr>
              <a:t> jezdce v blízkosti stanoviště.</a:t>
            </a:r>
          </a:p>
          <a:p>
            <a:pPr marL="514350" indent="-514350">
              <a:buSzPct val="78000"/>
              <a:buFont typeface="Wingdings" pitchFamily="2" charset="2"/>
              <a:buChar char="q"/>
            </a:pPr>
            <a:r>
              <a:rPr lang="cs-CZ" sz="2000" dirty="0">
                <a:effectLst/>
              </a:rPr>
              <a:t>Neočekávaná změna počasí (vítr, déšť, bouřka atd.). 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15</a:t>
            </a:fld>
            <a:endParaRPr lang="cs-CZ"/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00298" y="1571612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705600" cy="1219200"/>
          </a:xfrm>
        </p:spPr>
        <p:txBody>
          <a:bodyPr/>
          <a:lstStyle/>
          <a:p>
            <a:pPr algn="ctr"/>
            <a:r>
              <a:rPr lang="cs-CZ" sz="2800" dirty="0">
                <a:effectLst/>
              </a:rPr>
              <a:t>Průjezd několika jezdců těsně za sebou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1412776"/>
            <a:ext cx="6400800" cy="4238636"/>
          </a:xfrm>
        </p:spPr>
        <p:txBody>
          <a:bodyPr/>
          <a:lstStyle/>
          <a:p>
            <a:r>
              <a:rPr lang="cs-CZ" sz="2000" dirty="0">
                <a:effectLst/>
              </a:rPr>
              <a:t>Zachovejte klid. Plně se věnujte práci.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Snažte se přečíst startovní čísla jezdců, nebo  alespoň spočítejte projetá vozidla.</a:t>
            </a:r>
          </a:p>
          <a:p>
            <a:endParaRPr lang="cs-CZ" sz="800" dirty="0">
              <a:effectLst/>
            </a:endParaRPr>
          </a:p>
          <a:p>
            <a:r>
              <a:rPr lang="cs-CZ" sz="2400" b="1" dirty="0">
                <a:solidFill>
                  <a:srgbClr val="FF0000"/>
                </a:solidFill>
                <a:effectLst/>
              </a:rPr>
              <a:t>Ručním měření změřte všechny jezdce.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Pokud nezachytíte startovní číslo, vyžádejte si jej  ze stanoviště STOP.</a:t>
            </a:r>
          </a:p>
          <a:p>
            <a:r>
              <a:rPr lang="cs-CZ" sz="2000" dirty="0">
                <a:effectLst/>
              </a:rPr>
              <a:t>Zkontrolujte počet změřených časů na ALGE-TIMY s počtem projetých jezdců.</a:t>
            </a:r>
          </a:p>
          <a:p>
            <a:r>
              <a:rPr lang="cs-CZ" sz="2000" dirty="0">
                <a:effectLst/>
              </a:rPr>
              <a:t>Hlášení na STOP a zápis do kontrolní listiny provádějte </a:t>
            </a:r>
            <a:r>
              <a:rPr lang="cs-CZ" sz="2000" dirty="0">
                <a:solidFill>
                  <a:srgbClr val="FF0000"/>
                </a:solidFill>
                <a:effectLst/>
              </a:rPr>
              <a:t>postupně – nespěchat</a:t>
            </a:r>
            <a:r>
              <a:rPr lang="cs-CZ" sz="2000" dirty="0">
                <a:effectLst/>
              </a:rPr>
              <a:t>, možnost chyby.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16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483768" y="1124744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400800" cy="1219200"/>
          </a:xfrm>
        </p:spPr>
        <p:txBody>
          <a:bodyPr/>
          <a:lstStyle/>
          <a:p>
            <a:pPr>
              <a:buSzPct val="78000"/>
            </a:pPr>
            <a:r>
              <a:rPr lang="cs-CZ" sz="2800" dirty="0">
                <a:effectLst/>
              </a:rPr>
              <a:t>Cílem projede jeden jezdec a na hodinách se vytisknou dva časy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38400" y="1643050"/>
            <a:ext cx="6400800" cy="4714908"/>
          </a:xfrm>
        </p:spPr>
        <p:txBody>
          <a:bodyPr/>
          <a:lstStyle/>
          <a:p>
            <a:r>
              <a:rPr lang="cs-CZ" sz="2200" b="1" dirty="0" smtClean="0">
                <a:solidFill>
                  <a:srgbClr val="FF0000"/>
                </a:solidFill>
                <a:effectLst/>
              </a:rPr>
              <a:t>První </a:t>
            </a:r>
            <a:r>
              <a:rPr lang="cs-CZ" sz="2200" b="1" dirty="0">
                <a:solidFill>
                  <a:srgbClr val="FF0000"/>
                </a:solidFill>
                <a:effectLst/>
              </a:rPr>
              <a:t>zaznamenaný čas berte jako platný</a:t>
            </a:r>
            <a:r>
              <a:rPr lang="cs-CZ" sz="2200" dirty="0" smtClean="0">
                <a:effectLst/>
              </a:rPr>
              <a:t>.</a:t>
            </a:r>
          </a:p>
          <a:p>
            <a:pPr>
              <a:buNone/>
            </a:pPr>
            <a:endParaRPr lang="cs-CZ" sz="2200" dirty="0">
              <a:effectLst/>
            </a:endParaRPr>
          </a:p>
          <a:p>
            <a:r>
              <a:rPr lang="cs-CZ" sz="2200" dirty="0">
                <a:effectLst/>
              </a:rPr>
              <a:t>Druhý (popř. i další) čas na pásce vyškrtněte</a:t>
            </a:r>
            <a:r>
              <a:rPr lang="cs-CZ" sz="2200" dirty="0" smtClean="0">
                <a:effectLst/>
              </a:rPr>
              <a:t>.</a:t>
            </a:r>
          </a:p>
          <a:p>
            <a:endParaRPr lang="cs-CZ" sz="2200" dirty="0">
              <a:effectLst/>
            </a:endParaRPr>
          </a:p>
          <a:p>
            <a:r>
              <a:rPr lang="cs-CZ" sz="2200" dirty="0">
                <a:effectLst/>
              </a:rPr>
              <a:t>Tisk několika časů za sebou způsobuje obvykle odlétající </a:t>
            </a:r>
            <a:r>
              <a:rPr lang="cs-CZ" sz="2200" dirty="0" smtClean="0">
                <a:effectLst/>
              </a:rPr>
              <a:t>kameny, výfuky  </a:t>
            </a:r>
            <a:r>
              <a:rPr lang="cs-CZ" sz="2200" dirty="0">
                <a:effectLst/>
              </a:rPr>
              <a:t>nebo listí</a:t>
            </a:r>
            <a:r>
              <a:rPr lang="cs-CZ" sz="2200" dirty="0" smtClean="0">
                <a:effectLst/>
              </a:rPr>
              <a:t>.</a:t>
            </a:r>
          </a:p>
          <a:p>
            <a:endParaRPr lang="cs-CZ" sz="2200" dirty="0">
              <a:effectLst/>
            </a:endParaRPr>
          </a:p>
          <a:p>
            <a:r>
              <a:rPr lang="cs-CZ" sz="2200" dirty="0">
                <a:effectLst/>
              </a:rPr>
              <a:t>Při použití modemu </a:t>
            </a:r>
            <a:r>
              <a:rPr lang="cs-CZ" sz="2200" dirty="0" smtClean="0">
                <a:effectLst/>
              </a:rPr>
              <a:t>odešli ostatní </a:t>
            </a:r>
            <a:r>
              <a:rPr lang="cs-CZ" sz="2200" dirty="0">
                <a:effectLst/>
              </a:rPr>
              <a:t>časy s č.999.</a:t>
            </a:r>
          </a:p>
          <a:p>
            <a:endParaRPr lang="cs-CZ" sz="2200" dirty="0">
              <a:effectLst/>
            </a:endParaRPr>
          </a:p>
          <a:p>
            <a:r>
              <a:rPr lang="cs-CZ" sz="2200" dirty="0">
                <a:effectLst/>
              </a:rPr>
              <a:t>Příčinu lze odstranit  nastavením většího zpoždění u fotobuněk, hodin nebo opakovaným seřízením fotobuněk.</a:t>
            </a:r>
          </a:p>
          <a:p>
            <a:endParaRPr lang="cs-CZ" sz="2000" dirty="0">
              <a:effectLst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17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555776" y="1700808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400800" cy="1219200"/>
          </a:xfrm>
        </p:spPr>
        <p:txBody>
          <a:bodyPr/>
          <a:lstStyle/>
          <a:p>
            <a:pPr marL="514350" indent="-514350" algn="just"/>
            <a:r>
              <a:rPr lang="cs-CZ" sz="2800" dirty="0">
                <a:effectLst/>
              </a:rPr>
              <a:t>Dva jezdci projedou těsně za sebou, ale vytiskne se pouze jeden čas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38400" y="1857364"/>
            <a:ext cx="6400800" cy="3875892"/>
          </a:xfrm>
        </p:spPr>
        <p:txBody>
          <a:bodyPr/>
          <a:lstStyle/>
          <a:p>
            <a:r>
              <a:rPr lang="cs-CZ" sz="2000" dirty="0">
                <a:effectLst/>
              </a:rPr>
              <a:t>Snažte se přečíst startovní čísla obou jezdců.</a:t>
            </a:r>
          </a:p>
          <a:p>
            <a:r>
              <a:rPr lang="cs-CZ" sz="2000" b="1" dirty="0">
                <a:solidFill>
                  <a:srgbClr val="FF0000"/>
                </a:solidFill>
                <a:effectLst/>
              </a:rPr>
              <a:t>Sledujte pořadí průjezdu jezdců.</a:t>
            </a:r>
          </a:p>
          <a:p>
            <a:r>
              <a:rPr lang="cs-CZ" sz="2000" dirty="0">
                <a:effectLst/>
              </a:rPr>
              <a:t>Oběma jezdcům přiřaďte </a:t>
            </a:r>
            <a:r>
              <a:rPr lang="cs-CZ" sz="2000" dirty="0">
                <a:solidFill>
                  <a:srgbClr val="FF0000"/>
                </a:solidFill>
                <a:effectLst/>
              </a:rPr>
              <a:t>stejný cílový čas </a:t>
            </a:r>
            <a:r>
              <a:rPr lang="cs-CZ" sz="2000" dirty="0">
                <a:effectLst/>
              </a:rPr>
              <a:t>podle hodin a nahlaste do cíle.</a:t>
            </a:r>
          </a:p>
          <a:p>
            <a:r>
              <a:rPr lang="cs-CZ" sz="2000" dirty="0">
                <a:effectLst/>
              </a:rPr>
              <a:t>Do KL zapište obě st. čísla se stejným časem s poznámkou – zdvojený čas.</a:t>
            </a:r>
          </a:p>
          <a:p>
            <a:r>
              <a:rPr lang="cs-CZ" sz="2200" b="1" dirty="0">
                <a:solidFill>
                  <a:srgbClr val="FF0000"/>
                </a:solidFill>
                <a:effectLst/>
              </a:rPr>
              <a:t>Při použití modemu co nejdříve telefonicky nahlásit zpracovatelské skupině startovní čísla a pořadí průjezdu. </a:t>
            </a:r>
          </a:p>
          <a:p>
            <a:r>
              <a:rPr lang="cs-CZ" sz="2000" dirty="0">
                <a:effectLst/>
              </a:rPr>
              <a:t>Dispečink přiřadí druhému jezdci o 0,2 – 0,3 sec delší čas – (ne časoměřič)</a:t>
            </a:r>
          </a:p>
          <a:p>
            <a:pPr>
              <a:buNone/>
            </a:pPr>
            <a:endParaRPr lang="cs-CZ" sz="2000" dirty="0">
              <a:effectLst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18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555776" y="1700808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233454"/>
      </p:ext>
    </p:extLst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476672"/>
            <a:ext cx="6400800" cy="536104"/>
          </a:xfrm>
        </p:spPr>
        <p:txBody>
          <a:bodyPr/>
          <a:lstStyle/>
          <a:p>
            <a:pPr algn="ctr"/>
            <a:r>
              <a:rPr lang="cs-CZ" sz="2800" dirty="0">
                <a:effectLst/>
              </a:rPr>
              <a:t>Průchod diváka fotobuňkou.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1268760"/>
            <a:ext cx="6400800" cy="5328592"/>
          </a:xfrm>
        </p:spPr>
        <p:txBody>
          <a:bodyPr/>
          <a:lstStyle/>
          <a:p>
            <a:r>
              <a:rPr lang="cs-CZ" sz="2000" dirty="0">
                <a:effectLst/>
              </a:rPr>
              <a:t>Hlídejte si pohyb diváků na trati.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Dbejte na </a:t>
            </a:r>
            <a:r>
              <a:rPr lang="cs-CZ" sz="2000" dirty="0">
                <a:solidFill>
                  <a:srgbClr val="FF0000"/>
                </a:solidFill>
                <a:effectLst/>
              </a:rPr>
              <a:t>přítomnost pořadatele u fotobuňky</a:t>
            </a:r>
            <a:r>
              <a:rPr lang="cs-CZ" sz="2000" dirty="0">
                <a:effectLst/>
              </a:rPr>
              <a:t>, předem jej seznamte s jeho úkoly.</a:t>
            </a:r>
          </a:p>
          <a:p>
            <a:endParaRPr lang="cs-CZ" sz="800" dirty="0">
              <a:effectLst/>
            </a:endParaRP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Krátkodobě lze zablokovat hlavní hodiny ALGE-TIMY (současné stisknutí tlačítka </a:t>
            </a:r>
            <a:r>
              <a:rPr lang="cs-CZ" sz="2000" dirty="0">
                <a:solidFill>
                  <a:srgbClr val="FF0000"/>
                </a:solidFill>
                <a:effectLst/>
              </a:rPr>
              <a:t>2nd + F1</a:t>
            </a:r>
            <a:r>
              <a:rPr lang="cs-CZ" sz="2000" dirty="0">
                <a:effectLst/>
              </a:rPr>
              <a:t>).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Při použití modemu přiřaďte tomuto času číslo 999 a normálně odešlete.</a:t>
            </a:r>
          </a:p>
          <a:p>
            <a:r>
              <a:rPr lang="cs-CZ" sz="2000" dirty="0">
                <a:effectLst/>
              </a:rPr>
              <a:t>Pokud dojde k průchodu diváka – vyškrtněte chybný čas na pásce.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Snažte se ale </a:t>
            </a:r>
            <a:r>
              <a:rPr lang="cs-CZ" sz="2000" dirty="0">
                <a:solidFill>
                  <a:srgbClr val="FF0000"/>
                </a:solidFill>
                <a:effectLst/>
              </a:rPr>
              <a:t>minimalizovat škrtání časů na pásce </a:t>
            </a:r>
            <a:r>
              <a:rPr lang="cs-CZ" sz="2000" dirty="0">
                <a:effectLst/>
              </a:rPr>
              <a:t>– nedůvěryhodný dokument.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19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483768" y="1196752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Letmý cíl rychlostní zkoušky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981075"/>
            <a:ext cx="6400800" cy="5543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Účel stanoviště:</a:t>
            </a:r>
          </a:p>
          <a:p>
            <a:pPr>
              <a:buFont typeface="Wingdings" pitchFamily="2" charset="2"/>
              <a:buNone/>
            </a:pPr>
            <a:endParaRPr lang="cs-CZ" sz="2000" dirty="0">
              <a:effectLst/>
            </a:endParaRPr>
          </a:p>
          <a:p>
            <a:r>
              <a:rPr lang="cs-CZ" sz="2400" b="1" dirty="0">
                <a:solidFill>
                  <a:srgbClr val="FF0000"/>
                </a:solidFill>
                <a:effectLst/>
              </a:rPr>
              <a:t>Účelem je změřit čas průjezdu jezdce cílem, ať se děje cokoliv.</a:t>
            </a:r>
          </a:p>
          <a:p>
            <a:pPr>
              <a:buNone/>
            </a:pPr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Jezdci pro tento čas riskují svůj život a nemalé finanční prostředky – proto se musí časoměřiči této činnosti plně věnovat</a:t>
            </a:r>
            <a:r>
              <a:rPr lang="cs-CZ" sz="2000" dirty="0" smtClean="0">
                <a:effectLst/>
              </a:rPr>
              <a:t>.</a:t>
            </a:r>
          </a:p>
          <a:p>
            <a:endParaRPr lang="cs-CZ" sz="2000" dirty="0" smtClean="0">
              <a:effectLst/>
            </a:endParaRPr>
          </a:p>
          <a:p>
            <a:r>
              <a:rPr lang="cs-CZ" sz="2000" b="1" dirty="0" smtClean="0">
                <a:solidFill>
                  <a:srgbClr val="FF0000"/>
                </a:solidFill>
                <a:effectLst/>
              </a:rPr>
              <a:t>Praxe : </a:t>
            </a:r>
            <a:r>
              <a:rPr lang="cs-CZ" sz="2000" b="1" dirty="0" err="1" smtClean="0">
                <a:solidFill>
                  <a:srgbClr val="FF0000"/>
                </a:solidFill>
                <a:effectLst/>
              </a:rPr>
              <a:t>Jänner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 </a:t>
            </a:r>
            <a:r>
              <a:rPr lang="cs-CZ" sz="2000" b="1" dirty="0" err="1" smtClean="0">
                <a:solidFill>
                  <a:srgbClr val="FF0000"/>
                </a:solidFill>
                <a:effectLst/>
              </a:rPr>
              <a:t>rally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 , Krumlov, stále se měří …</a:t>
            </a:r>
          </a:p>
          <a:p>
            <a:endParaRPr lang="cs-CZ" sz="2000" dirty="0" smtClean="0">
              <a:effectLst/>
            </a:endParaRPr>
          </a:p>
          <a:p>
            <a:pPr>
              <a:buNone/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2E43-0AAF-4D17-A721-49AA57717ECF}" type="slidenum">
              <a:rPr lang="cs-CZ"/>
              <a:pPr/>
              <a:t>2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0">
                <a:effectLst/>
              </a:rPr>
              <a:t>Jezdec porazí fotobuňku.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1071546"/>
            <a:ext cx="6400800" cy="5572164"/>
          </a:xfrm>
        </p:spPr>
        <p:txBody>
          <a:bodyPr/>
          <a:lstStyle/>
          <a:p>
            <a:r>
              <a:rPr lang="cs-CZ" sz="2000" dirty="0">
                <a:effectLst/>
              </a:rPr>
              <a:t>Funkci hlavního měření přebírá ruční měření.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Do doby obnovení činnosti fotobuňky hlaste na stanoviště STOP časy </a:t>
            </a:r>
            <a:r>
              <a:rPr lang="cs-CZ" sz="2000" dirty="0">
                <a:solidFill>
                  <a:srgbClr val="FF0000"/>
                </a:solidFill>
                <a:effectLst/>
              </a:rPr>
              <a:t>z ručního záložního měření</a:t>
            </a:r>
            <a:r>
              <a:rPr lang="cs-CZ" sz="2000" dirty="0">
                <a:effectLst/>
              </a:rPr>
              <a:t>.</a:t>
            </a:r>
          </a:p>
          <a:p>
            <a:r>
              <a:rPr lang="cs-CZ" sz="2000" dirty="0">
                <a:effectLst/>
              </a:rPr>
              <a:t>Poražení fotobuňky zapište do </a:t>
            </a:r>
            <a:r>
              <a:rPr lang="cs-CZ" sz="2000" dirty="0" smtClean="0">
                <a:effectLst/>
              </a:rPr>
              <a:t>KL .</a:t>
            </a:r>
            <a:endParaRPr lang="cs-CZ" sz="2000" dirty="0">
              <a:effectLst/>
            </a:endParaRP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Snažte se </a:t>
            </a:r>
            <a:r>
              <a:rPr lang="cs-CZ" sz="2000" dirty="0" smtClean="0">
                <a:effectLst/>
              </a:rPr>
              <a:t>zprovoznit </a:t>
            </a:r>
            <a:r>
              <a:rPr lang="cs-CZ" sz="2000" dirty="0">
                <a:effectLst/>
              </a:rPr>
              <a:t>fotobuňku. Jeden časoměřič měří ručně a hlásí časy na STOP, druhý opravuje fotobuňku</a:t>
            </a:r>
            <a:r>
              <a:rPr lang="cs-CZ" sz="2000" dirty="0" smtClean="0">
                <a:effectLst/>
              </a:rPr>
              <a:t>. </a:t>
            </a:r>
            <a:r>
              <a:rPr lang="cs-CZ" sz="2000" b="1" dirty="0" smtClean="0">
                <a:effectLst/>
              </a:rPr>
              <a:t>Zvažte zda je to nutn</a:t>
            </a:r>
            <a:r>
              <a:rPr lang="cs-CZ" sz="2000" dirty="0" smtClean="0">
                <a:effectLst/>
              </a:rPr>
              <a:t>é (kolik aut do konce, kde mezera...)</a:t>
            </a:r>
            <a:endParaRPr lang="cs-CZ" sz="2000" dirty="0">
              <a:effectLst/>
            </a:endParaRPr>
          </a:p>
          <a:p>
            <a:endParaRPr lang="cs-CZ" sz="800" dirty="0">
              <a:effectLst/>
            </a:endParaRPr>
          </a:p>
          <a:p>
            <a:r>
              <a:rPr lang="cs-CZ" sz="2000" b="1" dirty="0">
                <a:solidFill>
                  <a:srgbClr val="FF0000"/>
                </a:solidFill>
                <a:effectLst/>
              </a:rPr>
              <a:t>Při opravě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FB </a:t>
            </a:r>
            <a:r>
              <a:rPr lang="cs-CZ" sz="2000" b="1" dirty="0">
                <a:solidFill>
                  <a:srgbClr val="FF0000"/>
                </a:solidFill>
                <a:effectLst/>
              </a:rPr>
              <a:t>dbejte na svou bezpečn</a:t>
            </a:r>
            <a:r>
              <a:rPr lang="cs-CZ" sz="2000" dirty="0">
                <a:solidFill>
                  <a:srgbClr val="FF0000"/>
                </a:solidFill>
                <a:effectLst/>
              </a:rPr>
              <a:t>ost</a:t>
            </a:r>
            <a:r>
              <a:rPr lang="cs-CZ" sz="2000" dirty="0" smtClean="0">
                <a:solidFill>
                  <a:srgbClr val="FF0000"/>
                </a:solidFill>
                <a:effectLst/>
              </a:rPr>
              <a:t>.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Situace je velmi nebezpečná, další posádky se snaží v LC vůz „podržet“ pod plynem.</a:t>
            </a:r>
            <a:endParaRPr lang="cs-CZ" sz="2000" dirty="0">
              <a:solidFill>
                <a:srgbClr val="FF0000"/>
              </a:solidFill>
              <a:effectLst/>
            </a:endParaRP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V případě poškození fotobuňky nebo stativu, pořiďte fotodokumentaci, zapište skutečnost do deníku a nahlaste startovní číslo  pracovníkovi servisu hodin.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20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555776" y="1340768"/>
            <a:ext cx="6264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404664"/>
            <a:ext cx="6400800" cy="608112"/>
          </a:xfrm>
        </p:spPr>
        <p:txBody>
          <a:bodyPr/>
          <a:lstStyle/>
          <a:p>
            <a:pPr algn="ctr"/>
            <a:r>
              <a:rPr lang="cs-CZ" sz="2800" dirty="0">
                <a:effectLst/>
              </a:rPr>
              <a:t>Porucha měřící aparatury.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83768" y="1412776"/>
            <a:ext cx="6400800" cy="4238636"/>
          </a:xfrm>
        </p:spPr>
        <p:txBody>
          <a:bodyPr/>
          <a:lstStyle/>
          <a:p>
            <a:r>
              <a:rPr lang="cs-CZ" sz="2000" dirty="0" smtClean="0">
                <a:effectLst/>
              </a:rPr>
              <a:t>Pravděpodobnost </a:t>
            </a:r>
            <a:r>
              <a:rPr lang="cs-CZ" sz="2000" dirty="0">
                <a:effectLst/>
              </a:rPr>
              <a:t>poruchy měřící aparatury je minimální.</a:t>
            </a:r>
          </a:p>
          <a:p>
            <a:r>
              <a:rPr lang="cs-CZ" sz="2000" dirty="0">
                <a:effectLst/>
              </a:rPr>
              <a:t>Při poruše hlavního měření hlaste časy ze záložního ručního měření.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Snažte se co nejdříve </a:t>
            </a:r>
            <a:r>
              <a:rPr lang="cs-CZ" sz="2000" dirty="0">
                <a:solidFill>
                  <a:srgbClr val="FF0000"/>
                </a:solidFill>
                <a:effectLst/>
              </a:rPr>
              <a:t>závadu identifikovat a odstranit</a:t>
            </a:r>
            <a:r>
              <a:rPr lang="cs-CZ" sz="2000" dirty="0">
                <a:solidFill>
                  <a:srgbClr val="239F38"/>
                </a:solidFill>
                <a:effectLst/>
              </a:rPr>
              <a:t> </a:t>
            </a:r>
            <a:r>
              <a:rPr lang="cs-CZ" sz="2000" dirty="0">
                <a:effectLst/>
              </a:rPr>
              <a:t>(v čase mezi jezdci nebo mezi RZ).</a:t>
            </a:r>
          </a:p>
          <a:p>
            <a:endParaRPr lang="cs-CZ" sz="1100" dirty="0">
              <a:effectLst/>
            </a:endParaRPr>
          </a:p>
          <a:p>
            <a:r>
              <a:rPr lang="cs-CZ" sz="2000" dirty="0">
                <a:effectLst/>
              </a:rPr>
              <a:t>Poruchu zapište do kontrolní listiny a popište v deníku v kufru.</a:t>
            </a:r>
          </a:p>
          <a:p>
            <a:r>
              <a:rPr lang="cs-CZ" sz="2000" b="1" dirty="0">
                <a:solidFill>
                  <a:srgbClr val="FF0000"/>
                </a:solidFill>
                <a:effectLst/>
              </a:rPr>
              <a:t>Informujte servis hodin – možnost dodání náhradních přístrojů.</a:t>
            </a:r>
          </a:p>
          <a:p>
            <a:pPr>
              <a:buNone/>
            </a:pPr>
            <a:endParaRPr lang="cs-CZ" sz="800" dirty="0"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21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555776" y="1124744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752128"/>
          </a:xfrm>
        </p:spPr>
        <p:txBody>
          <a:bodyPr/>
          <a:lstStyle/>
          <a:p>
            <a:pPr algn="ctr"/>
            <a:r>
              <a:rPr lang="cs-CZ" sz="2800" dirty="0" smtClean="0">
                <a:effectLst/>
              </a:rPr>
              <a:t>Havárie </a:t>
            </a:r>
            <a:r>
              <a:rPr lang="cs-CZ" sz="2800" dirty="0">
                <a:effectLst/>
              </a:rPr>
              <a:t>jezdce v blízkosti stanoviště.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1340768"/>
            <a:ext cx="6517958" cy="5017190"/>
          </a:xfrm>
        </p:spPr>
        <p:txBody>
          <a:bodyPr/>
          <a:lstStyle/>
          <a:p>
            <a:r>
              <a:rPr lang="cs-CZ" sz="2000" dirty="0">
                <a:effectLst/>
              </a:rPr>
              <a:t>Ať se děje cokoliv, </a:t>
            </a:r>
            <a:r>
              <a:rPr lang="cs-CZ" sz="2000" b="1" dirty="0">
                <a:solidFill>
                  <a:srgbClr val="FF0000"/>
                </a:solidFill>
                <a:effectLst/>
              </a:rPr>
              <a:t>nerozptylujte se,  pokračujte ve své práci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.</a:t>
            </a:r>
          </a:p>
          <a:p>
            <a:r>
              <a:rPr lang="cs-CZ" sz="2000" b="1" dirty="0" smtClean="0">
                <a:solidFill>
                  <a:srgbClr val="FF0000"/>
                </a:solidFill>
                <a:effectLst/>
              </a:rPr>
              <a:t>Situace je velmi nebezpečná, další posádky se snaží v LC vůz „podržet“ pod plynem.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Vaše hlavní povinnost je nejprve změřit čas, teprve pak pomáhat pořadatelům.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 smtClean="0">
                <a:effectLst/>
              </a:rPr>
              <a:t>Informujte  </a:t>
            </a:r>
            <a:r>
              <a:rPr lang="cs-CZ" sz="2000" dirty="0">
                <a:effectLst/>
              </a:rPr>
              <a:t>o </a:t>
            </a:r>
            <a:r>
              <a:rPr lang="cs-CZ" sz="2000" dirty="0" err="1">
                <a:effectLst/>
              </a:rPr>
              <a:t>havarii</a:t>
            </a:r>
            <a:r>
              <a:rPr lang="cs-CZ" sz="2000" dirty="0">
                <a:effectLst/>
              </a:rPr>
              <a:t>  stanoviště STOP nebo HČAS (přivolání pomoci).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Zkontrolujte funkčnost fotobuněk.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Zapište problém do kontrolní listiny</a:t>
            </a:r>
            <a:r>
              <a:rPr lang="cs-CZ" sz="2000" dirty="0" smtClean="0">
                <a:effectLst/>
              </a:rPr>
              <a:t>.</a:t>
            </a:r>
          </a:p>
          <a:p>
            <a:r>
              <a:rPr lang="cs-CZ" sz="2000" i="1" dirty="0" smtClean="0">
                <a:effectLst/>
              </a:rPr>
              <a:t>Dispečink může poslat do vozidel na trati </a:t>
            </a:r>
            <a:r>
              <a:rPr lang="cs-CZ" sz="2000" b="1" i="1" dirty="0" smtClean="0">
                <a:solidFill>
                  <a:srgbClr val="FF0000"/>
                </a:solidFill>
                <a:effectLst/>
              </a:rPr>
              <a:t>„Červenou vlajku“</a:t>
            </a:r>
            <a:r>
              <a:rPr lang="cs-CZ" sz="2000" i="1" dirty="0" smtClean="0">
                <a:effectLst/>
              </a:rPr>
              <a:t>, ale je tam prodleva</a:t>
            </a:r>
            <a:endParaRPr lang="cs-CZ" sz="2000" i="1" dirty="0"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22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483768" y="1052736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680120"/>
          </a:xfrm>
        </p:spPr>
        <p:txBody>
          <a:bodyPr/>
          <a:lstStyle/>
          <a:p>
            <a:pPr algn="ctr"/>
            <a:r>
              <a:rPr lang="cs-CZ" sz="2800" dirty="0">
                <a:effectLst/>
              </a:rPr>
              <a:t>Neočekávaná změna počasí.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1052736"/>
            <a:ext cx="6400800" cy="4238636"/>
          </a:xfrm>
        </p:spPr>
        <p:txBody>
          <a:bodyPr/>
          <a:lstStyle/>
          <a:p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Stanoviště postavte tak, abyste byli na tuto možnost </a:t>
            </a:r>
            <a:r>
              <a:rPr lang="cs-CZ" sz="2000" dirty="0">
                <a:solidFill>
                  <a:srgbClr val="FF0000"/>
                </a:solidFill>
                <a:effectLst/>
              </a:rPr>
              <a:t>předem připraveni.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Délku kabelů od fotobuněk a umístění auta volte tak, aby bylo možno stanoviště </a:t>
            </a:r>
            <a:r>
              <a:rPr lang="cs-CZ" sz="2000" u="sng" dirty="0">
                <a:effectLst/>
              </a:rPr>
              <a:t>rychle</a:t>
            </a:r>
            <a:r>
              <a:rPr lang="cs-CZ" sz="2000" dirty="0">
                <a:effectLst/>
              </a:rPr>
              <a:t> změnit.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Připravte se na to, že může přijít silný déšť nebo vítr.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Vozte si sebou </a:t>
            </a:r>
            <a:r>
              <a:rPr lang="cs-CZ" sz="2000" dirty="0">
                <a:solidFill>
                  <a:srgbClr val="FF0000"/>
                </a:solidFill>
                <a:effectLst/>
              </a:rPr>
              <a:t>vlastní vybavení </a:t>
            </a:r>
            <a:r>
              <a:rPr lang="cs-CZ" sz="2000" dirty="0">
                <a:effectLst/>
              </a:rPr>
              <a:t>pro každé počasí.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Krátkodobý déšť fotobuňkám nevadí, přesto použijte plastový kryt (obvykle je v kufru).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23</a:t>
            </a:fld>
            <a:endParaRPr lang="cs-CZ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483768" y="980728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03241" y="332656"/>
            <a:ext cx="6840759" cy="536575"/>
          </a:xfrm>
        </p:spPr>
        <p:txBody>
          <a:bodyPr/>
          <a:lstStyle/>
          <a:p>
            <a:pPr algn="ctr"/>
            <a:r>
              <a:rPr lang="cs-CZ" sz="3200" dirty="0"/>
              <a:t>Stanoviště STOP rychlostní zkoušky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2411760" y="1052736"/>
            <a:ext cx="6400800" cy="52562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Úkoly:</a:t>
            </a:r>
          </a:p>
          <a:p>
            <a:r>
              <a:rPr lang="cs-CZ" sz="2000" dirty="0">
                <a:solidFill>
                  <a:srgbClr val="FF0000"/>
                </a:solidFill>
                <a:effectLst/>
              </a:rPr>
              <a:t>Zpracovat naměřené časy </a:t>
            </a:r>
            <a:r>
              <a:rPr lang="cs-CZ" sz="2000" dirty="0">
                <a:effectLst/>
              </a:rPr>
              <a:t>z letmého cíle RZ.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Na základě startovního času (z JV) a nahlášení cílového času z letmého cíle </a:t>
            </a:r>
            <a:r>
              <a:rPr lang="cs-CZ" sz="2000" dirty="0" err="1">
                <a:effectLst/>
              </a:rPr>
              <a:t>výpočítata</a:t>
            </a:r>
            <a:r>
              <a:rPr lang="cs-CZ" sz="2000" dirty="0">
                <a:effectLst/>
              </a:rPr>
              <a:t> jízdní dobu.</a:t>
            </a:r>
          </a:p>
          <a:p>
            <a:r>
              <a:rPr lang="cs-CZ" sz="2000" dirty="0">
                <a:effectLst/>
              </a:rPr>
              <a:t>U </a:t>
            </a:r>
            <a:r>
              <a:rPr lang="cs-CZ" sz="2000" dirty="0" err="1">
                <a:solidFill>
                  <a:srgbClr val="FF0000"/>
                </a:solidFill>
                <a:effectLst/>
              </a:rPr>
              <a:t>polookruhové</a:t>
            </a:r>
            <a:r>
              <a:rPr lang="cs-CZ" sz="2000" dirty="0">
                <a:solidFill>
                  <a:srgbClr val="FF0000"/>
                </a:solidFill>
                <a:effectLst/>
              </a:rPr>
              <a:t> RZ </a:t>
            </a:r>
            <a:r>
              <a:rPr lang="cs-CZ" sz="2000" dirty="0">
                <a:effectLst/>
              </a:rPr>
              <a:t>nahlásit výsledný čas zpracovatelské skupině – ne na letmý cíl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Zapsat startovní, cílový čas a jízdní dobu do kontrolní listiny i jízdního výkazu jezdce.</a:t>
            </a:r>
          </a:p>
          <a:p>
            <a:r>
              <a:rPr lang="cs-CZ" sz="2000" dirty="0">
                <a:effectLst/>
              </a:rPr>
              <a:t>Zapsat případné </a:t>
            </a:r>
            <a:r>
              <a:rPr lang="cs-CZ" sz="2000" dirty="0">
                <a:solidFill>
                  <a:srgbClr val="FF0000"/>
                </a:solidFill>
                <a:effectLst/>
              </a:rPr>
              <a:t>hlášení jezdců </a:t>
            </a:r>
            <a:r>
              <a:rPr lang="cs-CZ" sz="2000" dirty="0">
                <a:effectLst/>
              </a:rPr>
              <a:t>do kontrolní listiny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Předat výsledný čas pro zápis na informační tabuli , popř. zpracovatelské skupině, WAP</a:t>
            </a:r>
          </a:p>
          <a:p>
            <a:r>
              <a:rPr lang="cs-CZ" sz="2000" dirty="0" err="1">
                <a:effectLst/>
              </a:rPr>
              <a:t>Zapisat</a:t>
            </a:r>
            <a:r>
              <a:rPr lang="cs-CZ" sz="2000" dirty="0">
                <a:effectLst/>
              </a:rPr>
              <a:t> do kontrolní listiny průjezdy a čas (hod+min) všech projíždějících vozidel po uzavření trati.</a:t>
            </a:r>
          </a:p>
          <a:p>
            <a:endParaRPr lang="cs-CZ" sz="2000" dirty="0">
              <a:effectLst/>
            </a:endParaRPr>
          </a:p>
          <a:p>
            <a:endParaRPr lang="cs-CZ" sz="800" dirty="0">
              <a:effectLst/>
            </a:endParaRPr>
          </a:p>
          <a:p>
            <a:endParaRPr lang="cs-CZ" sz="2000" dirty="0">
              <a:effectLst/>
            </a:endParaRPr>
          </a:p>
          <a:p>
            <a:pPr>
              <a:buFont typeface="Wingdings" pitchFamily="2" charset="2"/>
              <a:buNone/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8D2F-00B0-495C-8B33-B09B3C350EF2}" type="slidenum">
              <a:rPr lang="cs-CZ"/>
              <a:pPr/>
              <a:t>24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1875" y="260648"/>
            <a:ext cx="6842125" cy="536575"/>
          </a:xfrm>
        </p:spPr>
        <p:txBody>
          <a:bodyPr/>
          <a:lstStyle/>
          <a:p>
            <a:pPr algn="ctr"/>
            <a:r>
              <a:rPr lang="cs-CZ" sz="3200" dirty="0"/>
              <a:t>Stanoviště STOP rychlostní zkoušky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2428860" y="1000108"/>
            <a:ext cx="6400800" cy="52562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Příprava stanoviště</a:t>
            </a:r>
          </a:p>
          <a:p>
            <a:r>
              <a:rPr lang="cs-CZ" sz="2000" dirty="0">
                <a:effectLst/>
              </a:rPr>
              <a:t>Příprava jednodušší jako letmý cíl. Žádné aparáty.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Předem si nadepište kontrolní listiny.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Dohodněte si spolupráci s pořadateli, zaškolení.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Předem odzkoušejte spojení cíl – stop včetně náhradního spojení (pokud je k dispozici).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Stavba stanu –  stan slouží pro ochranu </a:t>
            </a:r>
            <a:r>
              <a:rPr lang="cs-CZ" sz="2000" dirty="0" err="1">
                <a:effectLst/>
              </a:rPr>
              <a:t>činovníků</a:t>
            </a:r>
            <a:r>
              <a:rPr lang="cs-CZ" sz="2000" dirty="0">
                <a:effectLst/>
              </a:rPr>
              <a:t>, ne automobilů, pozor na možný silný vítr.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Ohraničení prostoru stanoviště zábranami. Klid při práci. </a:t>
            </a:r>
            <a:r>
              <a:rPr lang="cs-CZ" sz="2000" dirty="0">
                <a:solidFill>
                  <a:srgbClr val="FF0000"/>
                </a:solidFill>
                <a:effectLst/>
              </a:rPr>
              <a:t>V blízkosti stolku mohou být časoměřiči a pořadatel.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Doprovody a „špiony“ slušně vykázat k informační tabuli.</a:t>
            </a: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EBDF8-71DE-4C9F-BDC7-DA71CFF75ED9}" type="slidenum">
              <a:rPr lang="cs-CZ"/>
              <a:pPr/>
              <a:t>25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228600"/>
            <a:ext cx="6842125" cy="536575"/>
          </a:xfrm>
        </p:spPr>
        <p:txBody>
          <a:bodyPr/>
          <a:lstStyle/>
          <a:p>
            <a:pPr algn="ctr"/>
            <a:r>
              <a:rPr lang="cs-CZ" sz="3200" dirty="0"/>
              <a:t>Stanoviště STOP rychlostní zkoušky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411760" y="1052736"/>
            <a:ext cx="6400800" cy="52562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Organizace stanoviště:</a:t>
            </a:r>
          </a:p>
          <a:p>
            <a:pPr>
              <a:buFont typeface="Wingdings" pitchFamily="2" charset="2"/>
              <a:buNone/>
            </a:pPr>
            <a:endParaRPr lang="cs-CZ" sz="1100" b="1" u="sng" spc="300" dirty="0">
              <a:effectLst/>
            </a:endParaRPr>
          </a:p>
          <a:p>
            <a:r>
              <a:rPr lang="cs-CZ" sz="2000" dirty="0">
                <a:effectLst/>
              </a:rPr>
              <a:t>Na stanovišti se pohybuje více lidí, nerušit časoměřiče – toto je úkol pro pořadatele.</a:t>
            </a:r>
          </a:p>
          <a:p>
            <a:r>
              <a:rPr lang="cs-CZ" sz="2000" dirty="0">
                <a:solidFill>
                  <a:srgbClr val="FF0000"/>
                </a:solidFill>
                <a:effectLst/>
              </a:rPr>
              <a:t>Dobrá spolupráce s pořadateli </a:t>
            </a:r>
            <a:r>
              <a:rPr lang="cs-CZ" sz="2000" dirty="0">
                <a:effectLst/>
              </a:rPr>
              <a:t>při organizaci stanoviště, předpoklad dobré práce.</a:t>
            </a:r>
          </a:p>
          <a:p>
            <a:r>
              <a:rPr lang="cs-CZ" sz="2000" dirty="0">
                <a:effectLst/>
              </a:rPr>
              <a:t>Pokud je na stanovišti pouze jeden časoměřič</a:t>
            </a:r>
            <a:r>
              <a:rPr lang="cs-CZ" sz="2000" u="sng" dirty="0">
                <a:effectLst/>
              </a:rPr>
              <a:t>,</a:t>
            </a:r>
            <a:r>
              <a:rPr lang="cs-CZ" sz="2000" dirty="0">
                <a:effectLst/>
              </a:rPr>
              <a:t> zajistěte si pomoc z řad pořadatelů nebo </a:t>
            </a:r>
            <a:r>
              <a:rPr lang="cs-CZ" sz="2000" dirty="0" err="1">
                <a:effectLst/>
              </a:rPr>
              <a:t>WAPařů</a:t>
            </a:r>
            <a:r>
              <a:rPr lang="cs-CZ" sz="2000" dirty="0">
                <a:effectLst/>
              </a:rPr>
              <a:t>.</a:t>
            </a:r>
          </a:p>
          <a:p>
            <a:r>
              <a:rPr lang="cs-CZ" sz="2000" dirty="0">
                <a:effectLst/>
              </a:rPr>
              <a:t>Předem si rozdělte úkoly. Proškolte pomocníka.</a:t>
            </a:r>
          </a:p>
          <a:p>
            <a:r>
              <a:rPr lang="cs-CZ" sz="2000" dirty="0">
                <a:effectLst/>
              </a:rPr>
              <a:t>Časoměřič  přijímá, zapisuje a počítá časy v JV a kontrolní listině – </a:t>
            </a:r>
            <a:r>
              <a:rPr lang="cs-CZ" sz="2000" dirty="0">
                <a:solidFill>
                  <a:srgbClr val="FF0000"/>
                </a:solidFill>
                <a:effectLst/>
              </a:rPr>
              <a:t>nenechte počítat pomocníka.</a:t>
            </a:r>
          </a:p>
          <a:p>
            <a:r>
              <a:rPr lang="cs-CZ" sz="2000" dirty="0">
                <a:effectLst/>
              </a:rPr>
              <a:t>Jeden z pořadatelů podává JV od jezdců a druhý zapisuje výsledné časy na informační tabuli. </a:t>
            </a:r>
          </a:p>
          <a:p>
            <a:pPr>
              <a:buFont typeface="Wingdings" pitchFamily="2" charset="2"/>
              <a:buNone/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DBA73-DD11-482B-81FD-F21406AB0AEA}" type="slidenum">
              <a:rPr lang="cs-CZ"/>
              <a:pPr/>
              <a:t>26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228600"/>
            <a:ext cx="6842125" cy="536575"/>
          </a:xfrm>
        </p:spPr>
        <p:txBody>
          <a:bodyPr/>
          <a:lstStyle/>
          <a:p>
            <a:pPr algn="ctr"/>
            <a:r>
              <a:rPr lang="cs-CZ" sz="3200"/>
              <a:t>Stanoviště STOP rychlostní zkoušky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2411413" y="1052513"/>
            <a:ext cx="6518305" cy="532923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Zápis dat: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000" b="1" u="sng" dirty="0">
              <a:effectLst/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Nahlášené časy z letmého cíle zapisujte ihned do kontrolní listiny.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V případě požadavku cíle nahlaste startovní číslo </a:t>
            </a:r>
            <a:r>
              <a:rPr lang="cs-CZ" sz="2000" dirty="0">
                <a:solidFill>
                  <a:srgbClr val="FF0000"/>
                </a:solidFill>
                <a:effectLst/>
              </a:rPr>
              <a:t>ihned </a:t>
            </a:r>
            <a:r>
              <a:rPr lang="cs-CZ" sz="2000" dirty="0">
                <a:effectLst/>
              </a:rPr>
              <a:t>po příjezdu jezdce zpět na letmý cíl.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Opište z JV do kontrolní listiny startovní časy jezdců.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Vypočítejte dobu průjezdu RZ a zapište ji do kontrolní listiny a JV.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effectLst/>
              </a:rPr>
              <a:t>Pokud jsou na stanovišti 2 časoměřiči, vzájemná kontrola výpočtu.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effectLst/>
              </a:rPr>
              <a:t>Zapisujte </a:t>
            </a:r>
            <a:r>
              <a:rPr lang="cs-CZ" sz="2000" dirty="0">
                <a:effectLst/>
              </a:rPr>
              <a:t>do KL hlášení jezdců a </a:t>
            </a:r>
            <a:r>
              <a:rPr lang="cs-CZ" sz="2000" dirty="0">
                <a:solidFill>
                  <a:srgbClr val="FF0000"/>
                </a:solidFill>
                <a:effectLst/>
              </a:rPr>
              <a:t>všechny nestandardní situace.</a:t>
            </a:r>
            <a:endParaRPr lang="cs-CZ" sz="2400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D0D8-D3E5-47D5-87CC-D7BE8735C752}" type="slidenum">
              <a:rPr lang="cs-CZ"/>
              <a:pPr/>
              <a:t>27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0"/>
            <a:ext cx="7019925" cy="908050"/>
          </a:xfrm>
        </p:spPr>
        <p:txBody>
          <a:bodyPr/>
          <a:lstStyle/>
          <a:p>
            <a:r>
              <a:rPr lang="cs-CZ" sz="3200" dirty="0"/>
              <a:t>Stanoviště STOP rychlostní zkoušky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1340768"/>
            <a:ext cx="6400800" cy="494575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Zápis dat:</a:t>
            </a: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Zápis do kontrolní listiny a jízdního výkazu na stanovišti STOP - viz  školení v jiné skupině.</a:t>
            </a:r>
          </a:p>
          <a:p>
            <a:r>
              <a:rPr lang="cs-CZ" sz="2400" b="1" dirty="0">
                <a:solidFill>
                  <a:srgbClr val="FF0000"/>
                </a:solidFill>
                <a:effectLst/>
              </a:rPr>
              <a:t>Piště čitelně !!!</a:t>
            </a:r>
          </a:p>
          <a:p>
            <a:r>
              <a:rPr lang="cs-CZ" sz="2000" dirty="0">
                <a:solidFill>
                  <a:srgbClr val="FF0000"/>
                </a:solidFill>
                <a:effectLst/>
              </a:rPr>
              <a:t>Zrušení RZ  </a:t>
            </a:r>
            <a:r>
              <a:rPr lang="cs-CZ" sz="2000" dirty="0">
                <a:effectLst/>
              </a:rPr>
              <a:t>může oznámit časoměřiči vedoucí RZ, zástupce vedoucího RZ nebo HČAS.</a:t>
            </a:r>
          </a:p>
          <a:p>
            <a:r>
              <a:rPr lang="cs-CZ" sz="2000" dirty="0">
                <a:effectLst/>
              </a:rPr>
              <a:t>O zrušení RZ informujte</a:t>
            </a:r>
            <a:r>
              <a:rPr lang="cs-CZ" sz="2000" dirty="0">
                <a:solidFill>
                  <a:srgbClr val="FF0000"/>
                </a:solidFill>
                <a:effectLst/>
              </a:rPr>
              <a:t> ihned </a:t>
            </a:r>
            <a:r>
              <a:rPr lang="cs-CZ" sz="2000" dirty="0">
                <a:effectLst/>
              </a:rPr>
              <a:t>letmý cíl a pokračujte dále v činnosti jako průjezdní kontrola. </a:t>
            </a:r>
          </a:p>
          <a:p>
            <a:r>
              <a:rPr lang="cs-CZ" sz="2000" dirty="0">
                <a:effectLst/>
              </a:rPr>
              <a:t>Do kontrolní listiny zapisujte startovní číslo a čas průjezdu jezdců (hod+min).</a:t>
            </a:r>
          </a:p>
          <a:p>
            <a:r>
              <a:rPr lang="cs-CZ" sz="2000" dirty="0">
                <a:effectLst/>
              </a:rPr>
              <a:t>Do jízdního výkazu jezdce dávejte jen podpis.</a:t>
            </a:r>
          </a:p>
          <a:p>
            <a:endParaRPr lang="cs-CZ" sz="800" dirty="0">
              <a:effectLst/>
            </a:endParaRPr>
          </a:p>
          <a:p>
            <a:endParaRPr lang="cs-CZ" sz="2000" u="sng" dirty="0">
              <a:solidFill>
                <a:srgbClr val="0000CC"/>
              </a:solidFill>
              <a:effectLst/>
            </a:endParaRP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  <a:p>
            <a:pPr>
              <a:lnSpc>
                <a:spcPct val="80000"/>
              </a:lnSpc>
              <a:buNone/>
            </a:pPr>
            <a:endParaRPr lang="cs-CZ" sz="2000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97ED-6FD9-4791-B211-75D52A79C24D}" type="slidenum">
              <a:rPr lang="cs-CZ"/>
              <a:pPr/>
              <a:t>28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042414" y="419522"/>
            <a:ext cx="6842125" cy="536575"/>
          </a:xfrm>
        </p:spPr>
        <p:txBody>
          <a:bodyPr/>
          <a:lstStyle/>
          <a:p>
            <a:pPr algn="ctr"/>
            <a:r>
              <a:rPr lang="cs-CZ" sz="3200" dirty="0"/>
              <a:t>A na závěr pár důležitých rad: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2195736" y="1052736"/>
            <a:ext cx="6715172" cy="4945205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sz="2000" b="1" dirty="0">
                <a:effectLst/>
              </a:rPr>
              <a:t>Časoměřičská práce je </a:t>
            </a:r>
            <a:r>
              <a:rPr lang="cs-CZ" sz="2000" b="1" dirty="0">
                <a:solidFill>
                  <a:srgbClr val="FF0000"/>
                </a:solidFill>
                <a:effectLst/>
              </a:rPr>
              <a:t>týmová činnost</a:t>
            </a:r>
            <a:r>
              <a:rPr lang="cs-CZ" sz="2000" b="1" dirty="0">
                <a:effectLst/>
              </a:rPr>
              <a:t>. Co nevíš ty, zná kolega - pomůže ti.</a:t>
            </a:r>
          </a:p>
          <a:p>
            <a:pPr>
              <a:buFont typeface="Wingdings" pitchFamily="2" charset="2"/>
              <a:buChar char="§"/>
            </a:pPr>
            <a:endParaRPr lang="cs-CZ" sz="800" b="1" dirty="0">
              <a:solidFill>
                <a:srgbClr val="E10803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r>
              <a:rPr lang="cs-CZ" sz="2000" b="1" dirty="0">
                <a:effectLst/>
              </a:rPr>
              <a:t>Chyba jedince </a:t>
            </a:r>
            <a:r>
              <a:rPr lang="cs-CZ" sz="2000" b="1" dirty="0" smtClean="0">
                <a:effectLst/>
              </a:rPr>
              <a:t>bývá  </a:t>
            </a:r>
            <a:r>
              <a:rPr lang="cs-CZ" sz="2000" b="1" dirty="0">
                <a:effectLst/>
              </a:rPr>
              <a:t>chybou všech časoměřičů</a:t>
            </a:r>
            <a:r>
              <a:rPr lang="cs-CZ" sz="2000" b="1" dirty="0" smtClean="0">
                <a:effectLst/>
              </a:rPr>
              <a:t>. </a:t>
            </a:r>
            <a:endParaRPr lang="cs-CZ" sz="2000" b="1" dirty="0"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800" b="1" dirty="0">
              <a:solidFill>
                <a:srgbClr val="0000CC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r>
              <a:rPr lang="cs-CZ" sz="2000" b="1" dirty="0">
                <a:effectLst/>
              </a:rPr>
              <a:t>Problémy a nedostatky při práci řešte </a:t>
            </a:r>
            <a:r>
              <a:rPr lang="cs-CZ" sz="2000" b="1" dirty="0">
                <a:solidFill>
                  <a:srgbClr val="FF0000"/>
                </a:solidFill>
                <a:effectLst/>
              </a:rPr>
              <a:t>pouze mezi časoměřiči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. Co se doma uvaří…</a:t>
            </a:r>
            <a:endParaRPr lang="cs-CZ" sz="2000" b="1" dirty="0">
              <a:solidFill>
                <a:srgbClr val="FF0000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800" b="1" dirty="0">
              <a:solidFill>
                <a:srgbClr val="E10803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800" b="1" dirty="0">
              <a:solidFill>
                <a:srgbClr val="E10803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r>
              <a:rPr lang="cs-CZ" sz="2000" b="1" dirty="0">
                <a:effectLst/>
              </a:rPr>
              <a:t>Jediný váš </a:t>
            </a:r>
            <a:r>
              <a:rPr lang="cs-CZ" sz="2000" b="1" dirty="0">
                <a:solidFill>
                  <a:srgbClr val="FF0000"/>
                </a:solidFill>
                <a:effectLst/>
              </a:rPr>
              <a:t>nadřízený je HČAS </a:t>
            </a:r>
            <a:r>
              <a:rPr lang="cs-CZ" sz="2000" b="1" dirty="0">
                <a:effectLst/>
              </a:rPr>
              <a:t>- rozhoduje, jakékoli problémy konzultujte s ním. </a:t>
            </a:r>
            <a:endParaRPr lang="cs-CZ" sz="2000" b="1" dirty="0" smtClean="0"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2000" b="1" dirty="0" smtClean="0">
              <a:effectLst/>
            </a:endParaRPr>
          </a:p>
          <a:p>
            <a:pPr>
              <a:buFont typeface="Wingdings" pitchFamily="2" charset="2"/>
              <a:buChar char="§"/>
            </a:pPr>
            <a:r>
              <a:rPr lang="cs-CZ" sz="2000" b="1" dirty="0" smtClean="0">
                <a:effectLst/>
              </a:rPr>
              <a:t>Komunikace LC  se </a:t>
            </a:r>
            <a:r>
              <a:rPr lang="cs-CZ" sz="2000" b="1" dirty="0" err="1" smtClean="0">
                <a:effectLst/>
              </a:rPr>
              <a:t>zprac</a:t>
            </a:r>
            <a:r>
              <a:rPr lang="cs-CZ" sz="2000" b="1" dirty="0" smtClean="0">
                <a:effectLst/>
              </a:rPr>
              <a:t>. skupinou nutná a vhodná. </a:t>
            </a:r>
            <a:endParaRPr lang="cs-CZ" sz="2000" b="1" dirty="0" smtClean="0">
              <a:effectLst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solidFill>
                  <a:srgbClr val="FF0000"/>
                </a:solidFill>
                <a:effectLst/>
              </a:rPr>
              <a:t>Časoměřič na LC nesmí lelkovat ! </a:t>
            </a:r>
            <a:endParaRPr lang="cs-CZ" sz="2400" b="1" dirty="0" smtClean="0">
              <a:solidFill>
                <a:srgbClr val="FF0000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2000" b="1" dirty="0"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800" b="1" dirty="0">
              <a:solidFill>
                <a:srgbClr val="E10803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endParaRPr lang="cs-CZ" sz="2400" b="1" dirty="0">
              <a:effectLst/>
            </a:endParaRPr>
          </a:p>
          <a:p>
            <a:pPr>
              <a:buFont typeface="Wingdings" pitchFamily="2" charset="2"/>
              <a:buNone/>
            </a:pPr>
            <a:endParaRPr lang="cs-CZ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84E30-B998-4EF7-BB29-550FAEA11B0B}" type="slidenum">
              <a:rPr lang="cs-CZ"/>
              <a:pPr/>
              <a:t>29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Letmý cíl rychlostní zkoušky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411760" y="980728"/>
            <a:ext cx="6400800" cy="564867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Večer  před  podnikem :</a:t>
            </a:r>
          </a:p>
          <a:p>
            <a:pPr>
              <a:buFont typeface="Wingdings" pitchFamily="2" charset="2"/>
              <a:buNone/>
            </a:pPr>
            <a:endParaRPr lang="cs-CZ" sz="1000" dirty="0">
              <a:effectLst/>
            </a:endParaRPr>
          </a:p>
          <a:p>
            <a:r>
              <a:rPr lang="cs-CZ" sz="2000" dirty="0">
                <a:effectLst/>
              </a:rPr>
              <a:t>Na podnik se dostavte podle pokynů HČAS – nikdy se </a:t>
            </a:r>
            <a:r>
              <a:rPr lang="cs-CZ" sz="2000" dirty="0">
                <a:solidFill>
                  <a:srgbClr val="FF0000"/>
                </a:solidFill>
                <a:effectLst/>
              </a:rPr>
              <a:t>neomlouvejte z instruktáže !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Při instruktáži dávejte pozor </a:t>
            </a:r>
            <a:r>
              <a:rPr lang="cs-CZ" sz="2000" dirty="0" smtClean="0">
                <a:effectLst/>
              </a:rPr>
              <a:t>nevypisujte </a:t>
            </a:r>
            <a:r>
              <a:rPr lang="cs-CZ" sz="2000" dirty="0">
                <a:effectLst/>
              </a:rPr>
              <a:t>cesťák, dělejte si poznámky. </a:t>
            </a:r>
          </a:p>
          <a:p>
            <a:endParaRPr lang="cs-CZ" sz="800" dirty="0">
              <a:effectLst/>
            </a:endParaRPr>
          </a:p>
          <a:p>
            <a:r>
              <a:rPr lang="cs-CZ" sz="2000" dirty="0">
                <a:effectLst/>
              </a:rPr>
              <a:t>Při nejasnostech se ptejte ihned HČAS.</a:t>
            </a:r>
          </a:p>
          <a:p>
            <a:endParaRPr lang="cs-CZ" sz="1000" dirty="0">
              <a:effectLst/>
            </a:endParaRPr>
          </a:p>
          <a:p>
            <a:r>
              <a:rPr lang="cs-CZ" sz="2000" dirty="0">
                <a:effectLst/>
              </a:rPr>
              <a:t>Převezměte  si hodiny. Co nejdříve si </a:t>
            </a:r>
            <a:r>
              <a:rPr lang="cs-CZ" sz="2000" dirty="0">
                <a:solidFill>
                  <a:srgbClr val="FF0000"/>
                </a:solidFill>
                <a:effectLst/>
              </a:rPr>
              <a:t>zkontrolujte</a:t>
            </a:r>
            <a:r>
              <a:rPr lang="cs-CZ" sz="2000" dirty="0">
                <a:effectLst/>
              </a:rPr>
              <a:t> kompletnost </a:t>
            </a:r>
            <a:r>
              <a:rPr lang="cs-CZ" sz="2000" dirty="0" smtClean="0">
                <a:effectLst/>
              </a:rPr>
              <a:t>sestavy.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Večer odzkoušejte a dobij</a:t>
            </a:r>
            <a:r>
              <a:rPr lang="cs-CZ" sz="2000" dirty="0" smtClean="0">
                <a:solidFill>
                  <a:srgbClr val="FF0000"/>
                </a:solidFill>
                <a:effectLst/>
              </a:rPr>
              <a:t>te</a:t>
            </a:r>
            <a:r>
              <a:rPr lang="cs-CZ" sz="2000" dirty="0" smtClean="0">
                <a:effectLst/>
              </a:rPr>
              <a:t> !</a:t>
            </a:r>
            <a:endParaRPr lang="cs-CZ" sz="2000" dirty="0">
              <a:effectLst/>
            </a:endParaRPr>
          </a:p>
          <a:p>
            <a:endParaRPr lang="cs-CZ" sz="900" dirty="0">
              <a:effectLst/>
            </a:endParaRPr>
          </a:p>
          <a:p>
            <a:endParaRPr lang="cs-CZ" sz="1000" dirty="0">
              <a:effectLst/>
            </a:endParaRPr>
          </a:p>
          <a:p>
            <a:r>
              <a:rPr lang="cs-CZ" sz="2000" dirty="0">
                <a:effectLst/>
              </a:rPr>
              <a:t>Pokud nemáte zkušenosti z tohoto stanoviště, zeptejte předem zkušenějšího kolegy. Na stanovišti vám už nikdo nepomůže.</a:t>
            </a:r>
          </a:p>
          <a:p>
            <a:endParaRPr lang="cs-CZ" sz="1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9B53-B310-42D0-B93F-779F451217FB}" type="slidenum">
              <a:rPr lang="cs-CZ"/>
              <a:pPr/>
              <a:t>3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67744" y="1772816"/>
            <a:ext cx="6571456" cy="4323184"/>
          </a:xfrm>
        </p:spPr>
        <p:txBody>
          <a:bodyPr/>
          <a:lstStyle/>
          <a:p>
            <a:pPr>
              <a:buNone/>
            </a:pPr>
            <a:r>
              <a:rPr lang="cs-CZ" dirty="0"/>
              <a:t>   Tuto prezentaci najdete na </a:t>
            </a:r>
            <a:r>
              <a:rPr lang="cs-CZ" dirty="0" err="1"/>
              <a:t>Facebooku</a:t>
            </a:r>
            <a:r>
              <a:rPr lang="cs-CZ" dirty="0"/>
              <a:t> ve skupině Časoměřiči </a:t>
            </a:r>
            <a:r>
              <a:rPr lang="cs-CZ" dirty="0" err="1"/>
              <a:t>Rally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r>
              <a:rPr lang="cs-CZ" sz="2400" b="1" dirty="0">
                <a:solidFill>
                  <a:srgbClr val="FF0000"/>
                </a:solidFill>
              </a:rPr>
              <a:t>   </a:t>
            </a:r>
            <a:endParaRPr lang="cs-CZ" sz="2400" dirty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cs-CZ" sz="2400" dirty="0">
                <a:solidFill>
                  <a:srgbClr val="FF0000"/>
                </a:solidFill>
              </a:rPr>
              <a:t>Vašek  Hronek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30</a:t>
            </a:fld>
            <a:endParaRPr lang="cs-CZ"/>
          </a:p>
        </p:txBody>
      </p:sp>
      <p:pic>
        <p:nvPicPr>
          <p:cNvPr id="5" name="Obrázek 4" descr="Loog Faceboo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1988840"/>
            <a:ext cx="1304528" cy="1304528"/>
          </a:xfrm>
          <a:prstGeom prst="rect">
            <a:avLst/>
          </a:prstGeom>
        </p:spPr>
      </p:pic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2411760" y="1052736"/>
            <a:ext cx="6400800" cy="530408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Příprava stanoviště: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000" b="1" u="sng" dirty="0">
              <a:effectLst/>
            </a:endParaRPr>
          </a:p>
          <a:p>
            <a:pPr>
              <a:lnSpc>
                <a:spcPct val="80000"/>
              </a:lnSpc>
            </a:pPr>
            <a:r>
              <a:rPr lang="cs-CZ" sz="2000" dirty="0">
                <a:effectLst/>
              </a:rPr>
              <a:t>Na stanoviště přijeďte včas (obvykle1,5 hod </a:t>
            </a:r>
            <a:r>
              <a:rPr lang="cs-CZ" sz="2000" dirty="0" smtClean="0">
                <a:effectLst/>
              </a:rPr>
              <a:t>předem, lze i 2 hod . dle HČ). </a:t>
            </a:r>
            <a:endParaRPr lang="cs-CZ" sz="2000" dirty="0">
              <a:effectLst/>
            </a:endParaRPr>
          </a:p>
          <a:p>
            <a:pPr>
              <a:lnSpc>
                <a:spcPct val="80000"/>
              </a:lnSpc>
            </a:pPr>
            <a:endParaRPr lang="cs-CZ" sz="1200" dirty="0">
              <a:effectLst/>
            </a:endParaRPr>
          </a:p>
          <a:p>
            <a:pPr>
              <a:lnSpc>
                <a:spcPct val="80000"/>
              </a:lnSpc>
            </a:pPr>
            <a:r>
              <a:rPr lang="cs-CZ" sz="2000" dirty="0">
                <a:solidFill>
                  <a:srgbClr val="FF0000"/>
                </a:solidFill>
                <a:effectLst/>
              </a:rPr>
              <a:t>Min.1 hod před  ideálním časem prvního jezdce musí být stanoviště v pohotovosti (podle </a:t>
            </a:r>
            <a:r>
              <a:rPr lang="cs-CZ" sz="2000" dirty="0" smtClean="0">
                <a:solidFill>
                  <a:srgbClr val="FF0000"/>
                </a:solidFill>
                <a:effectLst/>
              </a:rPr>
              <a:t>SPR )</a:t>
            </a:r>
            <a:endParaRPr lang="cs-CZ" sz="2000" dirty="0">
              <a:solidFill>
                <a:srgbClr val="FF0000"/>
              </a:solidFill>
              <a:effectLst/>
            </a:endParaRPr>
          </a:p>
          <a:p>
            <a:pPr>
              <a:lnSpc>
                <a:spcPct val="80000"/>
              </a:lnSpc>
            </a:pPr>
            <a:endParaRPr lang="cs-CZ" sz="900" dirty="0">
              <a:effectLst/>
            </a:endParaRPr>
          </a:p>
          <a:p>
            <a:r>
              <a:rPr lang="cs-CZ" sz="2000" dirty="0">
                <a:effectLst/>
              </a:rPr>
              <a:t>Min. 30 minut před ideálním časem prvního jezdce musí stanoviště </a:t>
            </a:r>
            <a:r>
              <a:rPr lang="cs-CZ" sz="2000" dirty="0" smtClean="0">
                <a:effectLst/>
              </a:rPr>
              <a:t>fungovat (SPR )</a:t>
            </a:r>
            <a:endParaRPr lang="cs-CZ" sz="2000" dirty="0">
              <a:effectLst/>
            </a:endParaRPr>
          </a:p>
          <a:p>
            <a:pPr>
              <a:lnSpc>
                <a:spcPct val="80000"/>
              </a:lnSpc>
            </a:pPr>
            <a:endParaRPr lang="cs-CZ" sz="1000" dirty="0">
              <a:effectLst/>
            </a:endParaRPr>
          </a:p>
          <a:p>
            <a:pPr>
              <a:lnSpc>
                <a:spcPct val="80000"/>
              </a:lnSpc>
            </a:pPr>
            <a:r>
              <a:rPr lang="cs-CZ" sz="2000" b="1" dirty="0">
                <a:solidFill>
                  <a:srgbClr val="FF0000"/>
                </a:solidFill>
                <a:effectLst/>
              </a:rPr>
              <a:t>Zkontrolujte správné umístění informačních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tabulí zvl. předzvěst žlutá a červená cíl.</a:t>
            </a:r>
            <a:endParaRPr lang="cs-CZ" sz="2000" b="1" dirty="0">
              <a:solidFill>
                <a:srgbClr val="FF0000"/>
              </a:solidFill>
              <a:effectLst/>
            </a:endParaRPr>
          </a:p>
          <a:p>
            <a:pPr>
              <a:lnSpc>
                <a:spcPct val="80000"/>
              </a:lnSpc>
            </a:pPr>
            <a:endParaRPr lang="cs-CZ" sz="1400" dirty="0">
              <a:effectLst/>
            </a:endParaRPr>
          </a:p>
          <a:p>
            <a:pPr>
              <a:lnSpc>
                <a:spcPct val="150000"/>
              </a:lnSpc>
            </a:pPr>
            <a:r>
              <a:rPr lang="cs-CZ" sz="2000" dirty="0" smtClean="0">
                <a:effectLst/>
              </a:rPr>
              <a:t>Připravenost (a </a:t>
            </a:r>
            <a:r>
              <a:rPr lang="cs-CZ" sz="2000" dirty="0" err="1" smtClean="0">
                <a:effectLst/>
              </a:rPr>
              <a:t>synchro</a:t>
            </a:r>
            <a:r>
              <a:rPr lang="cs-CZ" sz="2000" dirty="0" smtClean="0">
                <a:effectLst/>
              </a:rPr>
              <a:t> se startem) </a:t>
            </a:r>
            <a:r>
              <a:rPr lang="cs-CZ" sz="2000" dirty="0">
                <a:effectLst/>
              </a:rPr>
              <a:t>stanoviště nahlaste HČAS (SMS)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effectLst/>
              </a:rPr>
              <a:t>Předjezdci se měří stejně jako „ostří“ jezdci.</a:t>
            </a: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7D37-C4C3-478A-9800-2C0C6BC2AED0}" type="slidenum">
              <a:rPr lang="cs-CZ"/>
              <a:pPr/>
              <a:t>4</a:t>
            </a:fld>
            <a:endParaRPr lang="cs-CZ" dirty="0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944318"/>
            <a:ext cx="6400800" cy="530408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Bezpečnost   stanoviště: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000" b="1" u="sng" dirty="0">
              <a:effectLst/>
            </a:endParaRPr>
          </a:p>
          <a:p>
            <a:pPr>
              <a:lnSpc>
                <a:spcPct val="80000"/>
              </a:lnSpc>
            </a:pPr>
            <a:r>
              <a:rPr lang="cs-CZ" sz="2000" dirty="0">
                <a:effectLst/>
              </a:rPr>
              <a:t>Při výběru místa </a:t>
            </a:r>
            <a:r>
              <a:rPr lang="cs-CZ" sz="2000" dirty="0">
                <a:solidFill>
                  <a:srgbClr val="FF0000"/>
                </a:solidFill>
                <a:effectLst/>
              </a:rPr>
              <a:t>pamatujte na bezpečnost </a:t>
            </a:r>
            <a:r>
              <a:rPr lang="cs-CZ" sz="2000" dirty="0">
                <a:effectLst/>
              </a:rPr>
              <a:t>vlastní, 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effectLst/>
              </a:rPr>
              <a:t>	vašeho auta i svěřené měřící techniky.</a:t>
            </a:r>
          </a:p>
          <a:p>
            <a:pPr>
              <a:lnSpc>
                <a:spcPct val="80000"/>
              </a:lnSpc>
            </a:pPr>
            <a:endParaRPr lang="cs-CZ" sz="1100" dirty="0">
              <a:effectLst/>
            </a:endParaRPr>
          </a:p>
          <a:p>
            <a:pPr>
              <a:lnSpc>
                <a:spcPct val="80000"/>
              </a:lnSpc>
            </a:pPr>
            <a:endParaRPr lang="cs-CZ" sz="1000" dirty="0">
              <a:effectLst/>
            </a:endParaRPr>
          </a:p>
          <a:p>
            <a:pPr>
              <a:lnSpc>
                <a:spcPct val="80000"/>
              </a:lnSpc>
            </a:pPr>
            <a:r>
              <a:rPr lang="cs-CZ" sz="2000" b="1" dirty="0">
                <a:solidFill>
                  <a:srgbClr val="FF0000"/>
                </a:solidFill>
                <a:effectLst/>
              </a:rPr>
              <a:t>V případě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nevhodného (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objektivní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zvážení)  </a:t>
            </a:r>
            <a:r>
              <a:rPr lang="cs-CZ" sz="2000" b="1" dirty="0">
                <a:solidFill>
                  <a:srgbClr val="FF0000"/>
                </a:solidFill>
                <a:effectLst/>
              </a:rPr>
              <a:t>umístění stanoviště  informujte  co nejdříve HČAS a navrhněte řešení</a:t>
            </a:r>
            <a:r>
              <a:rPr lang="cs-CZ" sz="2400" b="1" dirty="0">
                <a:solidFill>
                  <a:srgbClr val="FF0000"/>
                </a:solidFill>
                <a:effectLst/>
              </a:rPr>
              <a:t>.</a:t>
            </a:r>
          </a:p>
          <a:p>
            <a:pPr>
              <a:lnSpc>
                <a:spcPct val="80000"/>
              </a:lnSpc>
            </a:pPr>
            <a:endParaRPr lang="cs-CZ" sz="1400" dirty="0">
              <a:effectLst/>
            </a:endParaRPr>
          </a:p>
          <a:p>
            <a:pPr>
              <a:lnSpc>
                <a:spcPct val="80000"/>
              </a:lnSpc>
            </a:pPr>
            <a:r>
              <a:rPr lang="cs-CZ" sz="2000" dirty="0" smtClean="0">
                <a:effectLst/>
              </a:rPr>
              <a:t>Bezpečnostní delegáti mají povinnost kontrolovat bezpečnost , ale….</a:t>
            </a:r>
            <a:endParaRPr lang="cs-CZ" sz="2000" dirty="0">
              <a:effectLst/>
            </a:endParaRPr>
          </a:p>
          <a:p>
            <a:pPr>
              <a:lnSpc>
                <a:spcPct val="80000"/>
              </a:lnSpc>
            </a:pPr>
            <a:endParaRPr lang="cs-CZ" sz="1000" dirty="0">
              <a:effectLst/>
            </a:endParaRPr>
          </a:p>
          <a:p>
            <a:pPr>
              <a:lnSpc>
                <a:spcPct val="80000"/>
              </a:lnSpc>
            </a:pPr>
            <a:endParaRPr lang="cs-CZ" sz="1000" dirty="0">
              <a:effectLst/>
            </a:endParaRP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  <a:p>
            <a:pPr>
              <a:lnSpc>
                <a:spcPct val="80000"/>
              </a:lnSpc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7D37-C4C3-478A-9800-2C0C6BC2AED0}" type="slidenum">
              <a:rPr lang="cs-CZ"/>
              <a:pPr/>
              <a:t>5</a:t>
            </a:fld>
            <a:endParaRPr lang="cs-CZ" dirty="0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2411760" y="980728"/>
            <a:ext cx="6400800" cy="5591544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Měřící aparatura: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000" b="1" u="sng" spc="300" dirty="0">
              <a:effectLst/>
            </a:endParaRPr>
          </a:p>
          <a:p>
            <a:r>
              <a:rPr lang="cs-CZ" sz="2200" dirty="0">
                <a:solidFill>
                  <a:srgbClr val="FF0000"/>
                </a:solidFill>
                <a:effectLst/>
              </a:rPr>
              <a:t>Co nejdříve </a:t>
            </a:r>
            <a:r>
              <a:rPr lang="cs-CZ" sz="2200" dirty="0">
                <a:effectLst/>
              </a:rPr>
              <a:t>po příjezdu správně nastavte a spusťte měřící </a:t>
            </a:r>
            <a:r>
              <a:rPr lang="cs-CZ" sz="2200" dirty="0" smtClean="0">
                <a:effectLst/>
              </a:rPr>
              <a:t>aparaturu dle návodu.</a:t>
            </a:r>
            <a:endParaRPr lang="cs-CZ" sz="2200" dirty="0">
              <a:effectLst/>
            </a:endParaRPr>
          </a:p>
          <a:p>
            <a:r>
              <a:rPr lang="cs-CZ" sz="2200" dirty="0" smtClean="0">
                <a:effectLst/>
              </a:rPr>
              <a:t>Přesnost </a:t>
            </a:r>
            <a:r>
              <a:rPr lang="cs-CZ" sz="2200" dirty="0">
                <a:effectLst/>
              </a:rPr>
              <a:t>měření nastavte na </a:t>
            </a:r>
            <a:r>
              <a:rPr lang="cs-CZ" sz="2200" dirty="0" smtClean="0">
                <a:effectLst/>
              </a:rPr>
              <a:t>0,1sec(</a:t>
            </a:r>
            <a:r>
              <a:rPr lang="cs-CZ" sz="2200" dirty="0" err="1" smtClean="0">
                <a:effectLst/>
              </a:rPr>
              <a:t>stand.RZ</a:t>
            </a:r>
            <a:r>
              <a:rPr lang="cs-CZ" sz="2200" dirty="0" smtClean="0">
                <a:effectLst/>
              </a:rPr>
              <a:t>)</a:t>
            </a:r>
            <a:endParaRPr lang="cs-CZ" sz="2200" dirty="0">
              <a:effectLst/>
            </a:endParaRPr>
          </a:p>
          <a:p>
            <a:r>
              <a:rPr lang="cs-CZ" sz="2200" dirty="0">
                <a:effectLst/>
              </a:rPr>
              <a:t>ALGE TIMY – </a:t>
            </a:r>
            <a:r>
              <a:rPr lang="cs-CZ" sz="2200" dirty="0">
                <a:solidFill>
                  <a:srgbClr val="FF0000"/>
                </a:solidFill>
                <a:effectLst/>
              </a:rPr>
              <a:t>hlavní měření </a:t>
            </a:r>
            <a:r>
              <a:rPr lang="cs-CZ" sz="2200" dirty="0">
                <a:effectLst/>
              </a:rPr>
              <a:t>s fotobuňkami.</a:t>
            </a:r>
          </a:p>
          <a:p>
            <a:r>
              <a:rPr lang="cs-CZ" sz="2200" dirty="0">
                <a:effectLst/>
              </a:rPr>
              <a:t>HEUER CP520 – </a:t>
            </a:r>
            <a:r>
              <a:rPr lang="cs-CZ" sz="2200" dirty="0">
                <a:solidFill>
                  <a:srgbClr val="FF0000"/>
                </a:solidFill>
                <a:effectLst/>
              </a:rPr>
              <a:t>záložní ruční měření</a:t>
            </a:r>
          </a:p>
          <a:p>
            <a:r>
              <a:rPr lang="cs-CZ" sz="2200" dirty="0">
                <a:effectLst/>
              </a:rPr>
              <a:t>Aparáty ALGE TIMY pro hlavní měření </a:t>
            </a:r>
            <a:r>
              <a:rPr lang="cs-CZ" sz="2200" dirty="0" smtClean="0">
                <a:effectLst/>
              </a:rPr>
              <a:t>pokud možno napájejte </a:t>
            </a:r>
            <a:r>
              <a:rPr lang="cs-CZ" sz="2200" dirty="0">
                <a:effectLst/>
              </a:rPr>
              <a:t>z </a:t>
            </a:r>
            <a:r>
              <a:rPr lang="cs-CZ" sz="2200" dirty="0" smtClean="0">
                <a:effectLst/>
              </a:rPr>
              <a:t>autobaterie</a:t>
            </a:r>
            <a:endParaRPr lang="cs-CZ" sz="2200" dirty="0">
              <a:effectLst/>
            </a:endParaRPr>
          </a:p>
          <a:p>
            <a:r>
              <a:rPr lang="cs-CZ" sz="2200" dirty="0">
                <a:effectLst/>
              </a:rPr>
              <a:t>Nabíjecí doba pro </a:t>
            </a:r>
            <a:r>
              <a:rPr lang="cs-CZ" sz="2200" dirty="0" err="1">
                <a:effectLst/>
              </a:rPr>
              <a:t>Alge</a:t>
            </a:r>
            <a:r>
              <a:rPr lang="cs-CZ" sz="2200" dirty="0">
                <a:effectLst/>
              </a:rPr>
              <a:t> </a:t>
            </a:r>
            <a:r>
              <a:rPr lang="cs-CZ" sz="2200" dirty="0" err="1">
                <a:effectLst/>
              </a:rPr>
              <a:t>Timy</a:t>
            </a:r>
            <a:r>
              <a:rPr lang="cs-CZ" sz="2200" dirty="0">
                <a:effectLst/>
              </a:rPr>
              <a:t> je 14-18 hodin !!!</a:t>
            </a:r>
          </a:p>
          <a:p>
            <a:r>
              <a:rPr lang="cs-CZ" sz="2200" dirty="0">
                <a:effectLst/>
              </a:rPr>
              <a:t>Zkontrolujte si telefonicky aktuální čas na hodinách se startem RZ</a:t>
            </a:r>
            <a:r>
              <a:rPr lang="cs-CZ" sz="2200" dirty="0" smtClean="0">
                <a:effectLst/>
              </a:rPr>
              <a:t>. tzv. „ </a:t>
            </a:r>
            <a:r>
              <a:rPr lang="cs-CZ" sz="2200" dirty="0" err="1" smtClean="0">
                <a:effectLst/>
              </a:rPr>
              <a:t>Synchro</a:t>
            </a:r>
            <a:r>
              <a:rPr lang="cs-CZ" sz="2200" dirty="0" smtClean="0">
                <a:effectLst/>
              </a:rPr>
              <a:t>“</a:t>
            </a:r>
          </a:p>
          <a:p>
            <a:r>
              <a:rPr lang="cs-CZ" sz="2200" dirty="0" smtClean="0">
                <a:effectLst/>
              </a:rPr>
              <a:t>Kdy se staví záložní FB řekne HČ (většinou ME,ERT)</a:t>
            </a:r>
            <a:endParaRPr lang="cs-CZ" sz="2200" dirty="0">
              <a:effectLst/>
            </a:endParaRPr>
          </a:p>
          <a:p>
            <a:pPr>
              <a:buNone/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60CDD-B8AA-46E4-9D18-4F9674DC07DE}" type="slidenum">
              <a:rPr lang="cs-CZ"/>
              <a:pPr/>
              <a:t>6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536575"/>
          </a:xfrm>
        </p:spPr>
        <p:txBody>
          <a:bodyPr/>
          <a:lstStyle/>
          <a:p>
            <a:pPr algn="ctr"/>
            <a:r>
              <a:rPr lang="cs-CZ" sz="3200" spc="300" dirty="0"/>
              <a:t>Letmý cíl rychlostní zkoušky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483768" y="908720"/>
            <a:ext cx="6400800" cy="47068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000" b="1" u="sng" spc="300" dirty="0">
                <a:effectLst/>
              </a:rPr>
              <a:t>Fotobuňky: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1000" b="1" u="sng" dirty="0">
              <a:effectLst/>
            </a:endParaRPr>
          </a:p>
          <a:p>
            <a:r>
              <a:rPr lang="cs-CZ" sz="2000" dirty="0">
                <a:effectLst/>
              </a:rPr>
              <a:t>Výška paprsku fotobuňky 50cm nad vozovkou.</a:t>
            </a:r>
          </a:p>
          <a:p>
            <a:r>
              <a:rPr lang="cs-CZ" sz="2000" dirty="0">
                <a:effectLst/>
              </a:rPr>
              <a:t>Postavení fotobuněk – </a:t>
            </a:r>
            <a:r>
              <a:rPr lang="cs-CZ" sz="2000" dirty="0">
                <a:solidFill>
                  <a:srgbClr val="FF0000"/>
                </a:solidFill>
                <a:effectLst/>
              </a:rPr>
              <a:t>ne blízko tratě </a:t>
            </a:r>
            <a:r>
              <a:rPr lang="cs-CZ" sz="2000" dirty="0">
                <a:effectLst/>
              </a:rPr>
              <a:t>(nebezpečí poškození nebo posunutí projíždějícím jezdcem).</a:t>
            </a:r>
          </a:p>
          <a:p>
            <a:r>
              <a:rPr lang="cs-CZ" sz="2000" dirty="0">
                <a:effectLst/>
              </a:rPr>
              <a:t>Fotobuňky stavějte </a:t>
            </a:r>
            <a:r>
              <a:rPr lang="cs-CZ" sz="2000" dirty="0">
                <a:solidFill>
                  <a:srgbClr val="FF0000"/>
                </a:solidFill>
                <a:effectLst/>
              </a:rPr>
              <a:t>na pevné místo </a:t>
            </a:r>
            <a:r>
              <a:rPr lang="cs-CZ" sz="2000" dirty="0">
                <a:effectLst/>
              </a:rPr>
              <a:t>(ne do hluboké trávy, sněhu nebo písku) a zajistěte proti poražení nebo posunutí divákem (zábrany, zapáskování).</a:t>
            </a:r>
          </a:p>
          <a:p>
            <a:pPr>
              <a:lnSpc>
                <a:spcPct val="90000"/>
              </a:lnSpc>
              <a:buNone/>
            </a:pPr>
            <a:endParaRPr lang="cs-CZ" sz="2000" dirty="0">
              <a:effectLst/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B32E-8EAB-40E8-8BDE-CE959F3EB064}" type="slidenum">
              <a:rPr lang="cs-CZ"/>
              <a:pPr/>
              <a:t>7</a:t>
            </a:fld>
            <a:endParaRPr lang="cs-CZ"/>
          </a:p>
        </p:txBody>
      </p:sp>
    </p:spTree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980728"/>
            <a:ext cx="6400800" cy="5040560"/>
          </a:xfrm>
        </p:spPr>
        <p:txBody>
          <a:bodyPr/>
          <a:lstStyle/>
          <a:p>
            <a:pPr>
              <a:buNone/>
            </a:pPr>
            <a:r>
              <a:rPr lang="cs-CZ" sz="2000" b="1" u="sng" dirty="0">
                <a:effectLst/>
              </a:rPr>
              <a:t>Měření kvalifikačních RZ</a:t>
            </a:r>
          </a:p>
          <a:p>
            <a:r>
              <a:rPr lang="cs-CZ" sz="2000" dirty="0">
                <a:effectLst/>
              </a:rPr>
              <a:t>Měření kvalifikační rychlostních zkoušek se provádí s </a:t>
            </a:r>
            <a:r>
              <a:rPr lang="cs-CZ" sz="2000" dirty="0">
                <a:solidFill>
                  <a:srgbClr val="FF0000"/>
                </a:solidFill>
                <a:effectLst/>
              </a:rPr>
              <a:t>přesností 0,001 sec</a:t>
            </a:r>
          </a:p>
          <a:p>
            <a:r>
              <a:rPr lang="en-US" sz="2000" dirty="0" err="1">
                <a:effectLst/>
              </a:rPr>
              <a:t>Platí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pouze</a:t>
            </a:r>
            <a:r>
              <a:rPr lang="en-US" sz="2000" dirty="0">
                <a:effectLst/>
              </a:rPr>
              <a:t> pro rally WRC a </a:t>
            </a:r>
            <a:r>
              <a:rPr lang="en-US" sz="2000" dirty="0" smtClean="0">
                <a:effectLst/>
              </a:rPr>
              <a:t>ERC</a:t>
            </a:r>
            <a:r>
              <a:rPr lang="cs-CZ" sz="2000" dirty="0" smtClean="0">
                <a:effectLst/>
              </a:rPr>
              <a:t>(ME)</a:t>
            </a:r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Kvalifikační RZ je organizována v rámci </a:t>
            </a:r>
            <a:r>
              <a:rPr lang="cs-CZ" sz="2000" dirty="0" err="1">
                <a:effectLst/>
              </a:rPr>
              <a:t>Shakedownu</a:t>
            </a:r>
            <a:r>
              <a:rPr lang="cs-CZ" sz="2000" dirty="0">
                <a:effectLst/>
              </a:rPr>
              <a:t> (Barum </a:t>
            </a:r>
            <a:r>
              <a:rPr lang="cs-CZ" sz="2000" dirty="0" err="1">
                <a:effectLst/>
              </a:rPr>
              <a:t>Rally</a:t>
            </a:r>
            <a:r>
              <a:rPr lang="cs-CZ" sz="2000" dirty="0">
                <a:effectLst/>
              </a:rPr>
              <a:t>)</a:t>
            </a:r>
          </a:p>
          <a:p>
            <a:endParaRPr lang="cs-CZ" sz="1800" dirty="0">
              <a:effectLst/>
            </a:endParaRPr>
          </a:p>
          <a:p>
            <a:pPr marL="0" indent="0">
              <a:buNone/>
            </a:pPr>
            <a:r>
              <a:rPr lang="cs-CZ" sz="2000" b="1" i="1" u="sng" dirty="0">
                <a:effectLst/>
              </a:rPr>
              <a:t>Nastavení přesnosti měření u hodin TIMY2PXE na 0,001 </a:t>
            </a:r>
            <a:r>
              <a:rPr lang="cs-CZ" sz="2000" b="1" i="1" u="sng" dirty="0" smtClean="0">
                <a:effectLst/>
              </a:rPr>
              <a:t>sec a naopak !:</a:t>
            </a:r>
            <a:endParaRPr lang="cs-CZ" sz="2000" b="1" i="1" u="sng" dirty="0">
              <a:effectLst/>
            </a:endParaRPr>
          </a:p>
          <a:p>
            <a:r>
              <a:rPr lang="cs-CZ" sz="2000" i="1" dirty="0">
                <a:effectLst/>
              </a:rPr>
              <a:t>Menu </a:t>
            </a:r>
            <a:r>
              <a:rPr lang="cs-CZ" sz="2000" i="1" dirty="0" smtClean="0">
                <a:effectLst/>
              </a:rPr>
              <a:t>  </a:t>
            </a:r>
            <a:r>
              <a:rPr lang="cs-CZ" sz="2000" i="1" dirty="0" err="1" smtClean="0">
                <a:effectLst/>
              </a:rPr>
              <a:t>General</a:t>
            </a:r>
            <a:r>
              <a:rPr lang="cs-CZ" sz="2000" i="1" dirty="0" smtClean="0">
                <a:effectLst/>
              </a:rPr>
              <a:t>   </a:t>
            </a:r>
            <a:r>
              <a:rPr lang="cs-CZ" sz="2000" i="1" dirty="0" err="1" smtClean="0">
                <a:effectLst/>
              </a:rPr>
              <a:t>Prec</a:t>
            </a:r>
            <a:r>
              <a:rPr lang="cs-CZ" sz="2000" i="1" dirty="0" smtClean="0">
                <a:effectLst/>
              </a:rPr>
              <a:t>–</a:t>
            </a:r>
            <a:r>
              <a:rPr lang="cs-CZ" sz="2000" i="1" dirty="0" err="1" smtClean="0">
                <a:effectLst/>
              </a:rPr>
              <a:t>Rounding</a:t>
            </a:r>
            <a:r>
              <a:rPr lang="cs-CZ" sz="2000" i="1" dirty="0" smtClean="0">
                <a:effectLst/>
              </a:rPr>
              <a:t> </a:t>
            </a:r>
            <a:r>
              <a:rPr lang="cs-CZ" sz="2000" i="1" dirty="0" err="1" smtClean="0">
                <a:effectLst/>
              </a:rPr>
              <a:t>Precision</a:t>
            </a:r>
            <a:r>
              <a:rPr lang="cs-CZ" sz="2000" i="1" dirty="0" smtClean="0">
                <a:effectLst/>
              </a:rPr>
              <a:t> </a:t>
            </a:r>
            <a:r>
              <a:rPr lang="cs-CZ" sz="2000" b="1" i="1" dirty="0" smtClean="0">
                <a:effectLst/>
              </a:rPr>
              <a:t>1/1000</a:t>
            </a:r>
            <a:r>
              <a:rPr lang="cs-CZ" sz="2000" i="1" dirty="0" smtClean="0">
                <a:effectLst/>
              </a:rPr>
              <a:t> </a:t>
            </a:r>
          </a:p>
          <a:p>
            <a:pPr>
              <a:buNone/>
            </a:pPr>
            <a:endParaRPr lang="cs-CZ" sz="2000" b="1" i="1" u="sng" dirty="0" smtClean="0">
              <a:effectLst/>
            </a:endParaRPr>
          </a:p>
          <a:p>
            <a:pPr>
              <a:buNone/>
            </a:pPr>
            <a:r>
              <a:rPr lang="cs-CZ" sz="2000" b="1" i="1" u="sng" dirty="0" smtClean="0">
                <a:effectLst/>
              </a:rPr>
              <a:t>Nastavení přesnosti měření u hodin </a:t>
            </a:r>
            <a:r>
              <a:rPr lang="cs-CZ" sz="2000" b="1" i="1" u="sng" dirty="0" err="1" smtClean="0">
                <a:effectLst/>
              </a:rPr>
              <a:t>Heuer</a:t>
            </a:r>
            <a:r>
              <a:rPr lang="cs-CZ" sz="2000" b="1" i="1" u="sng" dirty="0" smtClean="0">
                <a:effectLst/>
              </a:rPr>
              <a:t> CP 520 na 0,001 sec</a:t>
            </a:r>
            <a:r>
              <a:rPr lang="cs-CZ" sz="2000" i="1" dirty="0" smtClean="0">
                <a:solidFill>
                  <a:srgbClr val="FF0000"/>
                </a:solidFill>
                <a:effectLst/>
              </a:rPr>
              <a:t>…    </a:t>
            </a:r>
            <a:r>
              <a:rPr lang="cs-CZ" sz="2000" b="1" i="1" dirty="0" smtClean="0">
                <a:solidFill>
                  <a:srgbClr val="FF0000"/>
                </a:solidFill>
                <a:effectLst/>
              </a:rPr>
              <a:t>viz praxe </a:t>
            </a:r>
          </a:p>
          <a:p>
            <a:pPr>
              <a:buNone/>
            </a:pPr>
            <a:endParaRPr lang="cs-CZ" sz="2000" b="1" i="1" u="sng" dirty="0" smtClean="0">
              <a:effectLst/>
            </a:endParaRPr>
          </a:p>
          <a:p>
            <a:endParaRPr lang="cs-CZ" sz="2000" i="1" dirty="0"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438400" y="228600"/>
            <a:ext cx="64008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0" cap="none" spc="30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Letmý cíl rychlostní zkoušky</a:t>
            </a:r>
          </a:p>
        </p:txBody>
      </p:sp>
    </p:spTree>
    <p:extLst>
      <p:ext uri="{BB962C8B-B14F-4D97-AF65-F5344CB8AC3E}">
        <p14:creationId xmlns:p14="http://schemas.microsoft.com/office/powerpoint/2010/main" val="4198092766"/>
      </p:ext>
    </p:extLst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1760" y="980728"/>
            <a:ext cx="6400800" cy="5184576"/>
          </a:xfrm>
        </p:spPr>
        <p:txBody>
          <a:bodyPr/>
          <a:lstStyle/>
          <a:p>
            <a:pPr>
              <a:buNone/>
            </a:pPr>
            <a:r>
              <a:rPr lang="cs-CZ" sz="2000" b="1" u="sng" dirty="0">
                <a:effectLst/>
              </a:rPr>
              <a:t>Měření </a:t>
            </a:r>
            <a:r>
              <a:rPr lang="cs-CZ" sz="2000" b="1" u="sng" dirty="0" err="1">
                <a:effectLst/>
              </a:rPr>
              <a:t>polookruhové</a:t>
            </a:r>
            <a:r>
              <a:rPr lang="cs-CZ" sz="2000" b="1" u="sng" dirty="0">
                <a:effectLst/>
              </a:rPr>
              <a:t> rychlostní zkoušky</a:t>
            </a:r>
          </a:p>
          <a:p>
            <a:pPr>
              <a:buNone/>
            </a:pPr>
            <a:endParaRPr lang="cs-CZ" sz="1100" b="1" u="sng" dirty="0">
              <a:effectLst/>
            </a:endParaRPr>
          </a:p>
          <a:p>
            <a:r>
              <a:rPr lang="cs-CZ" sz="2000" dirty="0">
                <a:effectLst/>
              </a:rPr>
              <a:t>Nestartuje se v celou minutu.</a:t>
            </a:r>
          </a:p>
          <a:p>
            <a:r>
              <a:rPr lang="cs-CZ" sz="2000" dirty="0">
                <a:effectLst/>
              </a:rPr>
              <a:t>Cílový čas odesílá letmý cíl GPRS </a:t>
            </a:r>
            <a:r>
              <a:rPr lang="cs-CZ" sz="2000" dirty="0" smtClean="0">
                <a:effectLst/>
              </a:rPr>
              <a:t>modemem</a:t>
            </a:r>
            <a:endParaRPr lang="cs-CZ" sz="2000" dirty="0">
              <a:effectLst/>
            </a:endParaRPr>
          </a:p>
          <a:p>
            <a:r>
              <a:rPr lang="cs-CZ" sz="2000" dirty="0">
                <a:effectLst/>
              </a:rPr>
              <a:t>Výsledný čas počítá zpracovatelská skupina </a:t>
            </a:r>
            <a:r>
              <a:rPr lang="cs-CZ" sz="2000" dirty="0" smtClean="0">
                <a:effectLst/>
              </a:rPr>
              <a:t>ta zasílá výsledný čas 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do aplikace na mobilu , </a:t>
            </a:r>
            <a:r>
              <a:rPr lang="cs-CZ" sz="2000" dirty="0" err="1" smtClean="0">
                <a:effectLst/>
              </a:rPr>
              <a:t>vyjmečně</a:t>
            </a:r>
            <a:r>
              <a:rPr lang="cs-CZ" sz="2000" dirty="0" smtClean="0">
                <a:effectLst/>
              </a:rPr>
              <a:t> při poruše a </a:t>
            </a:r>
            <a:r>
              <a:rPr lang="cs-CZ" sz="2000" dirty="0">
                <a:effectLst/>
              </a:rPr>
              <a:t>hlásí telefonem zpět na stanoviště </a:t>
            </a:r>
            <a:r>
              <a:rPr lang="cs-CZ" sz="2000" dirty="0" smtClean="0">
                <a:effectLst/>
              </a:rPr>
              <a:t>STOP (</a:t>
            </a:r>
            <a:r>
              <a:rPr lang="cs-CZ" sz="2000" dirty="0" err="1" smtClean="0">
                <a:effectLst/>
              </a:rPr>
              <a:t>tzv</a:t>
            </a:r>
            <a:r>
              <a:rPr lang="cs-CZ" sz="2000" dirty="0" smtClean="0">
                <a:effectLst/>
              </a:rPr>
              <a:t> „</a:t>
            </a:r>
            <a:r>
              <a:rPr lang="cs-CZ" sz="2000" b="1" dirty="0" smtClean="0">
                <a:solidFill>
                  <a:srgbClr val="FF0000"/>
                </a:solidFill>
                <a:effectLst/>
              </a:rPr>
              <a:t>Horké ucho</a:t>
            </a:r>
            <a:r>
              <a:rPr lang="cs-CZ" sz="2000" dirty="0" smtClean="0">
                <a:effectLst/>
              </a:rPr>
              <a:t>“) , </a:t>
            </a:r>
            <a:r>
              <a:rPr lang="cs-CZ" sz="2000" dirty="0">
                <a:effectLst/>
              </a:rPr>
              <a:t>které jej zapisuje do JV jezdce a kontrolní </a:t>
            </a:r>
            <a:r>
              <a:rPr lang="cs-CZ" sz="2000" dirty="0" smtClean="0">
                <a:effectLst/>
              </a:rPr>
              <a:t>listiny, což je smysl celém operace.</a:t>
            </a:r>
            <a:endParaRPr lang="cs-CZ" sz="2000" dirty="0">
              <a:effectLst/>
            </a:endParaRPr>
          </a:p>
          <a:p>
            <a:r>
              <a:rPr lang="cs-CZ" sz="2000" b="1" dirty="0">
                <a:solidFill>
                  <a:srgbClr val="FF0000"/>
                </a:solidFill>
                <a:effectLst/>
              </a:rPr>
              <a:t>Cílový čas nehlásí LC na STOP</a:t>
            </a:r>
            <a:r>
              <a:rPr lang="cs-CZ" sz="2000" b="1" dirty="0">
                <a:effectLst/>
              </a:rPr>
              <a:t>.</a:t>
            </a:r>
            <a:r>
              <a:rPr lang="cs-CZ" sz="2000" dirty="0">
                <a:effectLst/>
              </a:rPr>
              <a:t> </a:t>
            </a:r>
            <a:endParaRPr lang="cs-CZ" sz="2000" dirty="0" smtClean="0">
              <a:effectLst/>
            </a:endParaRPr>
          </a:p>
          <a:p>
            <a:r>
              <a:rPr lang="cs-CZ" sz="2000" dirty="0" smtClean="0">
                <a:effectLst/>
              </a:rPr>
              <a:t>Cílový čas </a:t>
            </a:r>
            <a:r>
              <a:rPr lang="cs-CZ" sz="2000" dirty="0">
                <a:effectLst/>
              </a:rPr>
              <a:t>jezdce odeslat modemem </a:t>
            </a:r>
            <a:r>
              <a:rPr lang="cs-CZ" sz="2000" dirty="0" smtClean="0">
                <a:effectLst/>
              </a:rPr>
              <a:t>(přiřadit </a:t>
            </a:r>
            <a:r>
              <a:rPr lang="cs-CZ" sz="2000" dirty="0" err="1" smtClean="0">
                <a:effectLst/>
              </a:rPr>
              <a:t>st.č</a:t>
            </a:r>
            <a:r>
              <a:rPr lang="cs-CZ" sz="2000" dirty="0" smtClean="0">
                <a:effectLst/>
              </a:rPr>
              <a:t>. ) co </a:t>
            </a:r>
            <a:r>
              <a:rPr lang="cs-CZ" sz="2000" dirty="0">
                <a:effectLst/>
              </a:rPr>
              <a:t>nejdříve, </a:t>
            </a:r>
          </a:p>
          <a:p>
            <a:r>
              <a:rPr lang="cs-CZ" sz="2000" dirty="0">
                <a:effectLst/>
              </a:rPr>
              <a:t>Spojení CÍL – STOP je jen pro kontrolu</a:t>
            </a:r>
            <a:r>
              <a:rPr lang="cs-CZ" sz="2000" dirty="0" smtClean="0">
                <a:effectLst/>
              </a:rPr>
              <a:t>.</a:t>
            </a:r>
            <a:endParaRPr lang="cs-CZ" sz="2000" dirty="0"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3E30-F919-44D8-AE01-31905BEE5EAB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438400" y="228600"/>
            <a:ext cx="64008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cs-CZ" sz="3200" kern="0" spc="3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Letmý cíl rychlostní zkoušky</a:t>
            </a:r>
          </a:p>
        </p:txBody>
      </p:sp>
    </p:spTree>
    <p:extLst>
      <p:ext uri="{BB962C8B-B14F-4D97-AF65-F5344CB8AC3E}">
        <p14:creationId xmlns:p14="http://schemas.microsoft.com/office/powerpoint/2010/main" val="4198092766"/>
      </p:ext>
    </p:extLst>
  </p:cSld>
  <p:clrMapOvr>
    <a:masterClrMapping/>
  </p:clrMapOvr>
  <p:transition spd="slow">
    <p:push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ávrh">
  <a:themeElements>
    <a:clrScheme name="Návrh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ávrh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ávrh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ávrh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ávrh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2917</TotalTime>
  <Words>2073</Words>
  <Application>Microsoft Office PowerPoint</Application>
  <PresentationFormat>Předvádění na obrazovce (4:3)</PresentationFormat>
  <Paragraphs>346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Návrh</vt:lpstr>
      <vt:lpstr>Prezentace aplikace PowerPoint</vt:lpstr>
      <vt:lpstr>Letmý cíl rychlostní zkoušky</vt:lpstr>
      <vt:lpstr>Letmý cíl rychlostní zkoušky</vt:lpstr>
      <vt:lpstr>Letmý cíl rychlostní zkoušky</vt:lpstr>
      <vt:lpstr>Letmý cíl rychlostní zkoušky</vt:lpstr>
      <vt:lpstr>Letmý cíl rychlostní zkoušky</vt:lpstr>
      <vt:lpstr>Letmý cíl rychlostní zkoušky</vt:lpstr>
      <vt:lpstr>Prezentace aplikace PowerPoint</vt:lpstr>
      <vt:lpstr>Prezentace aplikace PowerPoint</vt:lpstr>
      <vt:lpstr>Letmý cíl rychlostní zkoušky</vt:lpstr>
      <vt:lpstr>Letmý cíl rychlostní zkoušky</vt:lpstr>
      <vt:lpstr>Letmý cíl rychlostní zkoušky</vt:lpstr>
      <vt:lpstr>Letmý cíl rychlostní zkoušky</vt:lpstr>
      <vt:lpstr>Letmý cíl rychlostní zkoušky</vt:lpstr>
      <vt:lpstr>Mimořádné situace na letmém cíli. Co mohu očekávat a jak je řešit ?</vt:lpstr>
      <vt:lpstr>Průjezd několika jezdců těsně za sebou</vt:lpstr>
      <vt:lpstr>Cílem projede jeden jezdec a na hodinách se vytisknou dva časy</vt:lpstr>
      <vt:lpstr>Dva jezdci projedou těsně za sebou, ale vytiskne se pouze jeden čas</vt:lpstr>
      <vt:lpstr>Průchod diváka fotobuňkou.</vt:lpstr>
      <vt:lpstr>Jezdec porazí fotobuňku.</vt:lpstr>
      <vt:lpstr>Porucha měřící aparatury.</vt:lpstr>
      <vt:lpstr>Havárie jezdce v blízkosti stanoviště.</vt:lpstr>
      <vt:lpstr>Neočekávaná změna počasí.</vt:lpstr>
      <vt:lpstr>Stanoviště STOP rychlostní zkoušky</vt:lpstr>
      <vt:lpstr>Stanoviště STOP rychlostní zkoušky</vt:lpstr>
      <vt:lpstr>Stanoviště STOP rychlostní zkoušky</vt:lpstr>
      <vt:lpstr>Stanoviště STOP rychlostní zkoušky</vt:lpstr>
      <vt:lpstr>Stanoviště STOP rychlostní zkoušky</vt:lpstr>
      <vt:lpstr>A na závěr pár důležitých rad:</vt:lpstr>
      <vt:lpstr>Prezentace aplikace PowerPoint</vt:lpstr>
    </vt:vector>
  </TitlesOfParts>
  <Company>na dlouhodobé dovolené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časoměřičů 2008</dc:title>
  <dc:creator>Václav - Hronek</dc:creator>
  <cp:lastModifiedBy>Lenovo</cp:lastModifiedBy>
  <cp:revision>262</cp:revision>
  <dcterms:created xsi:type="dcterms:W3CDTF">2008-02-11T08:17:52Z</dcterms:created>
  <dcterms:modified xsi:type="dcterms:W3CDTF">2023-02-19T14:15:15Z</dcterms:modified>
</cp:coreProperties>
</file>