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1"/>
  </p:notesMasterIdLst>
  <p:handoutMasterIdLst>
    <p:handoutMasterId r:id="rId102"/>
  </p:handoutMasterIdLst>
  <p:sldIdLst>
    <p:sldId id="880" r:id="rId2"/>
    <p:sldId id="813" r:id="rId3"/>
    <p:sldId id="839" r:id="rId4"/>
    <p:sldId id="667" r:id="rId5"/>
    <p:sldId id="795" r:id="rId6"/>
    <p:sldId id="749" r:id="rId7"/>
    <p:sldId id="820" r:id="rId8"/>
    <p:sldId id="883" r:id="rId9"/>
    <p:sldId id="783" r:id="rId10"/>
    <p:sldId id="847" r:id="rId11"/>
    <p:sldId id="848" r:id="rId12"/>
    <p:sldId id="481" r:id="rId13"/>
    <p:sldId id="849" r:id="rId14"/>
    <p:sldId id="850" r:id="rId15"/>
    <p:sldId id="789" r:id="rId16"/>
    <p:sldId id="851" r:id="rId17"/>
    <p:sldId id="852" r:id="rId18"/>
    <p:sldId id="853" r:id="rId19"/>
    <p:sldId id="583" r:id="rId20"/>
    <p:sldId id="576" r:id="rId21"/>
    <p:sldId id="884" r:id="rId22"/>
    <p:sldId id="770" r:id="rId23"/>
    <p:sldId id="832" r:id="rId24"/>
    <p:sldId id="833" r:id="rId25"/>
    <p:sldId id="800" r:id="rId26"/>
    <p:sldId id="721" r:id="rId27"/>
    <p:sldId id="632" r:id="rId28"/>
    <p:sldId id="854" r:id="rId29"/>
    <p:sldId id="855" r:id="rId30"/>
    <p:sldId id="641" r:id="rId31"/>
    <p:sldId id="856" r:id="rId32"/>
    <p:sldId id="885" r:id="rId33"/>
    <p:sldId id="857" r:id="rId34"/>
    <p:sldId id="858" r:id="rId35"/>
    <p:sldId id="815" r:id="rId36"/>
    <p:sldId id="859" r:id="rId37"/>
    <p:sldId id="860" r:id="rId38"/>
    <p:sldId id="889" r:id="rId39"/>
    <p:sldId id="784" r:id="rId40"/>
    <p:sldId id="842" r:id="rId41"/>
    <p:sldId id="843" r:id="rId42"/>
    <p:sldId id="823" r:id="rId43"/>
    <p:sldId id="862" r:id="rId44"/>
    <p:sldId id="867" r:id="rId45"/>
    <p:sldId id="868" r:id="rId46"/>
    <p:sldId id="869" r:id="rId47"/>
    <p:sldId id="863" r:id="rId48"/>
    <p:sldId id="886" r:id="rId49"/>
    <p:sldId id="864" r:id="rId50"/>
    <p:sldId id="686" r:id="rId51"/>
    <p:sldId id="865" r:id="rId52"/>
    <p:sldId id="806" r:id="rId53"/>
    <p:sldId id="866" r:id="rId54"/>
    <p:sldId id="391" r:id="rId55"/>
    <p:sldId id="331" r:id="rId56"/>
    <p:sldId id="754" r:id="rId57"/>
    <p:sldId id="870" r:id="rId58"/>
    <p:sldId id="871" r:id="rId59"/>
    <p:sldId id="536" r:id="rId60"/>
    <p:sldId id="745" r:id="rId61"/>
    <p:sldId id="872" r:id="rId62"/>
    <p:sldId id="690" r:id="rId63"/>
    <p:sldId id="691" r:id="rId64"/>
    <p:sldId id="818" r:id="rId65"/>
    <p:sldId id="881" r:id="rId66"/>
    <p:sldId id="692" r:id="rId67"/>
    <p:sldId id="776" r:id="rId68"/>
    <p:sldId id="777" r:id="rId69"/>
    <p:sldId id="876" r:id="rId70"/>
    <p:sldId id="875" r:id="rId71"/>
    <p:sldId id="874" r:id="rId72"/>
    <p:sldId id="873" r:id="rId73"/>
    <p:sldId id="459" r:id="rId74"/>
    <p:sldId id="877" r:id="rId75"/>
    <p:sldId id="878" r:id="rId76"/>
    <p:sldId id="767" r:id="rId77"/>
    <p:sldId id="821" r:id="rId78"/>
    <p:sldId id="887" r:id="rId79"/>
    <p:sldId id="791" r:id="rId80"/>
    <p:sldId id="659" r:id="rId81"/>
    <p:sldId id="697" r:id="rId82"/>
    <p:sldId id="743" r:id="rId83"/>
    <p:sldId id="794" r:id="rId84"/>
    <p:sldId id="722" r:id="rId85"/>
    <p:sldId id="651" r:id="rId86"/>
    <p:sldId id="741" r:id="rId87"/>
    <p:sldId id="822" r:id="rId88"/>
    <p:sldId id="629" r:id="rId89"/>
    <p:sldId id="723" r:id="rId90"/>
    <p:sldId id="744" r:id="rId91"/>
    <p:sldId id="711" r:id="rId92"/>
    <p:sldId id="824" r:id="rId93"/>
    <p:sldId id="444" r:id="rId94"/>
    <p:sldId id="644" r:id="rId95"/>
    <p:sldId id="879" r:id="rId96"/>
    <p:sldId id="655" r:id="rId97"/>
    <p:sldId id="829" r:id="rId98"/>
    <p:sldId id="844" r:id="rId99"/>
    <p:sldId id="386" r:id="rId100"/>
  </p:sldIdLst>
  <p:sldSz cx="9144000" cy="6858000" type="screen4x3"/>
  <p:notesSz cx="6858000" cy="9144000"/>
  <p:defaultTextStyle>
    <a:defPPr>
      <a:defRPr lang="sk-SK"/>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690" autoAdjust="0"/>
    <p:restoredTop sz="95196" autoAdjust="0"/>
  </p:normalViewPr>
  <p:slideViewPr>
    <p:cSldViewPr>
      <p:cViewPr varScale="1">
        <p:scale>
          <a:sx n="81" d="100"/>
          <a:sy n="81" d="100"/>
        </p:scale>
        <p:origin x="374" y="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65" d="100"/>
          <a:sy n="65" d="100"/>
        </p:scale>
        <p:origin x="2030" y="3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k-SK" dirty="0"/>
          </a:p>
        </p:txBody>
      </p:sp>
      <p:sp>
        <p:nvSpPr>
          <p:cNvPr id="3" name="Zástupný symbol dátumu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8911ABA-20E3-4B51-902E-F83E3EA9A75E}" type="datetimeFigureOut">
              <a:rPr lang="sk-SK" smtClean="0"/>
              <a:pPr/>
              <a:t>13. 2. 2023</a:t>
            </a:fld>
            <a:endParaRPr lang="sk-SK" dirty="0"/>
          </a:p>
        </p:txBody>
      </p:sp>
      <p:sp>
        <p:nvSpPr>
          <p:cNvPr id="4" name="Zástupný symbol päty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k-SK" dirty="0"/>
          </a:p>
        </p:txBody>
      </p:sp>
      <p:sp>
        <p:nvSpPr>
          <p:cNvPr id="5" name="Zástupný symbol čísla snímky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0543CD8-6E8E-42EB-8341-0D8DB2D029A9}" type="slidenum">
              <a:rPr lang="sk-SK" smtClean="0"/>
              <a:pPr/>
              <a:t>‹#›</a:t>
            </a:fld>
            <a:endParaRPr lang="sk-SK"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sk-SK" dirty="0"/>
          </a:p>
        </p:txBody>
      </p:sp>
      <p:sp>
        <p:nvSpPr>
          <p:cNvPr id="3" name="Zástupný symbol dátumu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37DEB058-E516-4981-B71E-780C493A6D48}" type="datetimeFigureOut">
              <a:rPr lang="sk-SK"/>
              <a:pPr>
                <a:defRPr/>
              </a:pPr>
              <a:t>13. 2. 2023</a:t>
            </a:fld>
            <a:endParaRPr lang="sk-SK" dirty="0"/>
          </a:p>
        </p:txBody>
      </p:sp>
      <p:sp>
        <p:nvSpPr>
          <p:cNvPr id="4" name="Zástupný symbol obrazu snímky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sk-SK" noProof="0" dirty="0"/>
          </a:p>
        </p:txBody>
      </p:sp>
      <p:sp>
        <p:nvSpPr>
          <p:cNvPr id="5" name="Zástupný symbol poznámo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k-SK" noProof="0"/>
              <a:t>Upravte štýl predlohy textu.</a:t>
            </a:r>
          </a:p>
          <a:p>
            <a:pPr lvl="1"/>
            <a:r>
              <a:rPr lang="sk-SK" noProof="0"/>
              <a:t>Druhá úroveň</a:t>
            </a:r>
          </a:p>
          <a:p>
            <a:pPr lvl="2"/>
            <a:r>
              <a:rPr lang="sk-SK" noProof="0"/>
              <a:t>Tretia úroveň</a:t>
            </a:r>
          </a:p>
          <a:p>
            <a:pPr lvl="3"/>
            <a:r>
              <a:rPr lang="sk-SK" noProof="0"/>
              <a:t>Štvrtá úroveň</a:t>
            </a:r>
          </a:p>
          <a:p>
            <a:pPr lvl="4"/>
            <a:r>
              <a:rPr lang="sk-SK" noProof="0"/>
              <a:t>Piata úroveň</a:t>
            </a:r>
          </a:p>
        </p:txBody>
      </p:sp>
      <p:sp>
        <p:nvSpPr>
          <p:cNvPr id="6" name="Zástupný symbol päty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sk-SK" dirty="0"/>
          </a:p>
        </p:txBody>
      </p:sp>
      <p:sp>
        <p:nvSpPr>
          <p:cNvPr id="7" name="Zástupný symbol čísla snímky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F42D1292-EEE5-4914-B4F6-3E5D935E3908}" type="slidenum">
              <a:rPr lang="sk-SK"/>
              <a:pPr>
                <a:defRPr/>
              </a:pPr>
              <a:t>‹#›</a:t>
            </a:fld>
            <a:endParaRPr lang="sk-SK"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file:///\\&#263;r"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Zástupný symbol obrazu snímky 1"/>
          <p:cNvSpPr>
            <a:spLocks noGrp="1" noRot="1" noChangeAspect="1" noTextEdit="1"/>
          </p:cNvSpPr>
          <p:nvPr>
            <p:ph type="sldImg"/>
          </p:nvPr>
        </p:nvSpPr>
        <p:spPr bwMode="auto">
          <a:xfrm>
            <a:off x="684213" y="685800"/>
            <a:ext cx="5472112" cy="4103688"/>
          </a:xfrm>
          <a:noFill/>
          <a:ln>
            <a:solidFill>
              <a:srgbClr val="000000"/>
            </a:solidFill>
            <a:miter lim="800000"/>
            <a:headEnd/>
            <a:tailEnd/>
          </a:ln>
        </p:spPr>
      </p:sp>
      <p:sp>
        <p:nvSpPr>
          <p:cNvPr id="108547" name="Zástupný symbol poznámok 2"/>
          <p:cNvSpPr>
            <a:spLocks noGrp="1"/>
          </p:cNvSpPr>
          <p:nvPr>
            <p:ph type="body" idx="1"/>
          </p:nvPr>
        </p:nvSpPr>
        <p:spPr bwMode="auto">
          <a:xfrm>
            <a:off x="685800" y="5072063"/>
            <a:ext cx="5486400" cy="3748409"/>
          </a:xfrm>
          <a:noFill/>
        </p:spPr>
        <p:txBody>
          <a:bodyPr wrap="square" numCol="1" anchor="t" anchorCtr="0" compatLnSpc="1">
            <a:prstTxWarp prst="textNoShape">
              <a:avLst/>
            </a:prstTxWarp>
          </a:bodyPr>
          <a:lstStyle/>
          <a:p>
            <a:pPr algn="ctr">
              <a:spcBef>
                <a:spcPts val="0"/>
              </a:spcBef>
            </a:pPr>
            <a:r>
              <a:rPr lang="sk-SK" sz="1800" b="0" i="0" u="none" strike="noStrike" baseline="0" dirty="0">
                <a:solidFill>
                  <a:srgbClr val="000000"/>
                </a:solidFill>
                <a:latin typeface="Arial" panose="020B0604020202020204" pitchFamily="34" charset="0"/>
              </a:rPr>
              <a:t> </a:t>
            </a:r>
            <a:r>
              <a:rPr lang="sk-SK" b="1" i="0" u="none" strike="noStrike" baseline="0" dirty="0">
                <a:solidFill>
                  <a:srgbClr val="000000"/>
                </a:solidFill>
              </a:rPr>
              <a:t>REGIONÁLNÍ RALLY MISTROVSTVÍ FIA 2023 </a:t>
            </a:r>
            <a:endParaRPr lang="sk-SK" b="0" i="0" u="none" strike="noStrike" baseline="0" dirty="0">
              <a:solidFill>
                <a:srgbClr val="000000"/>
              </a:solidFill>
            </a:endParaRPr>
          </a:p>
          <a:p>
            <a:pPr algn="ctr">
              <a:spcBef>
                <a:spcPts val="0"/>
              </a:spcBef>
            </a:pPr>
            <a:r>
              <a:rPr lang="cs-CZ" b="1" i="0" u="none" strike="noStrike" baseline="0" dirty="0">
                <a:solidFill>
                  <a:srgbClr val="000000"/>
                </a:solidFill>
              </a:rPr>
              <a:t>Sportovní předpisy </a:t>
            </a:r>
            <a:endParaRPr lang="cs-CZ" b="0" i="0" u="none" strike="noStrike" baseline="0" dirty="0">
              <a:solidFill>
                <a:srgbClr val="000000"/>
              </a:solidFill>
            </a:endParaRPr>
          </a:p>
          <a:p>
            <a:pPr algn="ctr">
              <a:spcBef>
                <a:spcPts val="0"/>
              </a:spcBef>
            </a:pPr>
            <a:r>
              <a:rPr lang="en-US" b="1" i="0" u="none" strike="noStrike" baseline="0" dirty="0">
                <a:solidFill>
                  <a:srgbClr val="000000"/>
                </a:solidFill>
              </a:rPr>
              <a:t>STANDARDNÍ PROPOZICE RALLY AS AČR 202</a:t>
            </a:r>
            <a:r>
              <a:rPr lang="sk-SK" b="1" i="0" u="none" strike="noStrike" baseline="0" dirty="0">
                <a:solidFill>
                  <a:srgbClr val="000000"/>
                </a:solidFill>
              </a:rPr>
              <a:t>3</a:t>
            </a:r>
            <a:r>
              <a:rPr lang="en-US" b="1" i="0" u="none" strike="noStrike" baseline="0" dirty="0">
                <a:solidFill>
                  <a:srgbClr val="000000"/>
                </a:solidFill>
              </a:rPr>
              <a:t> </a:t>
            </a:r>
            <a:endParaRPr lang="en-US" b="0" i="0" u="none" strike="noStrike" baseline="0" dirty="0">
              <a:solidFill>
                <a:srgbClr val="000000"/>
              </a:solidFill>
            </a:endParaRPr>
          </a:p>
          <a:p>
            <a:pPr>
              <a:spcBef>
                <a:spcPts val="0"/>
              </a:spcBef>
            </a:pPr>
            <a:r>
              <a:rPr lang="cs-CZ" dirty="0"/>
              <a:t>Standardní propozice pro rally AS AČR (dále jen SPR) se shodují se Sportovními předpisy pro Regionální rally mistrovství FIA, až na některé národní úpravy nebo doplňky, které jsou v textu vyznačeny kurzivou. Tyto úpravy a odchylky jsou uvedeny v závorce nebo tvoří doplněk textu jednotlivých článků. Ve složitějších případech jsou zařazeny jako zcela nové nebo nově upravené články</a:t>
            </a:r>
            <a:r>
              <a:rPr lang="cs-CZ" b="0" i="0" u="none" strike="noStrike" baseline="0" dirty="0">
                <a:solidFill>
                  <a:srgbClr val="000000"/>
                </a:solidFill>
              </a:rPr>
              <a:t> </a:t>
            </a:r>
          </a:p>
          <a:p>
            <a:pPr algn="just">
              <a:spcBef>
                <a:spcPts val="0"/>
              </a:spcBef>
            </a:pPr>
            <a:r>
              <a:rPr lang="cs-CZ" dirty="0"/>
              <a:t>Standardní propozice pro rally AS AČR platí pro všechny rally zapsané v kalendáři AS AČR a organizované jako Mistrovství ČR v rally (MČR), Mistrovství ČR v rally historických automobilů (MČR-RHA), </a:t>
            </a:r>
            <a:r>
              <a:rPr lang="cs-CZ" dirty="0" err="1"/>
              <a:t>Rallysprint</a:t>
            </a:r>
            <a:r>
              <a:rPr lang="cs-CZ" dirty="0"/>
              <a:t> Série (dále jen RSS) a volné podniky podle schválených zvláštních ustanovení. Pro mezinárodní rally mistrovství a pohárů FIA v ČR platí anglická verze Regionálních předpisů FIA a národní doplňky, které musí být uvedeny ve zvláštních ustanoveních mezinárodní rally.</a:t>
            </a:r>
            <a:endParaRPr lang="cs-CZ" b="1" dirty="0">
              <a:effectLst/>
              <a:ea typeface="Calibri" panose="020F0502020204030204" pitchFamily="34" charset="0"/>
              <a:cs typeface="Times New Roman" panose="02020603050405020304" pitchFamily="18" charset="0"/>
            </a:endParaRPr>
          </a:p>
        </p:txBody>
      </p:sp>
      <p:sp>
        <p:nvSpPr>
          <p:cNvPr id="98308"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728D81-A4AB-44EA-AE6B-37864DF62163}" type="slidenum">
              <a:rPr lang="sk-SK" smtClean="0"/>
              <a:pPr fontAlgn="base">
                <a:spcBef>
                  <a:spcPct val="0"/>
                </a:spcBef>
                <a:spcAft>
                  <a:spcPct val="0"/>
                </a:spcAft>
                <a:defRPr/>
              </a:pPr>
              <a:t>1</a:t>
            </a:fld>
            <a:endParaRPr lang="sk-SK" dirty="0"/>
          </a:p>
        </p:txBody>
      </p:sp>
    </p:spTree>
    <p:extLst>
      <p:ext uri="{BB962C8B-B14F-4D97-AF65-F5344CB8AC3E}">
        <p14:creationId xmlns:p14="http://schemas.microsoft.com/office/powerpoint/2010/main" val="4171561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14691" name="Zástupný symbol poznámok 2"/>
          <p:cNvSpPr>
            <a:spLocks noGrp="1"/>
          </p:cNvSpPr>
          <p:nvPr>
            <p:ph type="body" idx="1"/>
          </p:nvPr>
        </p:nvSpPr>
        <p:spPr bwMode="auto">
          <a:xfrm>
            <a:off x="714375" y="3429000"/>
            <a:ext cx="5857875" cy="5214938"/>
          </a:xfrm>
          <a:noFill/>
        </p:spPr>
        <p:txBody>
          <a:bodyPr wrap="square" numCol="1" anchor="t" anchorCtr="0" compatLnSpc="1">
            <a:prstTxWarp prst="textNoShape">
              <a:avLst/>
            </a:prstTxWarp>
          </a:bodyPr>
          <a:lstStyle/>
          <a:p>
            <a:pPr>
              <a:spcBef>
                <a:spcPts val="0"/>
              </a:spcBef>
            </a:pPr>
            <a:r>
              <a:rPr lang="sk-SK" b="1" dirty="0"/>
              <a:t>BEZPEČNOSTNÍ MANUÁL RALLY 2022:</a:t>
            </a:r>
          </a:p>
          <a:p>
            <a:pPr>
              <a:spcBef>
                <a:spcPts val="0"/>
              </a:spcBef>
            </a:pPr>
            <a:r>
              <a:rPr lang="sk-SK" b="1" dirty="0"/>
              <a:t>2.16 ČASY PRŮJEZDU ORGANIZAČNÍCH, BEZPEČNOSTNÍCH A KONTROLNÍCH VOZIDEL</a:t>
            </a:r>
          </a:p>
          <a:p>
            <a:pPr>
              <a:spcBef>
                <a:spcPts val="0"/>
              </a:spcBef>
            </a:pPr>
            <a:r>
              <a:rPr lang="cs-CZ" dirty="0"/>
              <a:t>000   Předjezdec -15 min.</a:t>
            </a:r>
          </a:p>
          <a:p>
            <a:pPr>
              <a:spcBef>
                <a:spcPts val="0"/>
              </a:spcBef>
            </a:pPr>
            <a:r>
              <a:rPr lang="cs-CZ" dirty="0"/>
              <a:t>  00   Předjezdec -12 min.</a:t>
            </a:r>
          </a:p>
          <a:p>
            <a:pPr>
              <a:spcBef>
                <a:spcPts val="0"/>
              </a:spcBef>
            </a:pPr>
            <a:r>
              <a:rPr lang="cs-CZ" dirty="0"/>
              <a:t>    0   Předjezdec -</a:t>
            </a:r>
            <a:r>
              <a:rPr lang="sk-SK" dirty="0"/>
              <a:t>10 min.</a:t>
            </a:r>
            <a:endParaRPr lang="cs-CZ" b="1" dirty="0"/>
          </a:p>
        </p:txBody>
      </p:sp>
      <p:sp>
        <p:nvSpPr>
          <p:cNvPr id="105476"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9995289-E32B-4E5B-9350-CA60D377BB13}" type="slidenum">
              <a:rPr lang="sk-SK" smtClean="0"/>
              <a:pPr fontAlgn="base">
                <a:spcBef>
                  <a:spcPct val="0"/>
                </a:spcBef>
                <a:spcAft>
                  <a:spcPct val="0"/>
                </a:spcAft>
                <a:defRPr/>
              </a:pPr>
              <a:t>10</a:t>
            </a:fld>
            <a:endParaRPr lang="sk-SK" dirty="0"/>
          </a:p>
        </p:txBody>
      </p:sp>
    </p:spTree>
    <p:extLst>
      <p:ext uri="{BB962C8B-B14F-4D97-AF65-F5344CB8AC3E}">
        <p14:creationId xmlns:p14="http://schemas.microsoft.com/office/powerpoint/2010/main" val="1206239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14691" name="Zástupný symbol poznámok 2"/>
          <p:cNvSpPr>
            <a:spLocks noGrp="1"/>
          </p:cNvSpPr>
          <p:nvPr>
            <p:ph type="body" idx="1"/>
          </p:nvPr>
        </p:nvSpPr>
        <p:spPr bwMode="auto">
          <a:xfrm>
            <a:off x="714375" y="3429000"/>
            <a:ext cx="5857875" cy="5214938"/>
          </a:xfrm>
          <a:noFill/>
        </p:spPr>
        <p:txBody>
          <a:bodyPr wrap="square" numCol="1" anchor="t" anchorCtr="0" compatLnSpc="1">
            <a:prstTxWarp prst="textNoShape">
              <a:avLst/>
            </a:prstTxWarp>
          </a:bodyPr>
          <a:lstStyle/>
          <a:p>
            <a:pPr>
              <a:spcBef>
                <a:spcPts val="0"/>
              </a:spcBef>
            </a:pPr>
            <a:r>
              <a:rPr lang="sk-SK" b="1" dirty="0"/>
              <a:t>BEZPEČNOSTNÍ MANUÁL RALLY 2022:</a:t>
            </a:r>
          </a:p>
          <a:p>
            <a:pPr>
              <a:spcBef>
                <a:spcPts val="0"/>
              </a:spcBef>
            </a:pPr>
            <a:r>
              <a:rPr lang="sk-SK" b="1" dirty="0"/>
              <a:t>2.11 PŘEDJEZDECKÁ VOZIDLA (000, 00,0)</a:t>
            </a:r>
            <a:endParaRPr lang="cs-CZ" b="1" dirty="0">
              <a:solidFill>
                <a:srgbClr val="FF0000"/>
              </a:solidFill>
            </a:endParaRPr>
          </a:p>
          <a:p>
            <a:pPr>
              <a:spcBef>
                <a:spcPts val="0"/>
              </a:spcBef>
            </a:pPr>
            <a:r>
              <a:rPr lang="cs-CZ" dirty="0"/>
              <a:t>• Kontrolují a dbají na dodržování všech opatření popsaných v bezpečnostním plánu a OPŘ RZ. </a:t>
            </a:r>
          </a:p>
          <a:p>
            <a:pPr>
              <a:spcBef>
                <a:spcPts val="0"/>
              </a:spcBef>
            </a:pPr>
            <a:r>
              <a:rPr lang="cs-CZ" dirty="0"/>
              <a:t>• Provádějí finální kontrolu vybavení rychlostní zkoušky, zajištění bezpečnosti, pokrytí traťovými komisaři, pořadateli a bezpečnosti diváků</a:t>
            </a:r>
          </a:p>
          <a:p>
            <a:pPr>
              <a:spcBef>
                <a:spcPts val="0"/>
              </a:spcBef>
            </a:pPr>
            <a:endParaRPr lang="cs-CZ" b="1" dirty="0"/>
          </a:p>
          <a:p>
            <a:pPr>
              <a:spcBef>
                <a:spcPts val="0"/>
              </a:spcBef>
            </a:pPr>
            <a:r>
              <a:rPr lang="cs-CZ" b="1" dirty="0"/>
              <a:t>POVINNOSTI POSÁDKY 0:</a:t>
            </a:r>
          </a:p>
          <a:p>
            <a:pPr>
              <a:spcBef>
                <a:spcPts val="0"/>
              </a:spcBef>
            </a:pPr>
            <a:r>
              <a:rPr lang="cs-CZ" dirty="0"/>
              <a:t>• Upozorňuje diváky na brzký průjezd prvního soutěžního vozidla. Vozidlo by mělo jet svižně (70–80 % závodní rychlosti), ale tak, aby byla posádka schopna odhalit poslední případné nedostatky na trati RZ</a:t>
            </a:r>
          </a:p>
          <a:p>
            <a:pPr>
              <a:spcBef>
                <a:spcPts val="0"/>
              </a:spcBef>
            </a:pPr>
            <a:r>
              <a:rPr lang="cs-CZ" dirty="0"/>
              <a:t>• Projede kompletní trasu rychlostní zkoušky podle itineráře a zajistí vyplnění jízdního výkazu na každé kontrole, kterou projede.</a:t>
            </a:r>
          </a:p>
        </p:txBody>
      </p:sp>
      <p:sp>
        <p:nvSpPr>
          <p:cNvPr id="105476"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9995289-E32B-4E5B-9350-CA60D377BB13}" type="slidenum">
              <a:rPr lang="sk-SK" smtClean="0"/>
              <a:pPr fontAlgn="base">
                <a:spcBef>
                  <a:spcPct val="0"/>
                </a:spcBef>
                <a:spcAft>
                  <a:spcPct val="0"/>
                </a:spcAft>
                <a:defRPr/>
              </a:pPr>
              <a:t>11</a:t>
            </a:fld>
            <a:endParaRPr lang="sk-SK" dirty="0"/>
          </a:p>
        </p:txBody>
      </p:sp>
    </p:spTree>
    <p:extLst>
      <p:ext uri="{BB962C8B-B14F-4D97-AF65-F5344CB8AC3E}">
        <p14:creationId xmlns:p14="http://schemas.microsoft.com/office/powerpoint/2010/main" val="153328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Zástupný symbol obrazu snímky 1"/>
          <p:cNvSpPr>
            <a:spLocks noGrp="1" noRot="1" noChangeAspect="1" noTextEdit="1"/>
          </p:cNvSpPr>
          <p:nvPr>
            <p:ph type="sldImg"/>
          </p:nvPr>
        </p:nvSpPr>
        <p:spPr bwMode="auto">
          <a:xfrm>
            <a:off x="1619250" y="36513"/>
            <a:ext cx="3960813" cy="2970212"/>
          </a:xfrm>
          <a:noFill/>
          <a:ln>
            <a:solidFill>
              <a:srgbClr val="000000"/>
            </a:solidFill>
            <a:miter lim="800000"/>
            <a:headEnd/>
            <a:tailEnd/>
          </a:ln>
        </p:spPr>
      </p:sp>
      <p:sp>
        <p:nvSpPr>
          <p:cNvPr id="116739" name="Zástupný symbol poznámok 2"/>
          <p:cNvSpPr>
            <a:spLocks noGrp="1"/>
          </p:cNvSpPr>
          <p:nvPr>
            <p:ph type="body" idx="1"/>
          </p:nvPr>
        </p:nvSpPr>
        <p:spPr bwMode="auto">
          <a:xfrm>
            <a:off x="571500" y="3643313"/>
            <a:ext cx="6072188" cy="4814887"/>
          </a:xfrm>
          <a:noFill/>
        </p:spPr>
        <p:txBody>
          <a:bodyPr wrap="square" numCol="1" anchor="t" anchorCtr="0" compatLnSpc="1">
            <a:prstTxWarp prst="textNoShape">
              <a:avLst/>
            </a:prstTxWarp>
          </a:bodyPr>
          <a:lstStyle/>
          <a:p>
            <a:pPr>
              <a:spcBef>
                <a:spcPts val="0"/>
              </a:spcBef>
            </a:pPr>
            <a:r>
              <a:rPr lang="cs-CZ" b="1" dirty="0">
                <a:solidFill>
                  <a:srgbClr val="000000"/>
                </a:solidFill>
                <a:effectLst/>
                <a:ea typeface="Calibri" panose="020F0502020204030204" pitchFamily="34" charset="0"/>
                <a:cs typeface="Arial" panose="020B0604020202020204" pitchFamily="34" charset="0"/>
              </a:rPr>
              <a:t>2.</a:t>
            </a:r>
            <a:r>
              <a:rPr lang="cs-CZ" b="1" dirty="0">
                <a:effectLst/>
                <a:ea typeface="Calibri" panose="020F0502020204030204" pitchFamily="34" charset="0"/>
                <a:cs typeface="Arial" panose="020B0604020202020204" pitchFamily="34" charset="0"/>
              </a:rPr>
              <a:t>4 </a:t>
            </a:r>
            <a:r>
              <a:rPr lang="cs-CZ" b="1" dirty="0">
                <a:solidFill>
                  <a:srgbClr val="FF0000"/>
                </a:solidFill>
                <a:effectLst/>
                <a:ea typeface="Calibri" panose="020F0502020204030204" pitchFamily="34" charset="0"/>
                <a:cs typeface="Arial" panose="020B0604020202020204" pitchFamily="34" charset="0"/>
              </a:rPr>
              <a:t>OBLASTI</a:t>
            </a:r>
            <a:r>
              <a:rPr lang="cs-CZ" b="1" dirty="0">
                <a:solidFill>
                  <a:srgbClr val="000000"/>
                </a:solidFill>
                <a:effectLst/>
                <a:ea typeface="Calibri" panose="020F0502020204030204" pitchFamily="34" charset="0"/>
                <a:cs typeface="Arial" panose="020B0604020202020204" pitchFamily="34" charset="0"/>
              </a:rPr>
              <a:t> KONTROL</a:t>
            </a:r>
            <a:endParaRPr lang="sk-SK" dirty="0">
              <a:effectLst/>
              <a:ea typeface="Calibri" panose="020F0502020204030204" pitchFamily="34" charset="0"/>
              <a:cs typeface="Times New Roman" panose="02020603050405020304" pitchFamily="18" charset="0"/>
            </a:endParaRPr>
          </a:p>
          <a:p>
            <a:pPr>
              <a:spcBef>
                <a:spcPts val="0"/>
              </a:spcBef>
            </a:pPr>
            <a:r>
              <a:rPr lang="cs-CZ" dirty="0">
                <a:solidFill>
                  <a:srgbClr val="FF0000"/>
                </a:solidFill>
                <a:effectLst/>
                <a:ea typeface="Calibri" panose="020F0502020204030204" pitchFamily="34" charset="0"/>
                <a:cs typeface="Arial" panose="020B0604020202020204" pitchFamily="34" charset="0"/>
              </a:rPr>
              <a:t>Oblast</a:t>
            </a:r>
            <a:r>
              <a:rPr lang="cs-CZ" dirty="0">
                <a:effectLst/>
                <a:ea typeface="Calibri" panose="020F0502020204030204" pitchFamily="34" charset="0"/>
                <a:cs typeface="Arial" panose="020B0604020202020204" pitchFamily="34" charset="0"/>
              </a:rPr>
              <a:t> mezi prvním žlutým návěštím a koncovým béžovým znakem se třemi příčnými pruhy</a:t>
            </a:r>
          </a:p>
          <a:p>
            <a:pPr>
              <a:spcBef>
                <a:spcPts val="0"/>
              </a:spcBef>
            </a:pPr>
            <a:r>
              <a:rPr lang="cs-CZ" dirty="0">
                <a:effectLst/>
                <a:ea typeface="Calibri" panose="020F0502020204030204" pitchFamily="34" charset="0"/>
                <a:cs typeface="Arial" panose="020B0604020202020204" pitchFamily="34" charset="0"/>
              </a:rPr>
              <a:t>je považována za </a:t>
            </a:r>
            <a:r>
              <a:rPr lang="cs-CZ" dirty="0">
                <a:solidFill>
                  <a:srgbClr val="FF0000"/>
                </a:solidFill>
                <a:effectLst/>
                <a:ea typeface="Calibri" panose="020F0502020204030204" pitchFamily="34" charset="0"/>
                <a:cs typeface="Arial" panose="020B0604020202020204" pitchFamily="34" charset="0"/>
              </a:rPr>
              <a:t>oblast</a:t>
            </a:r>
            <a:r>
              <a:rPr lang="cs-CZ" dirty="0">
                <a:effectLst/>
                <a:ea typeface="Calibri" panose="020F0502020204030204" pitchFamily="34" charset="0"/>
                <a:cs typeface="Arial" panose="020B0604020202020204" pitchFamily="34" charset="0"/>
              </a:rPr>
              <a:t> kontroly.</a:t>
            </a:r>
            <a:endParaRPr lang="sk-SK" dirty="0">
              <a:effectLst/>
              <a:ea typeface="Calibri" panose="020F0502020204030204" pitchFamily="34" charset="0"/>
              <a:cs typeface="Times New Roman" panose="02020603050405020304" pitchFamily="18" charset="0"/>
            </a:endParaRPr>
          </a:p>
          <a:p>
            <a:pPr>
              <a:spcBef>
                <a:spcPts val="0"/>
              </a:spcBef>
            </a:pPr>
            <a:endParaRPr lang="cs-CZ" b="1" dirty="0"/>
          </a:p>
          <a:p>
            <a:pPr>
              <a:spcBef>
                <a:spcPts val="0"/>
              </a:spcBef>
            </a:pPr>
            <a:r>
              <a:rPr lang="cs-CZ" b="1" dirty="0">
                <a:effectLst/>
                <a:ea typeface="Calibri" panose="020F0502020204030204" pitchFamily="34" charset="0"/>
                <a:cs typeface="Arial" panose="020B0604020202020204" pitchFamily="34" charset="0"/>
              </a:rPr>
              <a:t>63.</a:t>
            </a:r>
            <a:r>
              <a:rPr lang="cs-CZ" b="1" dirty="0">
                <a:solidFill>
                  <a:srgbClr val="000000"/>
                </a:solidFill>
                <a:effectLst/>
                <a:ea typeface="Calibri" panose="020F0502020204030204" pitchFamily="34" charset="0"/>
                <a:cs typeface="Arial" panose="020B0604020202020204" pitchFamily="34" charset="0"/>
              </a:rPr>
              <a:t> PRAVIDLA UZAVŘENÉHO PARKOVIŠTĚ</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63.1 POUŽITÍ</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Vozidla podléhají režimu uzavřeného parkoviště:</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63.1.2 </a:t>
            </a:r>
            <a:r>
              <a:rPr lang="cs-CZ" dirty="0">
                <a:effectLst/>
                <a:ea typeface="Calibri" panose="020F0502020204030204" pitchFamily="34" charset="0"/>
                <a:cs typeface="Arial" panose="020B0604020202020204" pitchFamily="34" charset="0"/>
              </a:rPr>
              <a:t>od okamžiku vjezdu do </a:t>
            </a:r>
            <a:r>
              <a:rPr lang="cs-CZ" dirty="0">
                <a:solidFill>
                  <a:srgbClr val="FF0000"/>
                </a:solidFill>
                <a:effectLst/>
                <a:ea typeface="Calibri" panose="020F0502020204030204" pitchFamily="34" charset="0"/>
                <a:cs typeface="Arial" panose="020B0604020202020204" pitchFamily="34" charset="0"/>
              </a:rPr>
              <a:t>oblasti </a:t>
            </a:r>
            <a:r>
              <a:rPr lang="cs-CZ" dirty="0">
                <a:effectLst/>
                <a:ea typeface="Calibri" panose="020F0502020204030204" pitchFamily="34" charset="0"/>
                <a:cs typeface="Arial" panose="020B0604020202020204" pitchFamily="34" charset="0"/>
              </a:rPr>
              <a:t>kontroly až do odjezdu z ní</a:t>
            </a:r>
            <a:endParaRPr lang="cs-CZ" dirty="0"/>
          </a:p>
        </p:txBody>
      </p:sp>
      <p:sp>
        <p:nvSpPr>
          <p:cNvPr id="107524"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932961A-15F8-447A-A2A2-4D4B10232E19}" type="slidenum">
              <a:rPr lang="sk-SK" smtClean="0"/>
              <a:pPr fontAlgn="base">
                <a:spcBef>
                  <a:spcPct val="0"/>
                </a:spcBef>
                <a:spcAft>
                  <a:spcPct val="0"/>
                </a:spcAft>
                <a:defRPr/>
              </a:pPr>
              <a:t>12</a:t>
            </a:fld>
            <a:endParaRPr lang="sk-SK"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17763" name="Zástupný symbol poznámok 2"/>
          <p:cNvSpPr>
            <a:spLocks noGrp="1"/>
          </p:cNvSpPr>
          <p:nvPr>
            <p:ph type="body" idx="1"/>
          </p:nvPr>
        </p:nvSpPr>
        <p:spPr bwMode="auto">
          <a:xfrm>
            <a:off x="785813" y="3714750"/>
            <a:ext cx="5786437" cy="4743450"/>
          </a:xfrm>
          <a:noFill/>
        </p:spPr>
        <p:txBody>
          <a:bodyPr wrap="square" numCol="1" anchor="t" anchorCtr="0" compatLnSpc="1">
            <a:prstTxWarp prst="textNoShape">
              <a:avLst/>
            </a:prstTxWarp>
          </a:bodyPr>
          <a:lstStyle/>
          <a:p>
            <a:pPr>
              <a:spcBef>
                <a:spcPts val="0"/>
              </a:spcBef>
            </a:pPr>
            <a:r>
              <a:rPr lang="cs-CZ" b="1" dirty="0">
                <a:effectLst/>
                <a:ea typeface="Calibri" panose="020F0502020204030204" pitchFamily="34" charset="0"/>
                <a:cs typeface="Arial" panose="020B0604020202020204" pitchFamily="34" charset="0"/>
              </a:rPr>
              <a:t>42.5 SLED KONTROL A SMĚR JÍZDY</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42</a:t>
            </a:r>
            <a:r>
              <a:rPr lang="cs-CZ" b="1" dirty="0">
                <a:solidFill>
                  <a:srgbClr val="000000"/>
                </a:solidFill>
                <a:effectLst/>
                <a:ea typeface="Calibri" panose="020F0502020204030204" pitchFamily="34" charset="0"/>
                <a:cs typeface="Arial" panose="020B0604020202020204" pitchFamily="34" charset="0"/>
              </a:rPr>
              <a:t>.5.1 </a:t>
            </a:r>
            <a:r>
              <a:rPr lang="cs-CZ" dirty="0">
                <a:solidFill>
                  <a:srgbClr val="000000"/>
                </a:solidFill>
                <a:effectLst/>
                <a:ea typeface="Calibri" panose="020F0502020204030204" pitchFamily="34" charset="0"/>
                <a:cs typeface="Arial" panose="020B0604020202020204" pitchFamily="34" charset="0"/>
              </a:rPr>
              <a:t>Posádka musí mít v každé kontrole potvrzen průjezd ve správném sledu</a:t>
            </a:r>
          </a:p>
          <a:p>
            <a:pPr>
              <a:spcBef>
                <a:spcPts val="0"/>
              </a:spcBef>
            </a:pPr>
            <a:r>
              <a:rPr lang="cs-CZ" dirty="0">
                <a:solidFill>
                  <a:srgbClr val="000000"/>
                </a:solidFill>
                <a:effectLst/>
                <a:ea typeface="Calibri" panose="020F0502020204030204" pitchFamily="34" charset="0"/>
                <a:cs typeface="Arial" panose="020B0604020202020204" pitchFamily="34" charset="0"/>
              </a:rPr>
              <a:t>a ve správném směru trati rally.</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42</a:t>
            </a:r>
            <a:r>
              <a:rPr lang="cs-CZ" b="1" dirty="0">
                <a:solidFill>
                  <a:srgbClr val="000000"/>
                </a:solidFill>
                <a:effectLst/>
                <a:ea typeface="Calibri" panose="020F0502020204030204" pitchFamily="34" charset="0"/>
                <a:cs typeface="Arial" panose="020B0604020202020204" pitchFamily="34" charset="0"/>
              </a:rPr>
              <a:t>.5.2 </a:t>
            </a:r>
            <a:r>
              <a:rPr lang="cs-CZ" dirty="0">
                <a:solidFill>
                  <a:srgbClr val="000000"/>
                </a:solidFill>
                <a:effectLst/>
                <a:ea typeface="Calibri" panose="020F0502020204030204" pitchFamily="34" charset="0"/>
                <a:cs typeface="Arial" panose="020B0604020202020204" pitchFamily="34" charset="0"/>
              </a:rPr>
              <a:t>Je zakázáno znovu vjíždět do kontrolní </a:t>
            </a:r>
            <a:r>
              <a:rPr lang="cs-CZ" dirty="0">
                <a:solidFill>
                  <a:srgbClr val="FF0000"/>
                </a:solidFill>
                <a:effectLst/>
                <a:ea typeface="Calibri" panose="020F0502020204030204" pitchFamily="34" charset="0"/>
                <a:cs typeface="Arial" panose="020B0604020202020204" pitchFamily="34" charset="0"/>
              </a:rPr>
              <a:t>oblasti</a:t>
            </a:r>
            <a:r>
              <a:rPr lang="cs-CZ" dirty="0">
                <a:solidFill>
                  <a:srgbClr val="000000"/>
                </a:solidFill>
                <a:effectLst/>
                <a:ea typeface="Calibri" panose="020F0502020204030204" pitchFamily="34" charset="0"/>
                <a:cs typeface="Arial" panose="020B0604020202020204" pitchFamily="34" charset="0"/>
              </a:rPr>
              <a:t>.</a:t>
            </a:r>
            <a:endParaRPr lang="sk-SK" dirty="0">
              <a:effectLst/>
              <a:ea typeface="Calibri" panose="020F0502020204030204" pitchFamily="34" charset="0"/>
              <a:cs typeface="Times New Roman" panose="02020603050405020304" pitchFamily="18" charset="0"/>
            </a:endParaRPr>
          </a:p>
          <a:p>
            <a:pPr>
              <a:spcBef>
                <a:spcPts val="0"/>
              </a:spcBef>
            </a:pPr>
            <a:endParaRPr lang="cs-CZ" b="1" dirty="0"/>
          </a:p>
          <a:p>
            <a:pPr>
              <a:spcBef>
                <a:spcPts val="0"/>
              </a:spcBef>
            </a:pPr>
            <a:endParaRPr lang="cs-CZ" b="1" dirty="0"/>
          </a:p>
          <a:p>
            <a:pPr>
              <a:spcBef>
                <a:spcPts val="0"/>
              </a:spcBef>
            </a:pPr>
            <a:r>
              <a:rPr lang="cs-CZ" b="1" dirty="0">
                <a:effectLst/>
                <a:ea typeface="Calibri" panose="020F0502020204030204" pitchFamily="34" charset="0"/>
                <a:cs typeface="Arial" panose="020B0604020202020204" pitchFamily="34" charset="0"/>
              </a:rPr>
              <a:t>42.2 OCHRANNÉ BARIÉRY</a:t>
            </a:r>
            <a:endParaRPr lang="sk-SK" dirty="0">
              <a:effectLst/>
              <a:ea typeface="Calibri" panose="020F0502020204030204" pitchFamily="34" charset="0"/>
              <a:cs typeface="Times New Roman" panose="02020603050405020304" pitchFamily="18" charset="0"/>
            </a:endParaRPr>
          </a:p>
          <a:p>
            <a:pPr>
              <a:spcBef>
                <a:spcPts val="0"/>
              </a:spcBef>
            </a:pPr>
            <a:r>
              <a:rPr lang="cs-CZ" dirty="0">
                <a:solidFill>
                  <a:srgbClr val="FF0000"/>
                </a:solidFill>
                <a:effectLst/>
                <a:ea typeface="Calibri" panose="020F0502020204030204" pitchFamily="34" charset="0"/>
                <a:cs typeface="Arial" panose="020B0604020202020204" pitchFamily="34" charset="0"/>
              </a:rPr>
              <a:t>Oblast</a:t>
            </a:r>
            <a:r>
              <a:rPr lang="cs-CZ" dirty="0">
                <a:effectLst/>
                <a:ea typeface="Calibri" panose="020F0502020204030204" pitchFamily="34" charset="0"/>
                <a:cs typeface="Arial" panose="020B0604020202020204" pitchFamily="34" charset="0"/>
              </a:rPr>
              <a:t> nejméně 5 m před a 5 m za stanovištěm kontroly musí být po obou stranách vozovky chráněna zábranami, aby byl zajištěn správný průběh činnosti kontroly.</a:t>
            </a:r>
            <a:endParaRPr lang="cs-CZ" b="1" dirty="0">
              <a:solidFill>
                <a:srgbClr val="FF0000"/>
              </a:solidFill>
            </a:endParaRPr>
          </a:p>
        </p:txBody>
      </p:sp>
      <p:sp>
        <p:nvSpPr>
          <p:cNvPr id="108548"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6F9696-E2AA-461F-B7BA-89991D7510BE}" type="slidenum">
              <a:rPr lang="sk-SK" smtClean="0"/>
              <a:pPr fontAlgn="base">
                <a:spcBef>
                  <a:spcPct val="0"/>
                </a:spcBef>
                <a:spcAft>
                  <a:spcPct val="0"/>
                </a:spcAft>
                <a:defRPr/>
              </a:pPr>
              <a:t>13</a:t>
            </a:fld>
            <a:endParaRPr lang="sk-SK" dirty="0"/>
          </a:p>
        </p:txBody>
      </p:sp>
    </p:spTree>
    <p:extLst>
      <p:ext uri="{BB962C8B-B14F-4D97-AF65-F5344CB8AC3E}">
        <p14:creationId xmlns:p14="http://schemas.microsoft.com/office/powerpoint/2010/main" val="3852087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18787" name="Zástupný symbol poznámok 2"/>
          <p:cNvSpPr>
            <a:spLocks noGrp="1"/>
          </p:cNvSpPr>
          <p:nvPr>
            <p:ph type="body" idx="1"/>
          </p:nvPr>
        </p:nvSpPr>
        <p:spPr bwMode="auto">
          <a:xfrm>
            <a:off x="685800" y="3643313"/>
            <a:ext cx="5886450" cy="4743450"/>
          </a:xfrm>
          <a:noFill/>
        </p:spPr>
        <p:txBody>
          <a:bodyPr wrap="square" numCol="1" anchor="t" anchorCtr="0" compatLnSpc="1">
            <a:prstTxWarp prst="textNoShape">
              <a:avLst/>
            </a:prstTxWarp>
          </a:bodyPr>
          <a:lstStyle/>
          <a:p>
            <a:pPr>
              <a:spcBef>
                <a:spcPts val="0"/>
              </a:spcBef>
            </a:pPr>
            <a:r>
              <a:rPr lang="cs-CZ" b="1" dirty="0">
                <a:effectLst/>
                <a:ea typeface="Calibri" panose="020F0502020204030204" pitchFamily="34" charset="0"/>
                <a:cs typeface="Arial" panose="020B0604020202020204" pitchFamily="34" charset="0"/>
              </a:rPr>
              <a:t>ZPŮSOB JÍZDY</a:t>
            </a:r>
            <a:endParaRPr lang="sk-SK" dirty="0">
              <a:effectLst/>
              <a:ea typeface="Calibri" panose="020F0502020204030204" pitchFamily="34" charset="0"/>
              <a:cs typeface="Times New Roman" panose="02020603050405020304" pitchFamily="18" charset="0"/>
            </a:endParaRPr>
          </a:p>
          <a:p>
            <a:pPr>
              <a:spcBef>
                <a:spcPts val="0"/>
              </a:spcBef>
            </a:pPr>
            <a:r>
              <a:rPr lang="cs-CZ" b="1" dirty="0">
                <a:solidFill>
                  <a:srgbClr val="000000"/>
                </a:solidFill>
                <a:effectLst/>
                <a:ea typeface="Calibri" panose="020F0502020204030204" pitchFamily="34" charset="0"/>
                <a:cs typeface="Arial" panose="020B0604020202020204" pitchFamily="34" charset="0"/>
              </a:rPr>
              <a:t>34. CHOVÁNÍ</a:t>
            </a:r>
            <a:endParaRPr lang="sk-SK" dirty="0">
              <a:effectLst/>
              <a:ea typeface="Calibri" panose="020F0502020204030204" pitchFamily="34" charset="0"/>
              <a:cs typeface="Times New Roman" panose="02020603050405020304" pitchFamily="18" charset="0"/>
            </a:endParaRPr>
          </a:p>
          <a:p>
            <a:pPr>
              <a:spcBef>
                <a:spcPts val="0"/>
              </a:spcBef>
            </a:pPr>
            <a:r>
              <a:rPr lang="cs-CZ" b="1" dirty="0">
                <a:solidFill>
                  <a:srgbClr val="000000"/>
                </a:solidFill>
                <a:effectLst/>
                <a:ea typeface="Calibri" panose="020F0502020204030204" pitchFamily="34" charset="0"/>
                <a:cs typeface="Arial" panose="020B0604020202020204" pitchFamily="34" charset="0"/>
              </a:rPr>
              <a:t>34.1 OBECNÁ PRAVIDLA</a:t>
            </a:r>
            <a:endParaRPr lang="sk-SK" dirty="0">
              <a:effectLst/>
              <a:ea typeface="Calibri" panose="020F0502020204030204" pitchFamily="34" charset="0"/>
              <a:cs typeface="Times New Roman" panose="02020603050405020304" pitchFamily="18" charset="0"/>
            </a:endParaRPr>
          </a:p>
          <a:p>
            <a:pPr>
              <a:spcBef>
                <a:spcPts val="0"/>
              </a:spcBef>
            </a:pPr>
            <a:r>
              <a:rPr lang="cs-CZ" b="1" dirty="0">
                <a:solidFill>
                  <a:srgbClr val="000000"/>
                </a:solidFill>
                <a:effectLst/>
                <a:ea typeface="Calibri" panose="020F0502020204030204" pitchFamily="34" charset="0"/>
                <a:cs typeface="Arial" panose="020B0604020202020204" pitchFamily="34" charset="0"/>
              </a:rPr>
              <a:t>34.1.1 </a:t>
            </a:r>
            <a:r>
              <a:rPr lang="cs-CZ" dirty="0">
                <a:solidFill>
                  <a:srgbClr val="000000"/>
                </a:solidFill>
                <a:effectLst/>
                <a:ea typeface="Calibri" panose="020F0502020204030204" pitchFamily="34" charset="0"/>
                <a:cs typeface="Arial" panose="020B0604020202020204" pitchFamily="34" charset="0"/>
              </a:rPr>
              <a:t>Posádky se musí vždy chovat sportovním způsobem</a:t>
            </a:r>
            <a:r>
              <a:rPr lang="cs-CZ" b="1" dirty="0">
                <a:solidFill>
                  <a:srgbClr val="000000"/>
                </a:solidFill>
                <a:effectLst/>
                <a:ea typeface="Calibri" panose="020F0502020204030204" pitchFamily="34" charset="0"/>
                <a:cs typeface="Arial" panose="020B0604020202020204" pitchFamily="34" charset="0"/>
              </a:rPr>
              <a:t>.</a:t>
            </a:r>
            <a:endParaRPr lang="sk-SK" dirty="0">
              <a:effectLst/>
              <a:ea typeface="Calibri" panose="020F0502020204030204" pitchFamily="34" charset="0"/>
              <a:cs typeface="Times New Roman" panose="02020603050405020304" pitchFamily="18" charset="0"/>
            </a:endParaRPr>
          </a:p>
          <a:p>
            <a:pPr>
              <a:spcBef>
                <a:spcPts val="0"/>
              </a:spcBef>
            </a:pPr>
            <a:r>
              <a:rPr lang="cs-CZ" b="1" dirty="0">
                <a:solidFill>
                  <a:srgbClr val="000000"/>
                </a:solidFill>
                <a:effectLst/>
                <a:ea typeface="Calibri" panose="020F0502020204030204" pitchFamily="34" charset="0"/>
                <a:cs typeface="Arial" panose="020B0604020202020204" pitchFamily="34" charset="0"/>
              </a:rPr>
              <a:t>34.1.2 …</a:t>
            </a:r>
            <a:r>
              <a:rPr lang="x-none" dirty="0">
                <a:solidFill>
                  <a:srgbClr val="000000"/>
                </a:solidFill>
                <a:effectLst/>
                <a:ea typeface="Calibri" panose="020F0502020204030204" pitchFamily="34" charset="0"/>
              </a:rPr>
              <a:t>Výjimečně mohou být na rychlostních zkouškách vyproštěny nebo tlačeny vozy tak, aby se mohly vrátit zpět na silnici nebo aby cesta byla průjezdná.</a:t>
            </a:r>
            <a:endParaRPr lang="sk-SK" dirty="0">
              <a:solidFill>
                <a:srgbClr val="000000"/>
              </a:solidFill>
              <a:effectLst/>
              <a:ea typeface="Calibri" panose="020F0502020204030204" pitchFamily="34" charset="0"/>
            </a:endParaRPr>
          </a:p>
          <a:p>
            <a:pPr>
              <a:spcBef>
                <a:spcPts val="0"/>
              </a:spcBef>
            </a:pPr>
            <a:r>
              <a:rPr lang="cs-CZ" b="1" dirty="0">
                <a:effectLst/>
                <a:ea typeface="Calibri" panose="020F0502020204030204" pitchFamily="34" charset="0"/>
                <a:cs typeface="Arial" panose="020B0604020202020204" pitchFamily="34" charset="0"/>
              </a:rPr>
              <a:t>34.1.3 „</a:t>
            </a:r>
            <a:r>
              <a:rPr lang="cs-CZ" dirty="0">
                <a:effectLst/>
                <a:ea typeface="Calibri" panose="020F0502020204030204" pitchFamily="34" charset="0"/>
                <a:cs typeface="Arial" panose="020B0604020202020204" pitchFamily="34" charset="0"/>
              </a:rPr>
              <a:t>Předváděcí jízda“ (smyková kolečka) se mohou provádět jen tehdy, když je to povoleno v ZU. </a:t>
            </a:r>
            <a:endParaRPr lang="sk-SK" dirty="0">
              <a:effectLst/>
              <a:ea typeface="Calibri" panose="020F0502020204030204" pitchFamily="34" charset="0"/>
              <a:cs typeface="Times New Roman" panose="02020603050405020304" pitchFamily="18" charset="0"/>
            </a:endParaRPr>
          </a:p>
          <a:p>
            <a:pPr>
              <a:spcBef>
                <a:spcPts val="0"/>
              </a:spcBef>
            </a:pPr>
            <a:r>
              <a:rPr lang="cs-CZ" b="1" i="1" dirty="0">
                <a:effectLst/>
                <a:ea typeface="Calibri" panose="020F0502020204030204" pitchFamily="34" charset="0"/>
                <a:cs typeface="Arial" panose="020B0604020202020204" pitchFamily="34" charset="0"/>
              </a:rPr>
              <a:t>Na rally v ČR zapsaných v kalendáři AS AČR je „předváděcí jízda“ (např. smyková kolečka) ZAKÁZÁNA!</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34.1.4 </a:t>
            </a:r>
            <a:r>
              <a:rPr lang="cs-CZ" dirty="0">
                <a:solidFill>
                  <a:srgbClr val="000000"/>
                </a:solidFill>
                <a:effectLst/>
                <a:ea typeface="Calibri" panose="020F0502020204030204" pitchFamily="34" charset="0"/>
                <a:cs typeface="Arial" panose="020B0604020202020204" pitchFamily="34" charset="0"/>
              </a:rPr>
              <a:t>Posádky musí vždy jet jen ve směru RZ (s výjimkou pouhého otočení se).</a:t>
            </a:r>
            <a:endParaRPr lang="cs-CZ" b="1" dirty="0">
              <a:solidFill>
                <a:srgbClr val="FF0000"/>
              </a:solidFill>
            </a:endParaRPr>
          </a:p>
        </p:txBody>
      </p:sp>
      <p:sp>
        <p:nvSpPr>
          <p:cNvPr id="109572"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64BB20-6797-47F4-BB95-BD3358001D4E}" type="slidenum">
              <a:rPr lang="sk-SK" smtClean="0"/>
              <a:pPr fontAlgn="base">
                <a:spcBef>
                  <a:spcPct val="0"/>
                </a:spcBef>
                <a:spcAft>
                  <a:spcPct val="0"/>
                </a:spcAft>
                <a:defRPr/>
              </a:pPr>
              <a:t>14</a:t>
            </a:fld>
            <a:endParaRPr lang="sk-SK" dirty="0"/>
          </a:p>
        </p:txBody>
      </p:sp>
    </p:spTree>
    <p:extLst>
      <p:ext uri="{BB962C8B-B14F-4D97-AF65-F5344CB8AC3E}">
        <p14:creationId xmlns:p14="http://schemas.microsoft.com/office/powerpoint/2010/main" val="2889602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19811" name="Zástupný symbol poznámok 2"/>
          <p:cNvSpPr>
            <a:spLocks noGrp="1"/>
          </p:cNvSpPr>
          <p:nvPr>
            <p:ph type="body" idx="1"/>
          </p:nvPr>
        </p:nvSpPr>
        <p:spPr bwMode="auto">
          <a:xfrm>
            <a:off x="685800" y="3643313"/>
            <a:ext cx="5886450" cy="4743450"/>
          </a:xfrm>
          <a:noFill/>
        </p:spPr>
        <p:txBody>
          <a:bodyPr wrap="square" numCol="1" anchor="t" anchorCtr="0" compatLnSpc="1">
            <a:prstTxWarp prst="textNoShape">
              <a:avLst/>
            </a:prstTxWarp>
          </a:bodyPr>
          <a:lstStyle/>
          <a:p>
            <a:pPr>
              <a:spcBef>
                <a:spcPts val="0"/>
              </a:spcBef>
            </a:pPr>
            <a:r>
              <a:rPr lang="cs-CZ" b="1" dirty="0">
                <a:effectLst/>
                <a:ea typeface="Calibri" panose="020F0502020204030204" pitchFamily="34" charset="0"/>
                <a:cs typeface="Arial" panose="020B0604020202020204" pitchFamily="34" charset="0"/>
              </a:rPr>
              <a:t>ZPŮSOB JÍZDY</a:t>
            </a:r>
            <a:endParaRPr lang="sk-SK" dirty="0">
              <a:effectLst/>
              <a:ea typeface="Calibri" panose="020F0502020204030204" pitchFamily="34" charset="0"/>
              <a:cs typeface="Times New Roman" panose="02020603050405020304" pitchFamily="18" charset="0"/>
            </a:endParaRPr>
          </a:p>
          <a:p>
            <a:pPr>
              <a:spcBef>
                <a:spcPts val="0"/>
              </a:spcBef>
            </a:pPr>
            <a:r>
              <a:rPr lang="cs-CZ" b="1" dirty="0">
                <a:solidFill>
                  <a:srgbClr val="000000"/>
                </a:solidFill>
                <a:effectLst/>
                <a:ea typeface="Calibri" panose="020F0502020204030204" pitchFamily="34" charset="0"/>
                <a:cs typeface="Arial" panose="020B0604020202020204" pitchFamily="34" charset="0"/>
              </a:rPr>
              <a:t>34.1.2 </a:t>
            </a:r>
            <a:r>
              <a:rPr lang="cs-CZ" dirty="0">
                <a:solidFill>
                  <a:srgbClr val="000000"/>
                </a:solidFill>
                <a:effectLst/>
                <a:ea typeface="Calibri" panose="020F0502020204030204" pitchFamily="34" charset="0"/>
                <a:cs typeface="Arial" panose="020B0604020202020204" pitchFamily="34" charset="0"/>
              </a:rPr>
              <a:t>Pokud jsou vozy v </a:t>
            </a:r>
            <a:r>
              <a:rPr lang="cs-CZ" dirty="0">
                <a:solidFill>
                  <a:srgbClr val="FF0000"/>
                </a:solidFill>
                <a:effectLst/>
                <a:ea typeface="Calibri" panose="020F0502020204030204" pitchFamily="34" charset="0"/>
                <a:cs typeface="Arial" panose="020B0604020202020204" pitchFamily="34" charset="0"/>
              </a:rPr>
              <a:t>oblasti</a:t>
            </a:r>
            <a:r>
              <a:rPr lang="cs-CZ" dirty="0">
                <a:solidFill>
                  <a:srgbClr val="000000"/>
                </a:solidFill>
                <a:effectLst/>
                <a:ea typeface="Calibri" panose="020F0502020204030204" pitchFamily="34" charset="0"/>
                <a:cs typeface="Arial" panose="020B0604020202020204" pitchFamily="34" charset="0"/>
              </a:rPr>
              <a:t> dle pravidel uzavřeného parkoviště, mohou být přesouvány (tlačeny) pouze posádkou a činovníky, ve všech ostatních případech může tlačit (ručně) vůz kdokoliv. Použití jiné než vlastní síly nebo tlačení (ručně) či použití jiného způsobu pohybu vozu je zakázáno, pokud není těmito předpisy povoleno jinak.</a:t>
            </a:r>
            <a:endParaRPr lang="sk-SK" dirty="0">
              <a:effectLst/>
              <a:ea typeface="Calibri" panose="020F0502020204030204" pitchFamily="34" charset="0"/>
              <a:cs typeface="Times New Roman" panose="02020603050405020304" pitchFamily="18" charset="0"/>
            </a:endParaRPr>
          </a:p>
          <a:p>
            <a:pPr>
              <a:spcBef>
                <a:spcPts val="0"/>
              </a:spcBef>
            </a:pPr>
            <a:endParaRPr lang="cs-CZ" b="1" dirty="0"/>
          </a:p>
          <a:p>
            <a:pPr>
              <a:spcBef>
                <a:spcPts val="0"/>
              </a:spcBef>
            </a:pPr>
            <a:r>
              <a:rPr lang="cs-CZ" b="1" dirty="0"/>
              <a:t>SERVIS</a:t>
            </a:r>
          </a:p>
          <a:p>
            <a:pPr>
              <a:spcBef>
                <a:spcPts val="0"/>
              </a:spcBef>
            </a:pPr>
            <a:r>
              <a:rPr lang="cs-CZ" b="1" dirty="0"/>
              <a:t> </a:t>
            </a:r>
            <a:r>
              <a:rPr lang="cs-CZ" b="1" dirty="0">
                <a:effectLst/>
                <a:ea typeface="Calibri" panose="020F0502020204030204" pitchFamily="34" charset="0"/>
                <a:cs typeface="Arial" panose="020B0604020202020204" pitchFamily="34" charset="0"/>
              </a:rPr>
              <a:t>57.5 EXTERNÍ POMOC</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Uvnitř </a:t>
            </a:r>
            <a:r>
              <a:rPr lang="cs-CZ" dirty="0">
                <a:solidFill>
                  <a:srgbClr val="FF0000"/>
                </a:solidFill>
                <a:effectLst/>
                <a:ea typeface="Calibri" panose="020F0502020204030204" pitchFamily="34" charset="0"/>
                <a:cs typeface="Arial" panose="020B0604020202020204" pitchFamily="34" charset="0"/>
              </a:rPr>
              <a:t>servisní zóny </a:t>
            </a:r>
            <a:r>
              <a:rPr lang="cs-CZ" dirty="0">
                <a:effectLst/>
                <a:ea typeface="Calibri" panose="020F0502020204030204" pitchFamily="34" charset="0"/>
                <a:cs typeface="Arial" panose="020B0604020202020204" pitchFamily="34" charset="0"/>
              </a:rPr>
              <a:t>je povoleno, aby pořadatelé, činovníci nebo týmoví pracovníci tlačili, převáželi nebo táhli závodní vůz.</a:t>
            </a:r>
            <a:endParaRPr lang="cs-CZ" dirty="0"/>
          </a:p>
        </p:txBody>
      </p:sp>
      <p:sp>
        <p:nvSpPr>
          <p:cNvPr id="109572"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46877A-B0FF-47B0-A2BD-90677DF1AF92}" type="slidenum">
              <a:rPr lang="sk-SK" smtClean="0"/>
              <a:pPr fontAlgn="base">
                <a:spcBef>
                  <a:spcPct val="0"/>
                </a:spcBef>
                <a:spcAft>
                  <a:spcPct val="0"/>
                </a:spcAft>
                <a:defRPr/>
              </a:pPr>
              <a:t>15</a:t>
            </a:fld>
            <a:endParaRPr lang="sk-SK" dirty="0"/>
          </a:p>
        </p:txBody>
      </p:sp>
    </p:spTree>
    <p:extLst>
      <p:ext uri="{BB962C8B-B14F-4D97-AF65-F5344CB8AC3E}">
        <p14:creationId xmlns:p14="http://schemas.microsoft.com/office/powerpoint/2010/main" val="3329597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20835" name="Zástupný symbol poznámok 2"/>
          <p:cNvSpPr>
            <a:spLocks noGrp="1"/>
          </p:cNvSpPr>
          <p:nvPr>
            <p:ph type="body" idx="1"/>
          </p:nvPr>
        </p:nvSpPr>
        <p:spPr bwMode="auto">
          <a:xfrm>
            <a:off x="714375" y="3571875"/>
            <a:ext cx="5929313" cy="4886325"/>
          </a:xfrm>
          <a:noFill/>
        </p:spPr>
        <p:txBody>
          <a:bodyPr wrap="square" numCol="1" anchor="t" anchorCtr="0" compatLnSpc="1">
            <a:prstTxWarp prst="textNoShape">
              <a:avLst/>
            </a:prstTxWarp>
          </a:bodyPr>
          <a:lstStyle/>
          <a:p>
            <a:pPr>
              <a:spcBef>
                <a:spcPts val="0"/>
              </a:spcBef>
            </a:pPr>
            <a:r>
              <a:rPr lang="cs-CZ" b="1" dirty="0">
                <a:effectLst/>
                <a:ea typeface="Calibri" panose="020F0502020204030204" pitchFamily="34" charset="0"/>
                <a:cs typeface="Arial" panose="020B0604020202020204" pitchFamily="34" charset="0"/>
              </a:rPr>
              <a:t>42.3 DOBA ZASTAVENÍ V KONTROLE</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Doba zastavení v kontrolní </a:t>
            </a:r>
            <a:r>
              <a:rPr lang="cs-CZ" dirty="0">
                <a:solidFill>
                  <a:srgbClr val="FF0000"/>
                </a:solidFill>
                <a:effectLst/>
                <a:ea typeface="Calibri" panose="020F0502020204030204" pitchFamily="34" charset="0"/>
                <a:cs typeface="Arial" panose="020B0604020202020204" pitchFamily="34" charset="0"/>
              </a:rPr>
              <a:t>oblasti </a:t>
            </a:r>
            <a:r>
              <a:rPr lang="cs-CZ" dirty="0">
                <a:effectLst/>
                <a:ea typeface="Calibri" panose="020F0502020204030204" pitchFamily="34" charset="0"/>
                <a:cs typeface="Arial" panose="020B0604020202020204" pitchFamily="34" charset="0"/>
              </a:rPr>
              <a:t>je omezena na dobu nutnou pro vykonání kontrolních operací.</a:t>
            </a:r>
            <a:endParaRPr lang="sk-SK" dirty="0">
              <a:effectLst/>
              <a:ea typeface="Calibri" panose="020F0502020204030204" pitchFamily="34" charset="0"/>
              <a:cs typeface="Times New Roman" panose="02020603050405020304" pitchFamily="18" charset="0"/>
            </a:endParaRPr>
          </a:p>
          <a:p>
            <a:pPr>
              <a:spcBef>
                <a:spcPts val="0"/>
              </a:spcBef>
            </a:pPr>
            <a:endParaRPr lang="cs-CZ" dirty="0"/>
          </a:p>
          <a:p>
            <a:pPr>
              <a:spcBef>
                <a:spcPts val="0"/>
              </a:spcBef>
            </a:pPr>
            <a:r>
              <a:rPr lang="cs-CZ" b="1" dirty="0">
                <a:effectLst/>
                <a:ea typeface="Calibri" panose="020F0502020204030204" pitchFamily="34" charset="0"/>
                <a:cs typeface="Arial" panose="020B0604020202020204" pitchFamily="34" charset="0"/>
              </a:rPr>
              <a:t>42.6 POKYNY POŘADATELŮ</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42</a:t>
            </a:r>
            <a:r>
              <a:rPr lang="cs-CZ" b="1" dirty="0">
                <a:solidFill>
                  <a:srgbClr val="000000"/>
                </a:solidFill>
                <a:effectLst/>
                <a:ea typeface="Calibri" panose="020F0502020204030204" pitchFamily="34" charset="0"/>
                <a:cs typeface="Arial" panose="020B0604020202020204" pitchFamily="34" charset="0"/>
              </a:rPr>
              <a:t>.6.1 </a:t>
            </a:r>
            <a:r>
              <a:rPr lang="cs-CZ" dirty="0">
                <a:solidFill>
                  <a:srgbClr val="000000"/>
                </a:solidFill>
                <a:effectLst/>
                <a:ea typeface="Calibri" panose="020F0502020204030204" pitchFamily="34" charset="0"/>
                <a:cs typeface="Arial" panose="020B0604020202020204" pitchFamily="34" charset="0"/>
              </a:rPr>
              <a:t>Posádky jsou povinny dodržovat pokyny vedoucího kontroly. Neuposlechnutí bude oznámeno sportovním komisařům. </a:t>
            </a:r>
            <a:endParaRPr lang="sk-SK" dirty="0">
              <a:effectLst/>
              <a:ea typeface="Calibri" panose="020F0502020204030204" pitchFamily="34" charset="0"/>
              <a:cs typeface="Times New Roman" panose="02020603050405020304" pitchFamily="18" charset="0"/>
            </a:endParaRPr>
          </a:p>
          <a:p>
            <a:pPr>
              <a:spcBef>
                <a:spcPts val="0"/>
              </a:spcBef>
            </a:pPr>
            <a:r>
              <a:rPr lang="cs-CZ" i="1" dirty="0">
                <a:solidFill>
                  <a:srgbClr val="000000"/>
                </a:solidFill>
                <a:effectLst/>
                <a:ea typeface="Calibri" panose="020F0502020204030204" pitchFamily="34" charset="0"/>
                <a:cs typeface="Arial" panose="020B0604020202020204" pitchFamily="34" charset="0"/>
              </a:rPr>
              <a:t>V případě absence vedoucího kontroly na dané ČK jsou přestupky posádek zapsány časoměřičem do kontrolní listiny a nahlášeny hlavnímu časoměřiči, který je předá řediteli rally k posouzení a následnému předání sportovním komisařům.</a:t>
            </a:r>
            <a:endParaRPr lang="cs-CZ" b="1" dirty="0"/>
          </a:p>
        </p:txBody>
      </p:sp>
      <p:sp>
        <p:nvSpPr>
          <p:cNvPr id="110596"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8232AC-5E52-4E4E-980A-BCDF8E66717F}" type="slidenum">
              <a:rPr lang="sk-SK" smtClean="0"/>
              <a:pPr fontAlgn="base">
                <a:spcBef>
                  <a:spcPct val="0"/>
                </a:spcBef>
                <a:spcAft>
                  <a:spcPct val="0"/>
                </a:spcAft>
                <a:defRPr/>
              </a:pPr>
              <a:t>16</a:t>
            </a:fld>
            <a:endParaRPr lang="sk-SK" dirty="0"/>
          </a:p>
        </p:txBody>
      </p:sp>
    </p:spTree>
    <p:extLst>
      <p:ext uri="{BB962C8B-B14F-4D97-AF65-F5344CB8AC3E}">
        <p14:creationId xmlns:p14="http://schemas.microsoft.com/office/powerpoint/2010/main" val="1010187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21859" name="Zástupný symbol poznámok 2"/>
          <p:cNvSpPr>
            <a:spLocks noGrp="1"/>
          </p:cNvSpPr>
          <p:nvPr>
            <p:ph type="body" idx="1"/>
          </p:nvPr>
        </p:nvSpPr>
        <p:spPr bwMode="auto">
          <a:xfrm>
            <a:off x="571500" y="3429000"/>
            <a:ext cx="6000750" cy="5100638"/>
          </a:xfrm>
          <a:noFill/>
        </p:spPr>
        <p:txBody>
          <a:bodyPr wrap="square" numCol="1" anchor="t" anchorCtr="0" compatLnSpc="1">
            <a:prstTxWarp prst="textNoShape">
              <a:avLst/>
            </a:prstTxWarp>
          </a:bodyPr>
          <a:lstStyle/>
          <a:p>
            <a:pPr>
              <a:spcBef>
                <a:spcPts val="0"/>
              </a:spcBef>
            </a:pPr>
            <a:r>
              <a:rPr lang="cs-CZ" b="1" dirty="0">
                <a:effectLst/>
                <a:ea typeface="Calibri" panose="020F0502020204030204" pitchFamily="34" charset="0"/>
                <a:cs typeface="Arial" panose="020B0604020202020204" pitchFamily="34" charset="0"/>
              </a:rPr>
              <a:t>44. ČASOVÉ KONTROLY</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44.2 KONTROLNÍ POSTUP</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44.</a:t>
            </a:r>
            <a:r>
              <a:rPr lang="cs-CZ" b="1" dirty="0">
                <a:solidFill>
                  <a:srgbClr val="000000"/>
                </a:solidFill>
                <a:effectLst/>
                <a:ea typeface="Calibri" panose="020F0502020204030204" pitchFamily="34" charset="0"/>
                <a:cs typeface="Arial" panose="020B0604020202020204" pitchFamily="34" charset="0"/>
              </a:rPr>
              <a:t>2.1 </a:t>
            </a:r>
            <a:r>
              <a:rPr lang="cs-CZ" dirty="0">
                <a:solidFill>
                  <a:srgbClr val="000000"/>
                </a:solidFill>
                <a:effectLst/>
                <a:ea typeface="Calibri" panose="020F0502020204030204" pitchFamily="34" charset="0"/>
                <a:cs typeface="Arial" panose="020B0604020202020204" pitchFamily="34" charset="0"/>
              </a:rPr>
              <a:t>Kontrolní postup začíná ve chvíli, kdy vůz míjí panel na vjezdu do </a:t>
            </a:r>
            <a:r>
              <a:rPr lang="cs-CZ" dirty="0">
                <a:solidFill>
                  <a:srgbClr val="FF0000"/>
                </a:solidFill>
                <a:effectLst/>
                <a:ea typeface="Calibri" panose="020F0502020204030204" pitchFamily="34" charset="0"/>
                <a:cs typeface="Arial" panose="020B0604020202020204" pitchFamily="34" charset="0"/>
              </a:rPr>
              <a:t>oblasti</a:t>
            </a:r>
            <a:r>
              <a:rPr lang="cs-CZ" dirty="0">
                <a:solidFill>
                  <a:srgbClr val="000000"/>
                </a:solidFill>
                <a:effectLst/>
                <a:ea typeface="Calibri" panose="020F0502020204030204" pitchFamily="34" charset="0"/>
                <a:cs typeface="Arial" panose="020B0604020202020204" pitchFamily="34" charset="0"/>
              </a:rPr>
              <a:t> časové kontroly.</a:t>
            </a:r>
            <a:endParaRPr lang="sk-SK" dirty="0">
              <a:effectLst/>
              <a:ea typeface="Calibri" panose="020F0502020204030204" pitchFamily="34" charset="0"/>
              <a:cs typeface="Times New Roman" panose="02020603050405020304" pitchFamily="18" charset="0"/>
            </a:endParaRPr>
          </a:p>
          <a:p>
            <a:pPr>
              <a:spcBef>
                <a:spcPts val="0"/>
              </a:spcBef>
            </a:pPr>
            <a:r>
              <a:rPr lang="cs-CZ" b="1" dirty="0">
                <a:solidFill>
                  <a:srgbClr val="000000"/>
                </a:solidFill>
                <a:effectLst/>
                <a:ea typeface="Calibri" panose="020F0502020204030204" pitchFamily="34" charset="0"/>
                <a:cs typeface="Arial" panose="020B0604020202020204" pitchFamily="34" charset="0"/>
              </a:rPr>
              <a:t>44.2.2 </a:t>
            </a:r>
            <a:r>
              <a:rPr lang="cs-CZ" dirty="0">
                <a:solidFill>
                  <a:srgbClr val="000000"/>
                </a:solidFill>
                <a:effectLst/>
                <a:ea typeface="Calibri" panose="020F0502020204030204" pitchFamily="34" charset="0"/>
                <a:cs typeface="Arial" panose="020B0604020202020204" pitchFamily="34" charset="0"/>
              </a:rPr>
              <a:t>Mezi panelem na vjezdu do </a:t>
            </a:r>
            <a:r>
              <a:rPr lang="cs-CZ" dirty="0">
                <a:solidFill>
                  <a:srgbClr val="FF0000"/>
                </a:solidFill>
                <a:effectLst/>
                <a:ea typeface="Calibri" panose="020F0502020204030204" pitchFamily="34" charset="0"/>
                <a:cs typeface="Arial" panose="020B0604020202020204" pitchFamily="34" charset="0"/>
              </a:rPr>
              <a:t>oblasti</a:t>
            </a:r>
            <a:r>
              <a:rPr lang="cs-CZ" dirty="0">
                <a:solidFill>
                  <a:srgbClr val="000000"/>
                </a:solidFill>
                <a:effectLst/>
                <a:ea typeface="Calibri" panose="020F0502020204030204" pitchFamily="34" charset="0"/>
                <a:cs typeface="Arial" panose="020B0604020202020204" pitchFamily="34" charset="0"/>
              </a:rPr>
              <a:t> kontroly a stanovištěm kontroly nesmí posádka</a:t>
            </a:r>
          </a:p>
          <a:p>
            <a:pPr>
              <a:spcBef>
                <a:spcPts val="0"/>
              </a:spcBef>
            </a:pPr>
            <a:r>
              <a:rPr lang="cs-CZ" dirty="0">
                <a:solidFill>
                  <a:srgbClr val="000000"/>
                </a:solidFill>
                <a:effectLst/>
                <a:ea typeface="Calibri" panose="020F0502020204030204" pitchFamily="34" charset="0"/>
                <a:cs typeface="Arial" panose="020B0604020202020204" pitchFamily="34" charset="0"/>
              </a:rPr>
              <a:t> ze žádných důvodů zastavit, ani nesmí jet nepřiměřeně pomalu.</a:t>
            </a:r>
            <a:endParaRPr lang="sk-SK" dirty="0">
              <a:effectLst/>
              <a:ea typeface="Calibri" panose="020F0502020204030204" pitchFamily="34" charset="0"/>
              <a:cs typeface="Times New Roman" panose="02020603050405020304" pitchFamily="18" charset="0"/>
            </a:endParaRPr>
          </a:p>
          <a:p>
            <a:pPr>
              <a:spcBef>
                <a:spcPts val="0"/>
              </a:spcBef>
            </a:pPr>
            <a:r>
              <a:rPr lang="cs-CZ" b="1" dirty="0">
                <a:solidFill>
                  <a:srgbClr val="000000"/>
                </a:solidFill>
                <a:effectLst/>
                <a:ea typeface="Calibri" panose="020F0502020204030204" pitchFamily="34" charset="0"/>
                <a:cs typeface="Arial" panose="020B0604020202020204" pitchFamily="34" charset="0"/>
              </a:rPr>
              <a:t>44.2.8 </a:t>
            </a:r>
            <a:r>
              <a:rPr lang="cs-CZ" dirty="0">
                <a:solidFill>
                  <a:srgbClr val="000000"/>
                </a:solidFill>
                <a:effectLst/>
                <a:ea typeface="Calibri" panose="020F0502020204030204" pitchFamily="34" charset="0"/>
                <a:cs typeface="Arial" panose="020B0604020202020204" pitchFamily="34" charset="0"/>
              </a:rPr>
              <a:t>Posádka nepodléhá žádné penalizaci za předčasný příjezd, vjede-li vozidlo do </a:t>
            </a:r>
            <a:r>
              <a:rPr lang="cs-CZ" dirty="0">
                <a:solidFill>
                  <a:srgbClr val="FF0000"/>
                </a:solidFill>
                <a:effectLst/>
                <a:ea typeface="Calibri" panose="020F0502020204030204" pitchFamily="34" charset="0"/>
                <a:cs typeface="Arial" panose="020B0604020202020204" pitchFamily="34" charset="0"/>
              </a:rPr>
              <a:t>oblasti</a:t>
            </a:r>
            <a:r>
              <a:rPr lang="cs-CZ" dirty="0">
                <a:solidFill>
                  <a:srgbClr val="000000"/>
                </a:solidFill>
                <a:effectLst/>
                <a:ea typeface="Calibri" panose="020F0502020204030204" pitchFamily="34" charset="0"/>
                <a:cs typeface="Arial" panose="020B0604020202020204" pitchFamily="34" charset="0"/>
              </a:rPr>
              <a:t> kontroly v ideální kontrolní minutě nebo v minutě předcházející.</a:t>
            </a:r>
            <a:endParaRPr lang="sk-SK" dirty="0">
              <a:effectLst/>
              <a:ea typeface="Calibri" panose="020F0502020204030204" pitchFamily="34" charset="0"/>
              <a:cs typeface="Times New Roman" panose="02020603050405020304" pitchFamily="18" charset="0"/>
            </a:endParaRPr>
          </a:p>
          <a:p>
            <a:pPr>
              <a:spcBef>
                <a:spcPts val="0"/>
              </a:spcBef>
            </a:pPr>
            <a:r>
              <a:rPr lang="cs-CZ" b="1" dirty="0">
                <a:solidFill>
                  <a:srgbClr val="000000"/>
                </a:solidFill>
                <a:effectLst/>
                <a:ea typeface="Calibri" panose="020F0502020204030204" pitchFamily="34" charset="0"/>
                <a:cs typeface="Arial" panose="020B0604020202020204" pitchFamily="34" charset="0"/>
              </a:rPr>
              <a:t>44.2.12 </a:t>
            </a:r>
            <a:r>
              <a:rPr lang="cs-CZ" dirty="0">
                <a:solidFill>
                  <a:srgbClr val="000000"/>
                </a:solidFill>
                <a:effectLst/>
                <a:ea typeface="Calibri" panose="020F0502020204030204" pitchFamily="34" charset="0"/>
                <a:cs typeface="Arial" panose="020B0604020202020204" pitchFamily="34" charset="0"/>
              </a:rPr>
              <a:t>Bude-li zjištěno, že posádka nedodržuje uvedená pravidla pro postup záznamu času, musí časoměřič zapsat skutečnost do kontrolní listiny a ihned zaslat zprávu  o tomto přestupku hlavnímu časoměřiči, který ji předá řediteli rally. </a:t>
            </a:r>
          </a:p>
        </p:txBody>
      </p:sp>
      <p:sp>
        <p:nvSpPr>
          <p:cNvPr id="111620"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5A96AB-1D4F-4D1E-997E-3B51607FF826}" type="slidenum">
              <a:rPr lang="sk-SK" smtClean="0"/>
              <a:pPr fontAlgn="base">
                <a:spcBef>
                  <a:spcPct val="0"/>
                </a:spcBef>
                <a:spcAft>
                  <a:spcPct val="0"/>
                </a:spcAft>
                <a:defRPr/>
              </a:pPr>
              <a:t>17</a:t>
            </a:fld>
            <a:endParaRPr lang="sk-SK" dirty="0"/>
          </a:p>
        </p:txBody>
      </p:sp>
    </p:spTree>
    <p:extLst>
      <p:ext uri="{BB962C8B-B14F-4D97-AF65-F5344CB8AC3E}">
        <p14:creationId xmlns:p14="http://schemas.microsoft.com/office/powerpoint/2010/main" val="3093998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05475" name="Zástupný symbol poznámok 2"/>
          <p:cNvSpPr>
            <a:spLocks noGrp="1"/>
          </p:cNvSpPr>
          <p:nvPr>
            <p:ph type="body" idx="1"/>
          </p:nvPr>
        </p:nvSpPr>
        <p:spPr bwMode="auto">
          <a:xfrm>
            <a:off x="476672" y="3286125"/>
            <a:ext cx="6095578" cy="5243513"/>
          </a:xfrm>
        </p:spPr>
        <p:txBody>
          <a:bodyPr wrap="square" numCol="1" anchor="t" anchorCtr="0" compatLnSpc="1">
            <a:prstTxWarp prst="textNoShape">
              <a:avLst/>
            </a:prstTxWarp>
          </a:bodyPr>
          <a:lstStyle/>
          <a:p>
            <a:pPr>
              <a:spcBef>
                <a:spcPts val="0"/>
              </a:spcBef>
              <a:spcAft>
                <a:spcPts val="0"/>
              </a:spcAft>
            </a:pPr>
            <a:r>
              <a:rPr lang="cs-CZ" b="1" dirty="0"/>
              <a:t>44. ČASOVÉ KONTROLY</a:t>
            </a:r>
          </a:p>
          <a:p>
            <a:pPr>
              <a:spcBef>
                <a:spcPts val="0"/>
              </a:spcBef>
              <a:spcAft>
                <a:spcPts val="0"/>
              </a:spcAft>
            </a:pPr>
            <a:r>
              <a:rPr lang="cs-CZ" b="1" dirty="0"/>
              <a:t>44.1 ČINNOST</a:t>
            </a:r>
          </a:p>
          <a:p>
            <a:pPr>
              <a:spcBef>
                <a:spcPts val="0"/>
              </a:spcBef>
              <a:spcAft>
                <a:spcPts val="0"/>
              </a:spcAft>
            </a:pPr>
            <a:r>
              <a:rPr lang="cs-CZ" dirty="0"/>
              <a:t>V těchto kontrolách časoměřiči vyznačí do jízdního výkazu čas, kdy jim byl výkaz předán posádkou. Naměřený čas bude zaznamenán v celých minutách.</a:t>
            </a:r>
          </a:p>
          <a:p>
            <a:pPr>
              <a:spcBef>
                <a:spcPts val="0"/>
              </a:spcBef>
              <a:spcAft>
                <a:spcPts val="0"/>
              </a:spcAft>
            </a:pPr>
            <a:r>
              <a:rPr lang="cs-CZ" b="1" dirty="0">
                <a:solidFill>
                  <a:srgbClr val="000000"/>
                </a:solidFill>
                <a:effectLst/>
                <a:ea typeface="Calibri" panose="020F0502020204030204" pitchFamily="34" charset="0"/>
                <a:cs typeface="Arial" panose="020B0604020202020204" pitchFamily="34" charset="0"/>
              </a:rPr>
              <a:t>44.2.4 </a:t>
            </a:r>
            <a:r>
              <a:rPr lang="cs-CZ" dirty="0">
                <a:solidFill>
                  <a:srgbClr val="000000"/>
                </a:solidFill>
                <a:effectLst/>
                <a:ea typeface="Calibri" panose="020F0502020204030204" pitchFamily="34" charset="0"/>
                <a:cs typeface="Arial" panose="020B0604020202020204" pitchFamily="34" charset="0"/>
              </a:rPr>
              <a:t>Zaznamenaný čas přesně odpovídá okamžiku, kdy jeden z členů posádky předá jízdní výkaz časoměřiči.</a:t>
            </a:r>
            <a:endParaRPr lang="sk-SK" dirty="0">
              <a:effectLst/>
              <a:ea typeface="Calibri" panose="020F0502020204030204" pitchFamily="34" charset="0"/>
              <a:cs typeface="Times New Roman" panose="02020603050405020304" pitchFamily="18" charset="0"/>
            </a:endParaRPr>
          </a:p>
          <a:p>
            <a:pPr>
              <a:spcBef>
                <a:spcPts val="0"/>
              </a:spcBef>
              <a:spcAft>
                <a:spcPts val="0"/>
              </a:spcAft>
            </a:pPr>
            <a:r>
              <a:rPr lang="cs-CZ" b="1" dirty="0">
                <a:solidFill>
                  <a:srgbClr val="000000"/>
                </a:solidFill>
                <a:effectLst/>
                <a:ea typeface="Calibri" panose="020F0502020204030204" pitchFamily="34" charset="0"/>
                <a:cs typeface="Arial" panose="020B0604020202020204" pitchFamily="34" charset="0"/>
              </a:rPr>
              <a:t>44.2.5 </a:t>
            </a:r>
            <a:r>
              <a:rPr lang="cs-CZ" dirty="0">
                <a:solidFill>
                  <a:srgbClr val="000000"/>
                </a:solidFill>
                <a:effectLst/>
                <a:ea typeface="Calibri" panose="020F0502020204030204" pitchFamily="34" charset="0"/>
                <a:cs typeface="Arial" panose="020B0604020202020204" pitchFamily="34" charset="0"/>
              </a:rPr>
              <a:t>Tento skutečný čas, ve kterém byl jízdní výkaz předložen posádkou, vyznačí časoměřič ručně nebo razítkovacími hodinami do jízdního výkazu a nic jiného. </a:t>
            </a:r>
            <a:endParaRPr lang="sk-SK" dirty="0">
              <a:effectLst/>
              <a:ea typeface="Calibri" panose="020F0502020204030204" pitchFamily="34" charset="0"/>
              <a:cs typeface="Times New Roman" panose="02020603050405020304" pitchFamily="18" charset="0"/>
            </a:endParaRPr>
          </a:p>
          <a:p>
            <a:pPr>
              <a:spcBef>
                <a:spcPts val="0"/>
              </a:spcBef>
              <a:spcAft>
                <a:spcPts val="0"/>
              </a:spcAft>
            </a:pPr>
            <a:r>
              <a:rPr lang="cs-CZ" b="1" dirty="0">
                <a:solidFill>
                  <a:srgbClr val="000000"/>
                </a:solidFill>
                <a:effectLst/>
                <a:ea typeface="Calibri" panose="020F0502020204030204" pitchFamily="34" charset="0"/>
                <a:cs typeface="Arial" panose="020B0604020202020204" pitchFamily="34" charset="0"/>
              </a:rPr>
              <a:t>44.2.3 </a:t>
            </a:r>
            <a:r>
              <a:rPr lang="cs-CZ" dirty="0">
                <a:solidFill>
                  <a:srgbClr val="000000"/>
                </a:solidFill>
                <a:effectLst/>
                <a:ea typeface="Calibri" panose="020F0502020204030204" pitchFamily="34" charset="0"/>
                <a:cs typeface="Arial" panose="020B0604020202020204" pitchFamily="34" charset="0"/>
              </a:rPr>
              <a:t>Měření a zaznamenání času do jízdního výkazu může být provedeno jedině tehdy, jsou-li oba členové posádky i s vozidlem v </a:t>
            </a:r>
            <a:r>
              <a:rPr lang="cs-CZ" dirty="0">
                <a:solidFill>
                  <a:srgbClr val="FF0000"/>
                </a:solidFill>
                <a:effectLst/>
                <a:ea typeface="Calibri" panose="020F0502020204030204" pitchFamily="34" charset="0"/>
                <a:cs typeface="Arial" panose="020B0604020202020204" pitchFamily="34" charset="0"/>
              </a:rPr>
              <a:t>oblasti</a:t>
            </a:r>
            <a:r>
              <a:rPr lang="cs-CZ" dirty="0">
                <a:solidFill>
                  <a:srgbClr val="000000"/>
                </a:solidFill>
                <a:effectLst/>
                <a:ea typeface="Calibri" panose="020F0502020204030204" pitchFamily="34" charset="0"/>
                <a:cs typeface="Arial" panose="020B0604020202020204" pitchFamily="34" charset="0"/>
              </a:rPr>
              <a:t> kontroly a v těsné blízkosti stolku kontroly.</a:t>
            </a:r>
            <a:endParaRPr lang="sk-SK" dirty="0">
              <a:effectLst/>
              <a:ea typeface="Calibri" panose="020F0502020204030204" pitchFamily="34" charset="0"/>
              <a:cs typeface="Times New Roman" panose="02020603050405020304" pitchFamily="18" charset="0"/>
            </a:endParaRPr>
          </a:p>
          <a:p>
            <a:pPr eaLnBrk="1" fontAlgn="auto" hangingPunct="1">
              <a:spcBef>
                <a:spcPts val="0"/>
              </a:spcBef>
              <a:spcAft>
                <a:spcPts val="0"/>
              </a:spcAft>
              <a:defRPr/>
            </a:pPr>
            <a:r>
              <a:rPr lang="cs-CZ" b="1" dirty="0"/>
              <a:t>Výjimka v časové kontrole před startem do RZ:</a:t>
            </a:r>
          </a:p>
          <a:p>
            <a:pPr eaLnBrk="1" fontAlgn="auto" hangingPunct="1">
              <a:spcBef>
                <a:spcPts val="0"/>
              </a:spcBef>
              <a:spcAft>
                <a:spcPts val="0"/>
              </a:spcAft>
              <a:defRPr/>
            </a:pPr>
            <a:r>
              <a:rPr lang="cs-CZ" b="1" dirty="0"/>
              <a:t>čl</a:t>
            </a:r>
            <a:r>
              <a:rPr lang="cs-CZ" b="1" cap="all" dirty="0"/>
              <a:t>. </a:t>
            </a:r>
            <a:r>
              <a:rPr lang="cs-CZ" b="1" i="1" cap="all" dirty="0"/>
              <a:t>52.1 „Postup při přerušení rz“</a:t>
            </a:r>
            <a:r>
              <a:rPr lang="cs-CZ" b="1" dirty="0"/>
              <a:t> viz v této prezentaci  „Činnost v ČK při přerušení  RZ“</a:t>
            </a:r>
          </a:p>
          <a:p>
            <a:pPr>
              <a:spcBef>
                <a:spcPts val="0"/>
              </a:spcBef>
              <a:spcAft>
                <a:spcPts val="0"/>
              </a:spcAft>
            </a:pPr>
            <a:r>
              <a:rPr lang="cs-CZ" b="1" dirty="0">
                <a:solidFill>
                  <a:srgbClr val="000000"/>
                </a:solidFill>
                <a:effectLst/>
                <a:ea typeface="Calibri" panose="020F0502020204030204" pitchFamily="34" charset="0"/>
                <a:cs typeface="Arial" panose="020B0604020202020204" pitchFamily="34" charset="0"/>
              </a:rPr>
              <a:t>44.2.6 </a:t>
            </a:r>
            <a:r>
              <a:rPr lang="cs-CZ" dirty="0">
                <a:solidFill>
                  <a:srgbClr val="000000"/>
                </a:solidFill>
                <a:effectLst/>
                <a:ea typeface="Calibri" panose="020F0502020204030204" pitchFamily="34" charset="0"/>
                <a:cs typeface="Arial" panose="020B0604020202020204" pitchFamily="34" charset="0"/>
              </a:rPr>
              <a:t>Ideální čas v kontrole se stanoví připočtením předepsané jízdní doby, k času startu RZ nebo k času odjezdu z předcházející časové kontroly. Jízdní doba i časy se vyjadřují v celých minutách.</a:t>
            </a:r>
            <a:endParaRPr lang="sk-SK" dirty="0">
              <a:effectLst/>
              <a:ea typeface="Calibri" panose="020F0502020204030204" pitchFamily="34" charset="0"/>
              <a:cs typeface="Times New Roman" panose="02020603050405020304" pitchFamily="18" charset="0"/>
            </a:endParaRPr>
          </a:p>
          <a:p>
            <a:pPr>
              <a:spcBef>
                <a:spcPts val="0"/>
              </a:spcBef>
              <a:spcAft>
                <a:spcPts val="0"/>
              </a:spcAft>
            </a:pPr>
            <a:r>
              <a:rPr lang="cs-CZ" b="1" dirty="0">
                <a:solidFill>
                  <a:srgbClr val="000000"/>
                </a:solidFill>
                <a:effectLst/>
                <a:ea typeface="Calibri" panose="020F0502020204030204" pitchFamily="34" charset="0"/>
                <a:cs typeface="Arial" panose="020B0604020202020204" pitchFamily="34" charset="0"/>
              </a:rPr>
              <a:t>44.2.7 </a:t>
            </a:r>
            <a:r>
              <a:rPr lang="cs-CZ" dirty="0">
                <a:solidFill>
                  <a:srgbClr val="000000"/>
                </a:solidFill>
                <a:effectLst/>
                <a:ea typeface="Calibri" panose="020F0502020204030204" pitchFamily="34" charset="0"/>
                <a:cs typeface="Arial" panose="020B0604020202020204" pitchFamily="34" charset="0"/>
              </a:rPr>
              <a:t>Za kontrolní čas odpovídá samotná posádka, která se může řídit oficiálními hodinami </a:t>
            </a:r>
          </a:p>
          <a:p>
            <a:pPr>
              <a:spcBef>
                <a:spcPts val="0"/>
              </a:spcBef>
              <a:spcAft>
                <a:spcPts val="0"/>
              </a:spcAft>
            </a:pPr>
            <a:r>
              <a:rPr lang="cs-CZ" dirty="0">
                <a:solidFill>
                  <a:srgbClr val="000000"/>
                </a:solidFill>
                <a:effectLst/>
                <a:ea typeface="Calibri" panose="020F0502020204030204" pitchFamily="34" charset="0"/>
                <a:cs typeface="Arial" panose="020B0604020202020204" pitchFamily="34" charset="0"/>
              </a:rPr>
              <a:t>Na kontrolním stolku. Časoměřiči nemohou podávat žádné informace o ideálním kontrolním čase.</a:t>
            </a:r>
            <a:endParaRPr lang="sk-SK" dirty="0">
              <a:effectLst/>
              <a:ea typeface="Calibri" panose="020F0502020204030204" pitchFamily="34" charset="0"/>
              <a:cs typeface="Times New Roman" panose="02020603050405020304" pitchFamily="18" charset="0"/>
            </a:endParaRPr>
          </a:p>
          <a:p>
            <a:pPr>
              <a:spcBef>
                <a:spcPts val="0"/>
              </a:spcBef>
              <a:spcAft>
                <a:spcPts val="0"/>
              </a:spcAft>
            </a:pPr>
            <a:r>
              <a:rPr lang="cs-CZ" b="1" dirty="0">
                <a:solidFill>
                  <a:srgbClr val="000000"/>
                </a:solidFill>
                <a:effectLst/>
                <a:ea typeface="Calibri" panose="020F0502020204030204" pitchFamily="34" charset="0"/>
                <a:cs typeface="Arial" panose="020B0604020202020204" pitchFamily="34" charset="0"/>
              </a:rPr>
              <a:t>44.2.9 </a:t>
            </a:r>
            <a:r>
              <a:rPr lang="cs-CZ" dirty="0">
                <a:solidFill>
                  <a:srgbClr val="000000"/>
                </a:solidFill>
                <a:effectLst/>
                <a:ea typeface="Calibri" panose="020F0502020204030204" pitchFamily="34" charset="0"/>
                <a:cs typeface="Arial" panose="020B0604020202020204" pitchFamily="34" charset="0"/>
              </a:rPr>
              <a:t>Posádka nepodléhá žádné penalizaci za zpoždění, jestliže předání jízdního výkazu časoměřiči proběhlo v ideální kontrolní minutě.</a:t>
            </a:r>
            <a:endParaRPr lang="sk-SK" dirty="0">
              <a:effectLst/>
              <a:ea typeface="Calibri" panose="020F0502020204030204" pitchFamily="34" charset="0"/>
              <a:cs typeface="Times New Roman" panose="02020603050405020304" pitchFamily="18" charset="0"/>
            </a:endParaRPr>
          </a:p>
          <a:p>
            <a:pPr>
              <a:spcBef>
                <a:spcPts val="0"/>
              </a:spcBef>
              <a:spcAft>
                <a:spcPts val="0"/>
              </a:spcAft>
            </a:pPr>
            <a:r>
              <a:rPr lang="cs-CZ" b="1" dirty="0">
                <a:solidFill>
                  <a:srgbClr val="000000"/>
                </a:solidFill>
                <a:effectLst/>
                <a:ea typeface="Calibri" panose="020F0502020204030204" pitchFamily="34" charset="0"/>
                <a:cs typeface="Arial" panose="020B0604020202020204" pitchFamily="34" charset="0"/>
              </a:rPr>
              <a:t>44.2.10 </a:t>
            </a:r>
            <a:r>
              <a:rPr lang="cs-CZ" dirty="0">
                <a:solidFill>
                  <a:srgbClr val="000000"/>
                </a:solidFill>
                <a:effectLst/>
                <a:ea typeface="Calibri" panose="020F0502020204030204" pitchFamily="34" charset="0"/>
                <a:cs typeface="Arial" panose="020B0604020202020204" pitchFamily="34" charset="0"/>
              </a:rPr>
              <a:t>Každý rozdíl mezi skutečným a ideálním časem bude penalizován takto:</a:t>
            </a:r>
            <a:endParaRPr lang="sk-SK" dirty="0">
              <a:effectLst/>
              <a:ea typeface="Calibri" panose="020F0502020204030204" pitchFamily="34" charset="0"/>
              <a:cs typeface="Times New Roman" panose="02020603050405020304" pitchFamily="18" charset="0"/>
            </a:endParaRPr>
          </a:p>
          <a:p>
            <a:pPr>
              <a:spcBef>
                <a:spcPts val="0"/>
              </a:spcBef>
              <a:spcAft>
                <a:spcPts val="0"/>
              </a:spcAft>
            </a:pPr>
            <a:r>
              <a:rPr lang="cs-CZ" dirty="0">
                <a:solidFill>
                  <a:srgbClr val="000000"/>
                </a:solidFill>
                <a:effectLst/>
                <a:ea typeface="Calibri" panose="020F0502020204030204" pitchFamily="34" charset="0"/>
                <a:cs typeface="Arial" panose="020B0604020202020204" pitchFamily="34" charset="0"/>
              </a:rPr>
              <a:t>a) za pozdní příjezd:         </a:t>
            </a:r>
            <a:r>
              <a:rPr lang="cs-CZ" b="1" dirty="0">
                <a:solidFill>
                  <a:srgbClr val="000000"/>
                </a:solidFill>
                <a:effectLst/>
                <a:ea typeface="Calibri" panose="020F0502020204030204" pitchFamily="34" charset="0"/>
                <a:cs typeface="Arial" panose="020B0604020202020204" pitchFamily="34" charset="0"/>
              </a:rPr>
              <a:t>10 sekund </a:t>
            </a:r>
            <a:r>
              <a:rPr lang="cs-CZ" dirty="0">
                <a:solidFill>
                  <a:srgbClr val="000000"/>
                </a:solidFill>
                <a:effectLst/>
                <a:ea typeface="Calibri" panose="020F0502020204030204" pitchFamily="34" charset="0"/>
                <a:cs typeface="Arial" panose="020B0604020202020204" pitchFamily="34" charset="0"/>
              </a:rPr>
              <a:t>za každou minutu nebo zlomek minuty</a:t>
            </a:r>
            <a:endParaRPr lang="sk-SK" dirty="0">
              <a:effectLst/>
              <a:ea typeface="Calibri" panose="020F0502020204030204" pitchFamily="34" charset="0"/>
              <a:cs typeface="Times New Roman" panose="02020603050405020304" pitchFamily="18" charset="0"/>
            </a:endParaRPr>
          </a:p>
          <a:p>
            <a:pPr>
              <a:spcBef>
                <a:spcPts val="0"/>
              </a:spcBef>
              <a:spcAft>
                <a:spcPts val="0"/>
              </a:spcAft>
            </a:pPr>
            <a:r>
              <a:rPr lang="cs-CZ" dirty="0">
                <a:solidFill>
                  <a:srgbClr val="000000"/>
                </a:solidFill>
                <a:effectLst/>
                <a:ea typeface="Calibri" panose="020F0502020204030204" pitchFamily="34" charset="0"/>
                <a:cs typeface="Arial" panose="020B0604020202020204" pitchFamily="34" charset="0"/>
              </a:rPr>
              <a:t>b)</a:t>
            </a:r>
            <a:r>
              <a:rPr lang="cs-CZ" b="1" dirty="0">
                <a:solidFill>
                  <a:srgbClr val="000000"/>
                </a:solidFill>
                <a:effectLst/>
                <a:ea typeface="Calibri" panose="020F0502020204030204" pitchFamily="34" charset="0"/>
                <a:cs typeface="Arial" panose="020B0604020202020204" pitchFamily="34" charset="0"/>
              </a:rPr>
              <a:t> </a:t>
            </a:r>
            <a:r>
              <a:rPr lang="cs-CZ" dirty="0">
                <a:solidFill>
                  <a:srgbClr val="000000"/>
                </a:solidFill>
                <a:effectLst/>
                <a:ea typeface="Calibri" panose="020F0502020204030204" pitchFamily="34" charset="0"/>
                <a:cs typeface="Arial" panose="020B0604020202020204" pitchFamily="34" charset="0"/>
              </a:rPr>
              <a:t>za předčasný příjezd:     </a:t>
            </a:r>
            <a:r>
              <a:rPr lang="cs-CZ" b="1" dirty="0">
                <a:solidFill>
                  <a:srgbClr val="000000"/>
                </a:solidFill>
                <a:effectLst/>
                <a:ea typeface="Calibri" panose="020F0502020204030204" pitchFamily="34" charset="0"/>
                <a:cs typeface="Arial" panose="020B0604020202020204" pitchFamily="34" charset="0"/>
              </a:rPr>
              <a:t>1 minuta </a:t>
            </a:r>
            <a:r>
              <a:rPr lang="cs-CZ" dirty="0">
                <a:solidFill>
                  <a:srgbClr val="000000"/>
                </a:solidFill>
                <a:effectLst/>
                <a:ea typeface="Calibri" panose="020F0502020204030204" pitchFamily="34" charset="0"/>
                <a:cs typeface="Arial" panose="020B0604020202020204" pitchFamily="34" charset="0"/>
              </a:rPr>
              <a:t>za každou minutu nebo zlomek minuty</a:t>
            </a:r>
            <a:endParaRPr lang="sk-SK" dirty="0">
              <a:effectLst/>
              <a:ea typeface="Calibri" panose="020F0502020204030204" pitchFamily="34" charset="0"/>
              <a:cs typeface="Times New Roman" panose="02020603050405020304" pitchFamily="18" charset="0"/>
            </a:endParaRPr>
          </a:p>
          <a:p>
            <a:pPr eaLnBrk="1" fontAlgn="auto" hangingPunct="1">
              <a:spcBef>
                <a:spcPts val="0"/>
              </a:spcBef>
              <a:spcAft>
                <a:spcPts val="0"/>
              </a:spcAft>
              <a:defRPr/>
            </a:pPr>
            <a:r>
              <a:rPr lang="cs-CZ" b="1" dirty="0">
                <a:effectLst/>
                <a:ea typeface="Calibri" panose="020F0502020204030204" pitchFamily="34" charset="0"/>
                <a:cs typeface="Arial" panose="020B0604020202020204" pitchFamily="34" charset="0"/>
              </a:rPr>
              <a:t>44.2.13</a:t>
            </a:r>
            <a:r>
              <a:rPr lang="cs-CZ" dirty="0">
                <a:effectLst/>
                <a:ea typeface="Calibri" panose="020F0502020204030204" pitchFamily="34" charset="0"/>
                <a:cs typeface="Arial" panose="020B0604020202020204" pitchFamily="34" charset="0"/>
              </a:rPr>
              <a:t> Posádce, která byla penalizována za předčasný příjezd, může být na základě rozhodnutí ředitele rally neutralizován čas potřebný pro odjezd posádky v původně správném čase. </a:t>
            </a:r>
            <a:endParaRPr lang="sk-SK" dirty="0">
              <a:effectLst/>
              <a:ea typeface="Calibri" panose="020F0502020204030204" pitchFamily="34" charset="0"/>
              <a:cs typeface="Times New Roman" panose="02020603050405020304" pitchFamily="18" charset="0"/>
            </a:endParaRPr>
          </a:p>
          <a:p>
            <a:pPr>
              <a:spcBef>
                <a:spcPts val="0"/>
              </a:spcBef>
              <a:spcAft>
                <a:spcPts val="0"/>
              </a:spcAft>
            </a:pPr>
            <a:r>
              <a:rPr lang="cs-CZ" b="1" dirty="0">
                <a:effectLst/>
                <a:ea typeface="Calibri" panose="020F0502020204030204" pitchFamily="34" charset="0"/>
                <a:cs typeface="Arial" panose="020B0604020202020204" pitchFamily="34" charset="0"/>
              </a:rPr>
              <a:t>45.2 PŘEDČASNÝ PŘÍJEZD</a:t>
            </a:r>
            <a:endParaRPr lang="sk-SK" dirty="0">
              <a:effectLst/>
              <a:ea typeface="Calibri" panose="020F0502020204030204" pitchFamily="34" charset="0"/>
              <a:cs typeface="Times New Roman" panose="02020603050405020304" pitchFamily="18" charset="0"/>
            </a:endParaRPr>
          </a:p>
          <a:p>
            <a:pPr>
              <a:spcBef>
                <a:spcPts val="0"/>
              </a:spcBef>
              <a:spcAft>
                <a:spcPts val="0"/>
              </a:spcAft>
            </a:pPr>
            <a:r>
              <a:rPr lang="cs-CZ" dirty="0">
                <a:effectLst/>
                <a:ea typeface="Calibri" panose="020F0502020204030204" pitchFamily="34" charset="0"/>
                <a:cs typeface="Arial" panose="020B0604020202020204" pitchFamily="34" charset="0"/>
              </a:rPr>
              <a:t>Předčasný příjezd proti ideálnímu času nemůže v žádném případě snížit maximální povolené zpoždění.</a:t>
            </a:r>
            <a:endParaRPr lang="cs-CZ" b="1" dirty="0">
              <a:solidFill>
                <a:srgbClr val="FF0000"/>
              </a:solidFill>
            </a:endParaRPr>
          </a:p>
        </p:txBody>
      </p:sp>
      <p:sp>
        <p:nvSpPr>
          <p:cNvPr id="112644"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080F0B8-6485-427E-AC12-E855FED6D6CE}" type="slidenum">
              <a:rPr lang="sk-SK" smtClean="0"/>
              <a:pPr fontAlgn="base">
                <a:spcBef>
                  <a:spcPct val="0"/>
                </a:spcBef>
                <a:spcAft>
                  <a:spcPct val="0"/>
                </a:spcAft>
                <a:defRPr/>
              </a:pPr>
              <a:t>18</a:t>
            </a:fld>
            <a:endParaRPr lang="sk-SK" dirty="0"/>
          </a:p>
        </p:txBody>
      </p:sp>
    </p:spTree>
    <p:extLst>
      <p:ext uri="{BB962C8B-B14F-4D97-AF65-F5344CB8AC3E}">
        <p14:creationId xmlns:p14="http://schemas.microsoft.com/office/powerpoint/2010/main" val="1348124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23907" name="Zástupný symbol poznámok 2"/>
          <p:cNvSpPr>
            <a:spLocks noGrp="1"/>
          </p:cNvSpPr>
          <p:nvPr>
            <p:ph type="body" idx="1"/>
          </p:nvPr>
        </p:nvSpPr>
        <p:spPr bwMode="auto">
          <a:xfrm>
            <a:off x="500063" y="3471863"/>
            <a:ext cx="6072187" cy="5100637"/>
          </a:xfrm>
          <a:noFill/>
        </p:spPr>
        <p:txBody>
          <a:bodyPr wrap="square" numCol="1" anchor="t" anchorCtr="0" compatLnSpc="1">
            <a:prstTxWarp prst="textNoShape">
              <a:avLst/>
            </a:prstTxWarp>
          </a:bodyPr>
          <a:lstStyle/>
          <a:p>
            <a:pPr>
              <a:spcBef>
                <a:spcPts val="0"/>
              </a:spcBef>
            </a:pPr>
            <a:r>
              <a:rPr lang="cs-CZ" b="1" dirty="0">
                <a:effectLst/>
                <a:ea typeface="Calibri" panose="020F0502020204030204" pitchFamily="34" charset="0"/>
                <a:cs typeface="Arial" panose="020B0604020202020204" pitchFamily="34" charset="0"/>
              </a:rPr>
              <a:t>UZAVŘENÉ PARKOVIŠTĚ</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63.</a:t>
            </a:r>
            <a:r>
              <a:rPr lang="cs-CZ" b="1" dirty="0">
                <a:solidFill>
                  <a:srgbClr val="000000"/>
                </a:solidFill>
                <a:effectLst/>
                <a:ea typeface="Calibri" panose="020F0502020204030204" pitchFamily="34" charset="0"/>
                <a:cs typeface="Arial" panose="020B0604020202020204" pitchFamily="34" charset="0"/>
              </a:rPr>
              <a:t> PRAVIDLA UZAVŘENÉHO PARKOVIŠTĚ</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63.1 POUŽITÍ</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Vozidla podléhají režimu uzavřeného parkoviště:</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63.1.1 </a:t>
            </a:r>
            <a:r>
              <a:rPr lang="cs-CZ" dirty="0">
                <a:effectLst/>
                <a:ea typeface="Calibri" panose="020F0502020204030204" pitchFamily="34" charset="0"/>
                <a:cs typeface="Arial" panose="020B0604020202020204" pitchFamily="34" charset="0"/>
              </a:rPr>
              <a:t>od okamžiku vjezdu do parkoviště přeskupení až do výjezdu z něj </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63.1.2 </a:t>
            </a:r>
            <a:r>
              <a:rPr lang="cs-CZ" dirty="0">
                <a:effectLst/>
                <a:ea typeface="Calibri" panose="020F0502020204030204" pitchFamily="34" charset="0"/>
                <a:cs typeface="Arial" panose="020B0604020202020204" pitchFamily="34" charset="0"/>
              </a:rPr>
              <a:t>od okamžiku vjezdu do </a:t>
            </a:r>
            <a:r>
              <a:rPr lang="cs-CZ" dirty="0">
                <a:solidFill>
                  <a:srgbClr val="FF0000"/>
                </a:solidFill>
                <a:effectLst/>
                <a:ea typeface="Calibri" panose="020F0502020204030204" pitchFamily="34" charset="0"/>
                <a:cs typeface="Arial" panose="020B0604020202020204" pitchFamily="34" charset="0"/>
              </a:rPr>
              <a:t>oblasti</a:t>
            </a:r>
            <a:r>
              <a:rPr lang="cs-CZ" dirty="0">
                <a:effectLst/>
                <a:ea typeface="Calibri" panose="020F0502020204030204" pitchFamily="34" charset="0"/>
                <a:cs typeface="Arial" panose="020B0604020202020204" pitchFamily="34" charset="0"/>
              </a:rPr>
              <a:t> kontroly až do odjezdu z ní</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63.1.3 </a:t>
            </a:r>
            <a:r>
              <a:rPr lang="cs-CZ" dirty="0">
                <a:effectLst/>
                <a:ea typeface="Calibri" panose="020F0502020204030204" pitchFamily="34" charset="0"/>
                <a:cs typeface="Arial" panose="020B0604020202020204" pitchFamily="34" charset="0"/>
              </a:rPr>
              <a:t>od příjezdu do cíle soutěžní části rally až do souhlasu sportovních komisařů s otevřením UP</a:t>
            </a:r>
            <a:endParaRPr lang="cs-CZ" b="1" dirty="0"/>
          </a:p>
        </p:txBody>
      </p:sp>
      <p:sp>
        <p:nvSpPr>
          <p:cNvPr id="113668"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AE4D46E-0331-4136-BE8F-28C9415C83AE}" type="slidenum">
              <a:rPr lang="sk-SK" smtClean="0"/>
              <a:pPr fontAlgn="base">
                <a:spcBef>
                  <a:spcPct val="0"/>
                </a:spcBef>
                <a:spcAft>
                  <a:spcPct val="0"/>
                </a:spcAft>
                <a:defRPr/>
              </a:pPr>
              <a:t>19</a:t>
            </a:fld>
            <a:endParaRPr lang="sk-SK"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Zástupný symbol obrazu snímky 1"/>
          <p:cNvSpPr>
            <a:spLocks noGrp="1" noRot="1" noChangeAspect="1" noTextEdit="1"/>
          </p:cNvSpPr>
          <p:nvPr>
            <p:ph type="sldImg"/>
          </p:nvPr>
        </p:nvSpPr>
        <p:spPr bwMode="auto">
          <a:xfrm>
            <a:off x="1619250" y="36513"/>
            <a:ext cx="3960813" cy="2970212"/>
          </a:xfrm>
          <a:noFill/>
          <a:ln>
            <a:solidFill>
              <a:srgbClr val="000000"/>
            </a:solidFill>
            <a:miter lim="800000"/>
            <a:headEnd/>
            <a:tailEnd/>
          </a:ln>
        </p:spPr>
      </p:sp>
      <p:sp>
        <p:nvSpPr>
          <p:cNvPr id="109571" name="Zástupný symbol poznámok 2"/>
          <p:cNvSpPr>
            <a:spLocks noGrp="1"/>
          </p:cNvSpPr>
          <p:nvPr>
            <p:ph type="body" idx="1"/>
          </p:nvPr>
        </p:nvSpPr>
        <p:spPr bwMode="auto">
          <a:xfrm>
            <a:off x="476672" y="3357563"/>
            <a:ext cx="5809828" cy="5429250"/>
          </a:xfrm>
          <a:noFill/>
        </p:spPr>
        <p:txBody>
          <a:bodyPr wrap="square" numCol="1" anchor="t" anchorCtr="0" compatLnSpc="1">
            <a:prstTxWarp prst="textNoShape">
              <a:avLst/>
            </a:prstTxWarp>
          </a:bodyPr>
          <a:lstStyle/>
          <a:p>
            <a:pPr>
              <a:spcBef>
                <a:spcPts val="0"/>
              </a:spcBef>
            </a:pPr>
            <a:r>
              <a:rPr lang="cs-CZ" b="1" dirty="0"/>
              <a:t>1.1.1</a:t>
            </a:r>
            <a:r>
              <a:rPr lang="cs-CZ" dirty="0"/>
              <a:t> Všichni jezdci, soutěžící a činovníci, kteří se účastní mistrovství, se zavazují dodržovat veškerá ustanovení, která jsou uvedena v mezinárodních řádech, příslušných technických předpisech, současných sportovních předpisech a zvláštních ustanoveních dané rally.</a:t>
            </a:r>
          </a:p>
          <a:p>
            <a:pPr>
              <a:spcBef>
                <a:spcPts val="0"/>
              </a:spcBef>
            </a:pPr>
            <a:r>
              <a:rPr lang="cs-CZ" dirty="0"/>
              <a:t>Pro účely současných sportovních předpisů jsou promotéři šampionátu, výrobci pneumatik, dodavatelé paliv nebo jakýkoli dodavatel spojený se soutěžními vozy považován </a:t>
            </a:r>
          </a:p>
          <a:p>
            <a:pPr>
              <a:spcBef>
                <a:spcPts val="0"/>
              </a:spcBef>
            </a:pPr>
            <a:r>
              <a:rPr lang="cs-CZ" dirty="0"/>
              <a:t>za účastníka rally v souladu s článkem 1.3 Mezinárodního sportovního řádu a jako takový musí dodržovat povinnosti jimi uloženy a dodržovat případné rozhodnutí sportovní autority.</a:t>
            </a:r>
          </a:p>
          <a:p>
            <a:pPr>
              <a:spcBef>
                <a:spcPts val="0"/>
              </a:spcBef>
            </a:pPr>
            <a:r>
              <a:rPr lang="cs-CZ" b="1" dirty="0"/>
              <a:t>1.1.2</a:t>
            </a:r>
            <a:r>
              <a:rPr lang="cs-CZ" dirty="0"/>
              <a:t> Pouze FIA (AS AČR) může udělit výjimku z těchto předpisů. </a:t>
            </a:r>
          </a:p>
          <a:p>
            <a:pPr>
              <a:spcBef>
                <a:spcPts val="0"/>
              </a:spcBef>
            </a:pPr>
            <a:r>
              <a:rPr lang="cs-CZ" b="1" dirty="0"/>
              <a:t>1.1.3</a:t>
            </a:r>
            <a:r>
              <a:rPr lang="cs-CZ" dirty="0"/>
              <a:t> Jakákoliv žádost o výjimku z předpisů platných pro mistrovství musí být pro tento účel odeslána na FIA (AS AČR) ve formě přiloženého formuláře. Jakýkoliv článek ve zvláštních ustanoveních rally, který předpisy jakkoliv mění, je bez udělené výjimky neplatný. </a:t>
            </a:r>
          </a:p>
          <a:p>
            <a:pPr>
              <a:spcBef>
                <a:spcPts val="0"/>
              </a:spcBef>
            </a:pPr>
            <a:r>
              <a:rPr lang="cs-CZ" b="1" dirty="0"/>
              <a:t>1.1.4</a:t>
            </a:r>
            <a:r>
              <a:rPr lang="cs-CZ" dirty="0"/>
              <a:t> Ředitel soutěže je pověřen uplatněním těchto předpisů a zvláštních ustanovení (dále ZU) před a během konání rally. Musí informovat sportovní komisaře o všech vážných problémech, ke kterým došlo a vyžadují použití těchto předpisů nebo ZU. Konkrétně v případech</a:t>
            </a:r>
            <a:r>
              <a:rPr lang="sk-SK" dirty="0"/>
              <a:t> uvedených </a:t>
            </a:r>
            <a:r>
              <a:rPr lang="cs-CZ" dirty="0"/>
              <a:t>v těchto předpisech nebo když to považuje za vhodné, oznámí uplatnění předpisů písemně dotčenému soutěžícímu.</a:t>
            </a:r>
          </a:p>
          <a:p>
            <a:pPr>
              <a:spcBef>
                <a:spcPts val="0"/>
              </a:spcBef>
            </a:pPr>
            <a:r>
              <a:rPr lang="cs-CZ" b="1" dirty="0"/>
              <a:t>1.1.5 Vše, co není výslovně povoleno těmito předpisy, je zakázáno</a:t>
            </a:r>
            <a:r>
              <a:rPr lang="sk-SK" b="1" dirty="0"/>
              <a:t>.</a:t>
            </a:r>
            <a:endParaRPr lang="cs-CZ" b="1" dirty="0">
              <a:solidFill>
                <a:srgbClr val="000000"/>
              </a:solidFill>
              <a:effectLst/>
              <a:ea typeface="Calibri" panose="020F0502020204030204" pitchFamily="34" charset="0"/>
              <a:cs typeface="Arial" panose="020B0604020202020204" pitchFamily="34" charset="0"/>
            </a:endParaRPr>
          </a:p>
          <a:p>
            <a:pPr>
              <a:spcBef>
                <a:spcPts val="0"/>
              </a:spcBef>
            </a:pPr>
            <a:r>
              <a:rPr lang="sk-SK" b="1" dirty="0"/>
              <a:t>1.1.6</a:t>
            </a:r>
            <a:r>
              <a:rPr lang="sk-SK" dirty="0"/>
              <a:t> Každé porušení </a:t>
            </a:r>
            <a:r>
              <a:rPr lang="cs-CZ" dirty="0"/>
              <a:t>těchto předpisů bude oznámeno sportovním komisařům, kteří mohou udělit penalizaci, jak uvádí články 12.2 a 12.3 Mezinárodních sportovních řádů. Každý případ neuvedený v těchto předpisech prostudují sportovní komisaři, kteří jako jediní mají pravomoc rozhodnout (čl. 11.9 MSŘ</a:t>
            </a:r>
            <a:r>
              <a:rPr lang="sk-SK" dirty="0"/>
              <a:t>)</a:t>
            </a:r>
            <a:endParaRPr lang="cs-CZ" b="1" dirty="0">
              <a:solidFill>
                <a:srgbClr val="000000"/>
              </a:solidFill>
              <a:ea typeface="Calibri" panose="020F0502020204030204" pitchFamily="34" charset="0"/>
              <a:cs typeface="Arial" panose="020B0604020202020204" pitchFamily="34" charset="0"/>
            </a:endParaRPr>
          </a:p>
          <a:p>
            <a:pPr>
              <a:spcBef>
                <a:spcPts val="0"/>
              </a:spcBef>
            </a:pPr>
            <a:r>
              <a:rPr lang="sk-SK" b="1" dirty="0"/>
              <a:t>34.1.1</a:t>
            </a:r>
            <a:r>
              <a:rPr lang="sk-SK" dirty="0"/>
              <a:t> </a:t>
            </a:r>
            <a:r>
              <a:rPr lang="cs-CZ" dirty="0"/>
              <a:t>Posádky se musí vždy chovat sportovním způsobem</a:t>
            </a:r>
            <a:r>
              <a:rPr lang="sk-SK" dirty="0"/>
              <a:t>.</a:t>
            </a:r>
            <a:endParaRPr lang="cs-CZ" b="1" dirty="0">
              <a:solidFill>
                <a:srgbClr val="FF0000"/>
              </a:solidFill>
            </a:endParaRPr>
          </a:p>
        </p:txBody>
      </p:sp>
      <p:sp>
        <p:nvSpPr>
          <p:cNvPr id="101380"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F3F89E-1532-4691-8ED8-F439FB006151}" type="slidenum">
              <a:rPr lang="sk-SK" smtClean="0"/>
              <a:pPr fontAlgn="base">
                <a:spcBef>
                  <a:spcPct val="0"/>
                </a:spcBef>
                <a:spcAft>
                  <a:spcPct val="0"/>
                </a:spcAft>
                <a:defRPr/>
              </a:pPr>
              <a:t>2</a:t>
            </a:fld>
            <a:endParaRPr lang="sk-SK" dirty="0"/>
          </a:p>
        </p:txBody>
      </p:sp>
    </p:spTree>
    <p:extLst>
      <p:ext uri="{BB962C8B-B14F-4D97-AF65-F5344CB8AC3E}">
        <p14:creationId xmlns:p14="http://schemas.microsoft.com/office/powerpoint/2010/main" val="3333200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25955" name="Zástupný symbol poznámok 2"/>
          <p:cNvSpPr>
            <a:spLocks noGrp="1"/>
          </p:cNvSpPr>
          <p:nvPr>
            <p:ph type="body" idx="1"/>
          </p:nvPr>
        </p:nvSpPr>
        <p:spPr bwMode="auto">
          <a:xfrm>
            <a:off x="571500" y="3347864"/>
            <a:ext cx="6000750" cy="3938761"/>
          </a:xfrm>
          <a:noFill/>
        </p:spPr>
        <p:txBody>
          <a:bodyPr wrap="square" numCol="1" anchor="t" anchorCtr="0" compatLnSpc="1">
            <a:prstTxWarp prst="textNoShape">
              <a:avLst/>
            </a:prstTxWarp>
          </a:bodyPr>
          <a:lstStyle/>
          <a:p>
            <a:pPr>
              <a:spcBef>
                <a:spcPts val="0"/>
              </a:spcBef>
            </a:pPr>
            <a:r>
              <a:rPr lang="cs-CZ" b="1" dirty="0">
                <a:solidFill>
                  <a:srgbClr val="000000"/>
                </a:solidFill>
                <a:effectLst/>
                <a:ea typeface="Calibri" panose="020F0502020204030204" pitchFamily="34" charset="0"/>
                <a:cs typeface="Arial" panose="020B0604020202020204" pitchFamily="34" charset="0"/>
              </a:rPr>
              <a:t>2.</a:t>
            </a:r>
            <a:r>
              <a:rPr lang="cs-CZ" b="1" dirty="0">
                <a:effectLst/>
                <a:ea typeface="Calibri" panose="020F0502020204030204" pitchFamily="34" charset="0"/>
                <a:cs typeface="Arial" panose="020B0604020202020204" pitchFamily="34" charset="0"/>
              </a:rPr>
              <a:t>13</a:t>
            </a:r>
            <a:r>
              <a:rPr lang="cs-CZ" b="1" dirty="0">
                <a:solidFill>
                  <a:srgbClr val="000000"/>
                </a:solidFill>
                <a:effectLst/>
                <a:ea typeface="Calibri" panose="020F0502020204030204" pitchFamily="34" charset="0"/>
                <a:cs typeface="Arial" panose="020B0604020202020204" pitchFamily="34" charset="0"/>
              </a:rPr>
              <a:t> UZAVŘENÉ PARKOVIŠTĚ</a:t>
            </a:r>
            <a:endParaRPr lang="sk-SK" dirty="0">
              <a:effectLst/>
              <a:ea typeface="Calibri" panose="020F0502020204030204" pitchFamily="34" charset="0"/>
              <a:cs typeface="Times New Roman" panose="02020603050405020304" pitchFamily="18" charset="0"/>
            </a:endParaRPr>
          </a:p>
          <a:p>
            <a:pPr>
              <a:spcBef>
                <a:spcPts val="0"/>
              </a:spcBef>
            </a:pPr>
            <a:r>
              <a:rPr lang="cs-CZ" dirty="0">
                <a:solidFill>
                  <a:srgbClr val="FF0000"/>
                </a:solidFill>
                <a:effectLst/>
                <a:ea typeface="Calibri" panose="020F0502020204030204" pitchFamily="34" charset="0"/>
                <a:cs typeface="Arial" panose="020B0604020202020204" pitchFamily="34" charset="0"/>
              </a:rPr>
              <a:t>Oblast</a:t>
            </a:r>
            <a:r>
              <a:rPr lang="cs-CZ" dirty="0">
                <a:effectLst/>
                <a:ea typeface="Calibri" panose="020F0502020204030204" pitchFamily="34" charset="0"/>
                <a:cs typeface="Arial" panose="020B0604020202020204" pitchFamily="34" charset="0"/>
              </a:rPr>
              <a:t>, ve které není </a:t>
            </a:r>
            <a:r>
              <a:rPr lang="cs-CZ" dirty="0">
                <a:effectLst/>
                <a:ea typeface="Calibri" panose="020F0502020204030204" pitchFamily="34" charset="0"/>
                <a:cs typeface="Times New Roman" panose="02020603050405020304" pitchFamily="18" charset="0"/>
              </a:rPr>
              <a:t>povolena žádná činnost</a:t>
            </a:r>
            <a:r>
              <a:rPr lang="cs-CZ" dirty="0">
                <a:effectLst/>
                <a:ea typeface="Calibri" panose="020F0502020204030204" pitchFamily="34" charset="0"/>
                <a:cs typeface="Arial" panose="020B0604020202020204" pitchFamily="34" charset="0"/>
              </a:rPr>
              <a:t>, </a:t>
            </a:r>
            <a:r>
              <a:rPr lang="cs-CZ" dirty="0">
                <a:effectLst/>
                <a:ea typeface="Calibri" panose="020F0502020204030204" pitchFamily="34" charset="0"/>
                <a:cs typeface="Times New Roman" panose="02020603050405020304" pitchFamily="18" charset="0"/>
              </a:rPr>
              <a:t>kontrola</a:t>
            </a:r>
            <a:r>
              <a:rPr lang="cs-CZ" dirty="0">
                <a:effectLst/>
                <a:ea typeface="Calibri" panose="020F0502020204030204" pitchFamily="34" charset="0"/>
                <a:cs typeface="Arial" panose="020B0604020202020204" pitchFamily="34" charset="0"/>
              </a:rPr>
              <a:t>, seřizování, úpravy </a:t>
            </a:r>
            <a:r>
              <a:rPr lang="cs-CZ" dirty="0">
                <a:effectLst/>
                <a:ea typeface="Calibri" panose="020F0502020204030204" pitchFamily="34" charset="0"/>
                <a:cs typeface="Times New Roman" panose="02020603050405020304" pitchFamily="18" charset="0"/>
              </a:rPr>
              <a:t>a opravy není-li</a:t>
            </a:r>
            <a:r>
              <a:rPr lang="cs-CZ" dirty="0">
                <a:effectLst/>
                <a:ea typeface="Calibri" panose="020F0502020204030204" pitchFamily="34" charset="0"/>
                <a:cs typeface="Arial" panose="020B0604020202020204" pitchFamily="34" charset="0"/>
              </a:rPr>
              <a:t> to </a:t>
            </a:r>
            <a:r>
              <a:rPr lang="cs-CZ" dirty="0">
                <a:effectLst/>
                <a:ea typeface="Calibri" panose="020F0502020204030204" pitchFamily="34" charset="0"/>
                <a:cs typeface="Times New Roman" panose="02020603050405020304" pitchFamily="18" charset="0"/>
              </a:rPr>
              <a:t>výslovně stanoveno v těchto předpisech nebo v ZU rally a kde mohou být jen zmocnění činovníci.</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63.2 PŘÍSTUP DO UZAVŘENÉHO PARKOVIŠTĚ</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63.2.1 </a:t>
            </a:r>
            <a:r>
              <a:rPr lang="cs-CZ" dirty="0">
                <a:effectLst/>
                <a:ea typeface="Calibri" panose="020F0502020204030204" pitchFamily="34" charset="0"/>
                <a:cs typeface="Arial" panose="020B0604020202020204" pitchFamily="34" charset="0"/>
              </a:rPr>
              <a:t>Jakmile zaparkují svůj vůz v uzavřeném parkovišti, musí jezdci vypnout motor </a:t>
            </a:r>
            <a:br>
              <a:rPr lang="cs-CZ" dirty="0">
                <a:effectLst/>
                <a:ea typeface="Calibri" panose="020F0502020204030204" pitchFamily="34" charset="0"/>
                <a:cs typeface="Arial" panose="020B0604020202020204" pitchFamily="34" charset="0"/>
              </a:rPr>
            </a:br>
            <a:r>
              <a:rPr lang="cs-CZ" dirty="0">
                <a:effectLst/>
                <a:ea typeface="Calibri" panose="020F0502020204030204" pitchFamily="34" charset="0"/>
                <a:cs typeface="Arial" panose="020B0604020202020204" pitchFamily="34" charset="0"/>
              </a:rPr>
              <a:t>a posádka musí uzavřené parkoviště opustit. Nikdo, s výjimkou činovníků rally vykonávajících specifické funkce, nemá povolen přístup do uzavřeného parkoviště.</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63.2.2 </a:t>
            </a:r>
            <a:r>
              <a:rPr lang="cs-CZ" dirty="0">
                <a:effectLst/>
                <a:ea typeface="Calibri" panose="020F0502020204030204" pitchFamily="34" charset="0"/>
                <a:cs typeface="Arial" panose="020B0604020202020204" pitchFamily="34" charset="0"/>
              </a:rPr>
              <a:t>Posádka může vstoupit do uzavřeného parkoviště 10 minut před svým startovním časem.</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63.3 TLAČENÍ VOZU V UZAVŘENÉM PARKOVIŠTI</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Jen činovníci stanoviště a/nebo členové posádky mohou tlačit nebo táhnout soutěžní vůz uvnitř uzavřeného parkoviště.</a:t>
            </a:r>
            <a:endParaRPr lang="sk-SK" dirty="0">
              <a:effectLst/>
              <a:ea typeface="Calibri" panose="020F0502020204030204" pitchFamily="34" charset="0"/>
              <a:cs typeface="Times New Roman" panose="02020603050405020304" pitchFamily="18" charset="0"/>
            </a:endParaRPr>
          </a:p>
          <a:p>
            <a:pPr>
              <a:spcBef>
                <a:spcPts val="0"/>
              </a:spcBef>
            </a:pPr>
            <a:endParaRPr lang="cs-CZ" b="1" dirty="0"/>
          </a:p>
          <a:p>
            <a:pPr>
              <a:spcBef>
                <a:spcPts val="0"/>
              </a:spcBef>
            </a:pPr>
            <a:r>
              <a:rPr lang="cs-CZ" b="1" dirty="0">
                <a:effectLst/>
                <a:ea typeface="Calibri" panose="020F0502020204030204" pitchFamily="34" charset="0"/>
                <a:cs typeface="Arial" panose="020B0604020202020204" pitchFamily="34" charset="0"/>
              </a:rPr>
              <a:t>56.2.3 </a:t>
            </a:r>
            <a:r>
              <a:rPr lang="cs-CZ" dirty="0">
                <a:effectLst/>
                <a:ea typeface="Calibri" panose="020F0502020204030204" pitchFamily="34" charset="0"/>
                <a:cs typeface="Arial" panose="020B0604020202020204" pitchFamily="34" charset="0"/>
              </a:rPr>
              <a:t>V případě, že vůz není schopen odjet a být řízený vlastní silou z uzavřeného parkoviště do servisní zóny, činovníci / pořadatelé a/nebo týmoví pracovníci mají dovoleno tlačit nebo táhnout vozidlo do svého servisního místa.</a:t>
            </a:r>
            <a:endParaRPr lang="cs-CZ" dirty="0"/>
          </a:p>
        </p:txBody>
      </p:sp>
      <p:sp>
        <p:nvSpPr>
          <p:cNvPr id="114692"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29B4A3-4AFE-4FC4-83CB-1B8BD4C258A0}" type="slidenum">
              <a:rPr lang="sk-SK" smtClean="0"/>
              <a:pPr fontAlgn="base">
                <a:spcBef>
                  <a:spcPct val="0"/>
                </a:spcBef>
                <a:spcAft>
                  <a:spcPct val="0"/>
                </a:spcAft>
                <a:defRPr/>
              </a:pPr>
              <a:t>20</a:t>
            </a:fld>
            <a:endParaRPr lang="sk-SK"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26979" name="Zástupný symbol poznámok 2"/>
          <p:cNvSpPr>
            <a:spLocks noGrp="1"/>
          </p:cNvSpPr>
          <p:nvPr>
            <p:ph type="body" idx="1"/>
          </p:nvPr>
        </p:nvSpPr>
        <p:spPr bwMode="auto">
          <a:xfrm>
            <a:off x="571500" y="3429000"/>
            <a:ext cx="6000750" cy="4714875"/>
          </a:xfrm>
          <a:noFill/>
        </p:spPr>
        <p:txBody>
          <a:bodyPr wrap="square" numCol="1" anchor="t" anchorCtr="0" compatLnSpc="1">
            <a:prstTxWarp prst="textNoShape">
              <a:avLst/>
            </a:prstTxWarp>
          </a:bodyPr>
          <a:lstStyle/>
          <a:p>
            <a:pPr>
              <a:spcBef>
                <a:spcPts val="0"/>
              </a:spcBef>
            </a:pPr>
            <a:r>
              <a:rPr lang="cs-CZ" b="1" dirty="0">
                <a:effectLst/>
                <a:ea typeface="Calibri" panose="020F0502020204030204" pitchFamily="34" charset="0"/>
                <a:cs typeface="Arial" panose="020B0604020202020204" pitchFamily="34" charset="0"/>
              </a:rPr>
              <a:t>63.5 OPRAVY V UZAVŘENÉM PARKOVIŠTI</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63.5.1 </a:t>
            </a:r>
            <a:r>
              <a:rPr lang="cs-CZ" dirty="0">
                <a:effectLst/>
                <a:ea typeface="Calibri" panose="020F0502020204030204" pitchFamily="34" charset="0"/>
                <a:cs typeface="Arial" panose="020B0604020202020204" pitchFamily="34" charset="0"/>
              </a:rPr>
              <a:t>Považují-li techničtí komisaři rally některé vozidlo za tak poškozené, že by ohrožovalo bezpečnost, může být s povolením hlavního technického komisaře a za přítomnosti technického komisaře opraveno v uzavřeném parkovišti. Jeden člen týmu bude mít povoleno</a:t>
            </a:r>
          </a:p>
          <a:p>
            <a:pPr>
              <a:spcBef>
                <a:spcPts val="0"/>
              </a:spcBef>
            </a:pPr>
            <a:r>
              <a:rPr lang="cs-CZ" dirty="0">
                <a:effectLst/>
                <a:ea typeface="Calibri" panose="020F0502020204030204" pitchFamily="34" charset="0"/>
                <a:cs typeface="Arial" panose="020B0604020202020204" pitchFamily="34" charset="0"/>
              </a:rPr>
              <a:t> v souladu s Přílohou J opravit nebo vyměnit bezpečnostní prvky homologované FIA, které jsou zahrnuty v technickém listu FIA a jsou namontovány ve vozidle (např. bezpečnostní pás, hasicí zařízení, …).</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63.5.2 </a:t>
            </a:r>
            <a:r>
              <a:rPr lang="cs-CZ" dirty="0">
                <a:effectLst/>
                <a:ea typeface="Calibri" panose="020F0502020204030204" pitchFamily="34" charset="0"/>
                <a:cs typeface="Arial" panose="020B0604020202020204" pitchFamily="34" charset="0"/>
              </a:rPr>
              <a:t>S předchozím souhlasem ředitele rally a pod dohledem pověřeného pořadatele nebo technického komisaře může posádka a maximálně 3 členové týmu vyměnit okenní sklo (skla).</a:t>
            </a:r>
          </a:p>
          <a:p>
            <a:pPr>
              <a:spcBef>
                <a:spcPts val="0"/>
              </a:spcBef>
            </a:pP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63.5.3 </a:t>
            </a:r>
            <a:r>
              <a:rPr lang="cs-CZ" dirty="0">
                <a:effectLst/>
                <a:ea typeface="Calibri" panose="020F0502020204030204" pitchFamily="34" charset="0"/>
                <a:cs typeface="Arial" panose="020B0604020202020204" pitchFamily="34" charset="0"/>
              </a:rPr>
              <a:t>Překročí-li doba potřebná na opravu původně stanovený startovní čas, bude posádce po opravě přidělen nový startovní čas a bude jí za překročení času udělena penalizace</a:t>
            </a:r>
          </a:p>
          <a:p>
            <a:pPr>
              <a:spcBef>
                <a:spcPts val="0"/>
              </a:spcBef>
            </a:pPr>
            <a:r>
              <a:rPr lang="cs-CZ" dirty="0">
                <a:effectLst/>
                <a:ea typeface="Calibri" panose="020F0502020204030204" pitchFamily="34" charset="0"/>
                <a:cs typeface="Arial" panose="020B0604020202020204" pitchFamily="34" charset="0"/>
              </a:rPr>
              <a:t>1 minuta za každou minutu nebo zlomek minuty, ale nesmí překročit maximální povolené zpoždění stanovené příslušným předpisem.</a:t>
            </a:r>
            <a:endParaRPr lang="cs-CZ" b="1" dirty="0">
              <a:solidFill>
                <a:srgbClr val="FF0000"/>
              </a:solidFill>
            </a:endParaRPr>
          </a:p>
        </p:txBody>
      </p:sp>
      <p:sp>
        <p:nvSpPr>
          <p:cNvPr id="114692"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2B9A60-0906-4538-98A3-FEFE78E65215}" type="slidenum">
              <a:rPr lang="sk-SK" smtClean="0"/>
              <a:pPr fontAlgn="base">
                <a:spcBef>
                  <a:spcPct val="0"/>
                </a:spcBef>
                <a:spcAft>
                  <a:spcPct val="0"/>
                </a:spcAft>
                <a:defRPr/>
              </a:pPr>
              <a:t>21</a:t>
            </a:fld>
            <a:endParaRPr lang="sk-SK" dirty="0"/>
          </a:p>
        </p:txBody>
      </p:sp>
    </p:spTree>
    <p:extLst>
      <p:ext uri="{BB962C8B-B14F-4D97-AF65-F5344CB8AC3E}">
        <p14:creationId xmlns:p14="http://schemas.microsoft.com/office/powerpoint/2010/main" val="354343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28003" name="Zástupný symbol poznámok 2"/>
          <p:cNvSpPr>
            <a:spLocks noGrp="1"/>
          </p:cNvSpPr>
          <p:nvPr>
            <p:ph type="body" idx="1"/>
          </p:nvPr>
        </p:nvSpPr>
        <p:spPr bwMode="auto">
          <a:xfrm>
            <a:off x="571500" y="3429000"/>
            <a:ext cx="6000750" cy="4429125"/>
          </a:xfrm>
          <a:noFill/>
        </p:spPr>
        <p:txBody>
          <a:bodyPr wrap="square" numCol="1" anchor="t" anchorCtr="0" compatLnSpc="1">
            <a:prstTxWarp prst="textNoShape">
              <a:avLst/>
            </a:prstTxWarp>
          </a:bodyPr>
          <a:lstStyle/>
          <a:p>
            <a:pPr>
              <a:spcBef>
                <a:spcPts val="0"/>
              </a:spcBef>
            </a:pPr>
            <a:r>
              <a:rPr lang="cs-CZ" b="1" dirty="0">
                <a:effectLst/>
                <a:ea typeface="Calibri" panose="020F0502020204030204" pitchFamily="34" charset="0"/>
                <a:cs typeface="Arial" panose="020B0604020202020204" pitchFamily="34" charset="0"/>
              </a:rPr>
              <a:t>42.8 MÍSTA PRO VÝMĚNU ZÁZNAMOVÝCH MÉDIÍ Z PALUBNÍCH KAMER </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Pořadatelé mohou na trati stanovit body pro výměnu záznamových médií z palubních kamer (OBC). Tato místa, která jsou určena výhradně pro výměnu záznamových médií, úpravy a údržbu kamer, musí být oznámena v prováděcích ustanoveních vydaných ředitelem rally.</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Výměna video dat a údržba kamer může být</a:t>
            </a:r>
            <a:r>
              <a:rPr lang="cs-CZ" dirty="0">
                <a:effectLst/>
                <a:ea typeface="Calibri" panose="020F0502020204030204" pitchFamily="34" charset="0"/>
                <a:cs typeface="Arial" panose="020B0604020202020204" pitchFamily="34" charset="0"/>
              </a:rPr>
              <a:t> za přítomnosti člena týmu provedena také </a:t>
            </a:r>
            <a:br>
              <a:rPr lang="cs-CZ" dirty="0">
                <a:effectLst/>
                <a:ea typeface="Calibri" panose="020F0502020204030204" pitchFamily="34" charset="0"/>
                <a:cs typeface="Arial" panose="020B0604020202020204" pitchFamily="34" charset="0"/>
              </a:rPr>
            </a:br>
            <a:r>
              <a:rPr lang="cs-CZ" dirty="0">
                <a:effectLst/>
                <a:ea typeface="Calibri" panose="020F0502020204030204" pitchFamily="34" charset="0"/>
                <a:cs typeface="Arial" panose="020B0604020202020204" pitchFamily="34" charset="0"/>
              </a:rPr>
              <a:t>v mediální zóně, </a:t>
            </a:r>
            <a:r>
              <a:rPr lang="cs-CZ" b="1" dirty="0">
                <a:effectLst/>
                <a:ea typeface="Calibri" panose="020F0502020204030204" pitchFamily="34" charset="0"/>
                <a:cs typeface="Arial" panose="020B0604020202020204" pitchFamily="34" charset="0"/>
              </a:rPr>
              <a:t>v přeskupení nebo v uzavřeném parkovišti</a:t>
            </a:r>
            <a:r>
              <a:rPr lang="cs-CZ" dirty="0">
                <a:effectLst/>
                <a:ea typeface="Calibri" panose="020F0502020204030204" pitchFamily="34" charset="0"/>
                <a:cs typeface="Arial" panose="020B0604020202020204" pitchFamily="34" charset="0"/>
              </a:rPr>
              <a:t> a na výjezdu ze vzdálené tankovací </a:t>
            </a:r>
            <a:r>
              <a:rPr lang="cs-CZ" dirty="0">
                <a:solidFill>
                  <a:srgbClr val="FF0000"/>
                </a:solidFill>
                <a:effectLst/>
                <a:ea typeface="Calibri" panose="020F0502020204030204" pitchFamily="34" charset="0"/>
                <a:cs typeface="Arial" panose="020B0604020202020204" pitchFamily="34" charset="0"/>
              </a:rPr>
              <a:t>zóny</a:t>
            </a:r>
            <a:r>
              <a:rPr lang="cs-CZ" dirty="0">
                <a:effectLst/>
                <a:ea typeface="Calibri" panose="020F0502020204030204" pitchFamily="34" charset="0"/>
                <a:cs typeface="Arial" panose="020B0604020202020204" pitchFamily="34" charset="0"/>
              </a:rPr>
              <a:t> se souhlasem ředitele rally. Pokud je nutné, aby tyto činnosti byly provedeny jen za přítomnosti člena soutěžního týmu, musí o to zástupce týmu požádat ředitele rally před startem rally. </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Všechny tyto práce budou provedeny pod dohledem komisaře nebo činovníka rally. </a:t>
            </a:r>
            <a:endParaRPr lang="sk-SK" dirty="0">
              <a:effectLst/>
              <a:ea typeface="Calibri" panose="020F0502020204030204" pitchFamily="34" charset="0"/>
              <a:cs typeface="Times New Roman" panose="02020603050405020304" pitchFamily="18" charset="0"/>
            </a:endParaRPr>
          </a:p>
          <a:p>
            <a:pPr>
              <a:spcBef>
                <a:spcPts val="0"/>
              </a:spcBef>
            </a:pPr>
            <a:r>
              <a:rPr lang="cs-CZ" i="1" dirty="0">
                <a:effectLst/>
                <a:ea typeface="Calibri" panose="020F0502020204030204" pitchFamily="34" charset="0"/>
                <a:cs typeface="Arial" panose="020B0604020202020204" pitchFamily="34" charset="0"/>
              </a:rPr>
              <a:t>(Při mimořádné události, velké havárii, kolizi s divákem či civilním účastníkem silničního provozu je posádka povinna záznamové médium na vyžádání předat pro účely šetření zástupci pořadatele nebo AS AČR)</a:t>
            </a:r>
            <a:r>
              <a:rPr lang="cs-CZ" i="1" dirty="0">
                <a:solidFill>
                  <a:srgbClr val="000000"/>
                </a:solidFill>
                <a:effectLst/>
                <a:ea typeface="Calibri" panose="020F0502020204030204" pitchFamily="34" charset="0"/>
                <a:cs typeface="Arial" panose="020B0604020202020204" pitchFamily="34" charset="0"/>
              </a:rPr>
              <a:t>.</a:t>
            </a:r>
            <a:endParaRPr lang="sk-SK" dirty="0">
              <a:effectLst/>
              <a:ea typeface="Calibri" panose="020F0502020204030204" pitchFamily="34" charset="0"/>
              <a:cs typeface="Times New Roman" panose="02020603050405020304" pitchFamily="18" charset="0"/>
            </a:endParaRPr>
          </a:p>
          <a:p>
            <a:pPr>
              <a:spcBef>
                <a:spcPts val="0"/>
              </a:spcBef>
            </a:pPr>
            <a:endParaRPr lang="cs-CZ" b="1" dirty="0"/>
          </a:p>
          <a:p>
            <a:pPr>
              <a:spcBef>
                <a:spcPts val="0"/>
              </a:spcBef>
            </a:pPr>
            <a:r>
              <a:rPr lang="cs-CZ" b="1" dirty="0">
                <a:effectLst/>
                <a:ea typeface="Calibri" panose="020F0502020204030204" pitchFamily="34" charset="0"/>
                <a:cs typeface="Arial" panose="020B0604020202020204" pitchFamily="34" charset="0"/>
              </a:rPr>
              <a:t>63.7 UZAVŘENÉ PARKOVIŠTĚ PO SKONČENÍ RALLY </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Times New Roman" panose="02020603050405020304" pitchFamily="18" charset="0"/>
              </a:rPr>
              <a:t>Zařízení sledovacího systému a on-board kamery poskytnuté promotérem nebo pořadatelem mohou být odstraněny v uzavřeném parkovišti pouze se souhlasem technického delegáta FIA / technického komisaře a pod kontrolou pořadatelů.</a:t>
            </a:r>
            <a:endParaRPr lang="sk-SK" dirty="0">
              <a:effectLst/>
              <a:ea typeface="Calibri" panose="020F0502020204030204" pitchFamily="34" charset="0"/>
              <a:cs typeface="Times New Roman" panose="02020603050405020304" pitchFamily="18" charset="0"/>
            </a:endParaRPr>
          </a:p>
          <a:p>
            <a:pPr>
              <a:spcBef>
                <a:spcPts val="0"/>
              </a:spcBef>
            </a:pPr>
            <a:r>
              <a:rPr lang="cs-CZ" i="1" dirty="0">
                <a:effectLst/>
                <a:ea typeface="Calibri" panose="020F0502020204030204" pitchFamily="34" charset="0"/>
                <a:cs typeface="Times New Roman" panose="02020603050405020304" pitchFamily="18" charset="0"/>
              </a:rPr>
              <a:t>Na vjezdu do závěrečného UP (po vyhlášení) bude vždy zřízena standardní ČK s licencovaným časoměřičem.</a:t>
            </a:r>
            <a:r>
              <a:rPr lang="sk-SK" dirty="0">
                <a:effectLst/>
                <a:ea typeface="Calibri" panose="020F0502020204030204" pitchFamily="34" charset="0"/>
                <a:cs typeface="Times New Roman" panose="02020603050405020304" pitchFamily="18" charset="0"/>
              </a:rPr>
              <a:t> </a:t>
            </a:r>
            <a:endParaRPr lang="cs-CZ" dirty="0"/>
          </a:p>
        </p:txBody>
      </p:sp>
      <p:sp>
        <p:nvSpPr>
          <p:cNvPr id="115716"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A6A580-6C6C-4647-9896-797DC66087B5}" type="slidenum">
              <a:rPr lang="sk-SK" smtClean="0"/>
              <a:pPr fontAlgn="base">
                <a:spcBef>
                  <a:spcPct val="0"/>
                </a:spcBef>
                <a:spcAft>
                  <a:spcPct val="0"/>
                </a:spcAft>
                <a:defRPr/>
              </a:pPr>
              <a:t>22</a:t>
            </a:fld>
            <a:endParaRPr lang="sk-SK"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29027" name="Zástupný symbol poznámok 2"/>
          <p:cNvSpPr>
            <a:spLocks noGrp="1"/>
          </p:cNvSpPr>
          <p:nvPr>
            <p:ph type="body" idx="1"/>
          </p:nvPr>
        </p:nvSpPr>
        <p:spPr bwMode="auto">
          <a:xfrm>
            <a:off x="714375" y="3286125"/>
            <a:ext cx="5857875" cy="4500563"/>
          </a:xfrm>
          <a:noFill/>
        </p:spPr>
        <p:txBody>
          <a:bodyPr wrap="square" numCol="1" anchor="t" anchorCtr="0" compatLnSpc="1">
            <a:prstTxWarp prst="textNoShape">
              <a:avLst/>
            </a:prstTxWarp>
          </a:bodyPr>
          <a:lstStyle/>
          <a:p>
            <a:pPr>
              <a:spcBef>
                <a:spcPts val="0"/>
              </a:spcBef>
            </a:pPr>
            <a:r>
              <a:rPr lang="cs-CZ" b="1" dirty="0">
                <a:solidFill>
                  <a:srgbClr val="000000"/>
                </a:solidFill>
                <a:effectLst/>
                <a:ea typeface="Calibri" panose="020F0502020204030204" pitchFamily="34" charset="0"/>
                <a:cs typeface="Arial" panose="020B0604020202020204" pitchFamily="34" charset="0"/>
              </a:rPr>
              <a:t>2.24 JÍZDNÍ VÝKAZ</a:t>
            </a:r>
            <a:endParaRPr lang="sk-SK" dirty="0">
              <a:effectLst/>
              <a:ea typeface="Calibri" panose="020F0502020204030204" pitchFamily="34" charset="0"/>
              <a:cs typeface="Times New Roman" panose="02020603050405020304" pitchFamily="18" charset="0"/>
            </a:endParaRPr>
          </a:p>
          <a:p>
            <a:pPr>
              <a:spcBef>
                <a:spcPts val="0"/>
              </a:spcBef>
            </a:pPr>
            <a:r>
              <a:rPr lang="x-none" dirty="0">
                <a:effectLst/>
                <a:ea typeface="Calibri" panose="020F0502020204030204" pitchFamily="34" charset="0"/>
                <a:cs typeface="Arial" panose="020B0604020202020204" pitchFamily="34" charset="0"/>
              </a:rPr>
              <a:t>Karta určená pro potvrzení a zápis časů v různých kontrolách zřízených na trati rally.</a:t>
            </a:r>
            <a:endParaRPr lang="sk-SK" dirty="0">
              <a:effectLst/>
              <a:ea typeface="Calibri" panose="020F0502020204030204" pitchFamily="34" charset="0"/>
              <a:cs typeface="Times New Roman" panose="02020603050405020304" pitchFamily="18" charset="0"/>
            </a:endParaRPr>
          </a:p>
          <a:p>
            <a:pPr>
              <a:spcBef>
                <a:spcPts val="0"/>
              </a:spcBef>
            </a:pPr>
            <a:endParaRPr lang="sk-SK" dirty="0">
              <a:effectLst/>
              <a:ea typeface="Calibri" panose="020F0502020204030204" pitchFamily="34" charset="0"/>
              <a:cs typeface="Times New Roman" panose="02020603050405020304" pitchFamily="18" charset="0"/>
            </a:endParaRPr>
          </a:p>
          <a:p>
            <a:pPr>
              <a:spcBef>
                <a:spcPts val="0"/>
              </a:spcBef>
            </a:pPr>
            <a:r>
              <a:rPr lang="cs-CZ" b="1" dirty="0">
                <a:solidFill>
                  <a:srgbClr val="000000"/>
                </a:solidFill>
                <a:effectLst/>
                <a:ea typeface="Calibri" panose="020F0502020204030204" pitchFamily="34" charset="0"/>
                <a:cs typeface="Arial" panose="020B0604020202020204" pitchFamily="34" charset="0"/>
              </a:rPr>
              <a:t>19.3.1 </a:t>
            </a:r>
            <a:r>
              <a:rPr lang="cs-CZ" dirty="0">
                <a:solidFill>
                  <a:srgbClr val="000000"/>
                </a:solidFill>
                <a:effectLst/>
                <a:ea typeface="Calibri" panose="020F0502020204030204" pitchFamily="34" charset="0"/>
                <a:cs typeface="Arial" panose="020B0604020202020204" pitchFamily="34" charset="0"/>
              </a:rPr>
              <a:t>Každá posádka je odpovědná</a:t>
            </a:r>
            <a:r>
              <a:rPr lang="cs-CZ" b="1" dirty="0">
                <a:solidFill>
                  <a:srgbClr val="000000"/>
                </a:solidFill>
                <a:effectLst/>
                <a:ea typeface="Calibri" panose="020F0502020204030204" pitchFamily="34" charset="0"/>
                <a:cs typeface="Arial" panose="020B0604020202020204" pitchFamily="34" charset="0"/>
              </a:rPr>
              <a:t>:</a:t>
            </a:r>
            <a:endParaRPr lang="sk-SK" dirty="0">
              <a:effectLst/>
              <a:ea typeface="Calibri" panose="020F0502020204030204" pitchFamily="34" charset="0"/>
              <a:cs typeface="Times New Roman" panose="02020603050405020304" pitchFamily="18" charset="0"/>
            </a:endParaRPr>
          </a:p>
          <a:p>
            <a:pPr>
              <a:spcBef>
                <a:spcPts val="0"/>
              </a:spcBef>
            </a:pPr>
            <a:r>
              <a:rPr lang="cs-CZ" dirty="0">
                <a:solidFill>
                  <a:srgbClr val="000000"/>
                </a:solidFill>
                <a:effectLst/>
                <a:ea typeface="Calibri" panose="020F0502020204030204" pitchFamily="34" charset="0"/>
                <a:cs typeface="Arial" panose="020B0604020202020204" pitchFamily="34" charset="0"/>
              </a:rPr>
              <a:t>- za svůj jízdní výkaz </a:t>
            </a:r>
            <a:endParaRPr lang="sk-SK" dirty="0">
              <a:effectLst/>
              <a:ea typeface="Calibri" panose="020F0502020204030204" pitchFamily="34" charset="0"/>
              <a:cs typeface="Times New Roman" panose="02020603050405020304" pitchFamily="18" charset="0"/>
            </a:endParaRPr>
          </a:p>
          <a:p>
            <a:pPr>
              <a:spcBef>
                <a:spcPts val="0"/>
              </a:spcBef>
            </a:pPr>
            <a:r>
              <a:rPr lang="cs-CZ" dirty="0">
                <a:solidFill>
                  <a:srgbClr val="000000"/>
                </a:solidFill>
                <a:effectLst/>
                <a:ea typeface="Calibri" panose="020F0502020204030204" pitchFamily="34" charset="0"/>
                <a:cs typeface="Arial" panose="020B0604020202020204" pitchFamily="34" charset="0"/>
              </a:rPr>
              <a:t>- za předložení jízdního výkazu v kontrolách a za přesnost zaznamenání</a:t>
            </a:r>
            <a:endParaRPr lang="sk-SK" dirty="0">
              <a:effectLst/>
              <a:ea typeface="Calibri" panose="020F0502020204030204" pitchFamily="34" charset="0"/>
              <a:cs typeface="Times New Roman" panose="02020603050405020304" pitchFamily="18" charset="0"/>
            </a:endParaRPr>
          </a:p>
          <a:p>
            <a:pPr>
              <a:spcBef>
                <a:spcPts val="0"/>
              </a:spcBef>
            </a:pPr>
            <a:r>
              <a:rPr lang="cs-CZ" dirty="0">
                <a:solidFill>
                  <a:srgbClr val="000000"/>
                </a:solidFill>
                <a:effectLst/>
                <a:ea typeface="Calibri" panose="020F0502020204030204" pitchFamily="34" charset="0"/>
                <a:cs typeface="Arial" panose="020B0604020202020204" pitchFamily="34" charset="0"/>
              </a:rPr>
              <a:t>- za každý zápis v jízdním výkazu.</a:t>
            </a:r>
            <a:endParaRPr lang="sk-SK" dirty="0">
              <a:effectLst/>
              <a:ea typeface="Calibri" panose="020F0502020204030204" pitchFamily="34" charset="0"/>
              <a:cs typeface="Times New Roman" panose="02020603050405020304" pitchFamily="18" charset="0"/>
            </a:endParaRPr>
          </a:p>
          <a:p>
            <a:pPr>
              <a:spcBef>
                <a:spcPts val="0"/>
              </a:spcBef>
            </a:pPr>
            <a:r>
              <a:rPr lang="cs-CZ" b="1" dirty="0">
                <a:solidFill>
                  <a:srgbClr val="000000"/>
                </a:solidFill>
                <a:effectLst/>
                <a:ea typeface="Calibri" panose="020F0502020204030204" pitchFamily="34" charset="0"/>
              </a:rPr>
              <a:t>19.3.3 </a:t>
            </a:r>
            <a:r>
              <a:rPr lang="cs-CZ" dirty="0">
                <a:solidFill>
                  <a:srgbClr val="000000"/>
                </a:solidFill>
                <a:effectLst/>
                <a:ea typeface="Calibri" panose="020F0502020204030204" pitchFamily="34" charset="0"/>
              </a:rPr>
              <a:t>Chybějící záznam nebo podpis z kterékoliv kontroly, chybějící potvrzení času v časové kontrole, nebo nepředání jízdního výkazu v některé kontrole nebo neodevzdání v cíli znamená, že daná posádka bude považována za odstoupenou v dané kontrole. </a:t>
            </a:r>
            <a:r>
              <a:rPr lang="cs-CZ" b="1" dirty="0">
                <a:solidFill>
                  <a:srgbClr val="000000"/>
                </a:solidFill>
                <a:effectLst/>
                <a:ea typeface="Calibri" panose="020F0502020204030204" pitchFamily="34" charset="0"/>
              </a:rPr>
              <a:t>Tato informace bude oznámena ředitelem rally na konci sekce.</a:t>
            </a:r>
            <a:endParaRPr lang="sk-SK" dirty="0">
              <a:effectLst/>
              <a:ea typeface="Calibri" panose="020F0502020204030204" pitchFamily="34" charset="0"/>
              <a:cs typeface="Times New Roman" panose="02020603050405020304" pitchFamily="18" charset="0"/>
            </a:endParaRPr>
          </a:p>
        </p:txBody>
      </p:sp>
      <p:sp>
        <p:nvSpPr>
          <p:cNvPr id="116740"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614430-AF84-4F2D-963C-8DCD40D41BC0}" type="slidenum">
              <a:rPr lang="sk-SK" smtClean="0"/>
              <a:pPr fontAlgn="base">
                <a:spcBef>
                  <a:spcPct val="0"/>
                </a:spcBef>
                <a:spcAft>
                  <a:spcPct val="0"/>
                </a:spcAft>
                <a:defRPr/>
              </a:pPr>
              <a:t>23</a:t>
            </a:fld>
            <a:endParaRPr lang="sk-SK" dirty="0"/>
          </a:p>
        </p:txBody>
      </p:sp>
    </p:spTree>
    <p:extLst>
      <p:ext uri="{BB962C8B-B14F-4D97-AF65-F5344CB8AC3E}">
        <p14:creationId xmlns:p14="http://schemas.microsoft.com/office/powerpoint/2010/main" val="3231999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Zástupný symbol obrazu snímky 1"/>
          <p:cNvSpPr>
            <a:spLocks noGrp="1" noRot="1" noChangeAspect="1" noTextEdit="1"/>
          </p:cNvSpPr>
          <p:nvPr>
            <p:ph type="sldImg"/>
          </p:nvPr>
        </p:nvSpPr>
        <p:spPr bwMode="auto">
          <a:xfrm>
            <a:off x="1619250" y="36513"/>
            <a:ext cx="3984625" cy="2987675"/>
          </a:xfrm>
          <a:noFill/>
          <a:ln>
            <a:solidFill>
              <a:srgbClr val="000000"/>
            </a:solidFill>
            <a:miter lim="800000"/>
            <a:headEnd/>
            <a:tailEnd/>
          </a:ln>
        </p:spPr>
      </p:sp>
      <p:sp>
        <p:nvSpPr>
          <p:cNvPr id="130051" name="Zástupný symbol poznámok 2"/>
          <p:cNvSpPr>
            <a:spLocks noGrp="1"/>
          </p:cNvSpPr>
          <p:nvPr>
            <p:ph type="body" idx="1"/>
          </p:nvPr>
        </p:nvSpPr>
        <p:spPr bwMode="auto">
          <a:xfrm>
            <a:off x="685800" y="3714750"/>
            <a:ext cx="5486400" cy="4357688"/>
          </a:xfrm>
          <a:noFill/>
        </p:spPr>
        <p:txBody>
          <a:bodyPr wrap="square" numCol="1" anchor="t" anchorCtr="0" compatLnSpc="1">
            <a:prstTxWarp prst="textNoShape">
              <a:avLst/>
            </a:prstTxWarp>
          </a:bodyPr>
          <a:lstStyle/>
          <a:p>
            <a:pPr>
              <a:spcBef>
                <a:spcPts val="0"/>
              </a:spcBef>
            </a:pPr>
            <a:r>
              <a:rPr lang="cs-CZ" b="1" dirty="0">
                <a:solidFill>
                  <a:srgbClr val="000000"/>
                </a:solidFill>
                <a:effectLst/>
                <a:ea typeface="Calibri" panose="020F0502020204030204" pitchFamily="34" charset="0"/>
                <a:cs typeface="Arial" panose="020B0604020202020204" pitchFamily="34" charset="0"/>
              </a:rPr>
              <a:t>19.3.2 </a:t>
            </a:r>
            <a:r>
              <a:rPr lang="cs-CZ" dirty="0">
                <a:solidFill>
                  <a:srgbClr val="000000"/>
                </a:solidFill>
                <a:effectLst/>
                <a:ea typeface="Calibri" panose="020F0502020204030204" pitchFamily="34" charset="0"/>
                <a:cs typeface="Arial" panose="020B0604020202020204" pitchFamily="34" charset="0"/>
              </a:rPr>
              <a:t>Jedině příslušný časoměřič </a:t>
            </a:r>
            <a:r>
              <a:rPr lang="cs-CZ" dirty="0">
                <a:effectLst/>
                <a:ea typeface="Calibri" panose="020F0502020204030204" pitchFamily="34" charset="0"/>
                <a:cs typeface="Arial" panose="020B0604020202020204" pitchFamily="34" charset="0"/>
              </a:rPr>
              <a:t>je oprávněn </a:t>
            </a:r>
            <a:r>
              <a:rPr lang="cs-CZ" dirty="0">
                <a:solidFill>
                  <a:srgbClr val="000000"/>
                </a:solidFill>
                <a:effectLst/>
                <a:ea typeface="Calibri" panose="020F0502020204030204" pitchFamily="34" charset="0"/>
                <a:cs typeface="Arial" panose="020B0604020202020204" pitchFamily="34" charset="0"/>
              </a:rPr>
              <a:t>provést ručně nebo orazítkováním záznam do jízdního výkazu, s výjimkou  částí označených jako “pro použití jezdcem”.</a:t>
            </a:r>
            <a:endParaRPr lang="sk-SK" dirty="0">
              <a:effectLst/>
              <a:ea typeface="Calibri" panose="020F0502020204030204" pitchFamily="34" charset="0"/>
              <a:cs typeface="Times New Roman" panose="02020603050405020304" pitchFamily="18" charset="0"/>
            </a:endParaRPr>
          </a:p>
          <a:p>
            <a:pPr>
              <a:spcBef>
                <a:spcPts val="0"/>
              </a:spcBef>
            </a:pPr>
            <a:endParaRPr lang="cs-CZ" b="1" dirty="0"/>
          </a:p>
          <a:p>
            <a:pPr>
              <a:spcBef>
                <a:spcPts val="0"/>
              </a:spcBef>
            </a:pPr>
            <a:r>
              <a:rPr lang="cs-CZ" b="1" dirty="0">
                <a:solidFill>
                  <a:srgbClr val="000000"/>
                </a:solidFill>
                <a:effectLst/>
                <a:ea typeface="Calibri" panose="020F0502020204030204" pitchFamily="34" charset="0"/>
                <a:cs typeface="Arial" panose="020B0604020202020204" pitchFamily="34" charset="0"/>
              </a:rPr>
              <a:t>19.3.4 </a:t>
            </a:r>
            <a:r>
              <a:rPr lang="cs-CZ" dirty="0">
                <a:solidFill>
                  <a:srgbClr val="000000"/>
                </a:solidFill>
                <a:effectLst/>
                <a:ea typeface="Calibri" panose="020F0502020204030204" pitchFamily="34" charset="0"/>
                <a:cs typeface="Arial" panose="020B0604020202020204" pitchFamily="34" charset="0"/>
              </a:rPr>
              <a:t>Všechny rozdíly v časech zapsaných do jízdního výkazu posádky a v těch, které jsou uvedeny v oficiálních dokumentech rally, přezkoumá </a:t>
            </a:r>
            <a:r>
              <a:rPr lang="cs-CZ" dirty="0">
                <a:effectLst/>
                <a:ea typeface="Calibri" panose="020F0502020204030204" pitchFamily="34" charset="0"/>
                <a:cs typeface="Arial" panose="020B0604020202020204" pitchFamily="34" charset="0"/>
              </a:rPr>
              <a:t>ředitel rally</a:t>
            </a:r>
            <a:r>
              <a:rPr lang="cs-CZ" dirty="0">
                <a:solidFill>
                  <a:srgbClr val="0000FF"/>
                </a:solidFill>
                <a:effectLst/>
                <a:ea typeface="Calibri" panose="020F0502020204030204" pitchFamily="34" charset="0"/>
                <a:cs typeface="Arial" panose="020B0604020202020204" pitchFamily="34" charset="0"/>
              </a:rPr>
              <a:t>.</a:t>
            </a:r>
            <a:endParaRPr lang="sk-SK" dirty="0">
              <a:effectLst/>
              <a:ea typeface="Calibri" panose="020F0502020204030204" pitchFamily="34" charset="0"/>
              <a:cs typeface="Times New Roman" panose="02020603050405020304" pitchFamily="18" charset="0"/>
            </a:endParaRPr>
          </a:p>
          <a:p>
            <a:pPr>
              <a:spcBef>
                <a:spcPts val="0"/>
              </a:spcBef>
            </a:pPr>
            <a:endParaRPr lang="cs-CZ" b="1" dirty="0"/>
          </a:p>
          <a:p>
            <a:pPr>
              <a:spcBef>
                <a:spcPts val="0"/>
              </a:spcBef>
            </a:pPr>
            <a:r>
              <a:rPr lang="cs-CZ" dirty="0"/>
              <a:t>Jestliže posádka odstupuje a  odevzdává časoměřičům na stanovišti jízdní výkaz, je nutno tuto skutečnost zaznamenat do kontrolní listiny a současně  udělat poznámku také v jízdním výkazu.</a:t>
            </a:r>
            <a:endParaRPr lang="cs-CZ" b="1" dirty="0"/>
          </a:p>
        </p:txBody>
      </p:sp>
      <p:sp>
        <p:nvSpPr>
          <p:cNvPr id="117764"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D8050C-37E0-4001-AB13-221E5E89363D}" type="slidenum">
              <a:rPr lang="sk-SK" smtClean="0"/>
              <a:pPr fontAlgn="base">
                <a:spcBef>
                  <a:spcPct val="0"/>
                </a:spcBef>
                <a:spcAft>
                  <a:spcPct val="0"/>
                </a:spcAft>
                <a:defRPr/>
              </a:pPr>
              <a:t>24</a:t>
            </a:fld>
            <a:endParaRPr lang="sk-SK" dirty="0"/>
          </a:p>
        </p:txBody>
      </p:sp>
    </p:spTree>
    <p:extLst>
      <p:ext uri="{BB962C8B-B14F-4D97-AF65-F5344CB8AC3E}">
        <p14:creationId xmlns:p14="http://schemas.microsoft.com/office/powerpoint/2010/main" val="669380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Zástupný symbol obrazu snímky 1"/>
          <p:cNvSpPr>
            <a:spLocks noGrp="1" noRot="1" noChangeAspect="1" noTextEdit="1"/>
          </p:cNvSpPr>
          <p:nvPr>
            <p:ph type="sldImg"/>
          </p:nvPr>
        </p:nvSpPr>
        <p:spPr bwMode="auto">
          <a:xfrm>
            <a:off x="1612900" y="36513"/>
            <a:ext cx="3959225" cy="2968625"/>
          </a:xfrm>
          <a:noFill/>
          <a:ln>
            <a:solidFill>
              <a:srgbClr val="000000"/>
            </a:solidFill>
            <a:miter lim="800000"/>
            <a:headEnd/>
            <a:tailEnd/>
          </a:ln>
        </p:spPr>
      </p:sp>
      <p:sp>
        <p:nvSpPr>
          <p:cNvPr id="131075" name="Zástupný symbol poznámok 2"/>
          <p:cNvSpPr>
            <a:spLocks noGrp="1"/>
          </p:cNvSpPr>
          <p:nvPr>
            <p:ph type="body" idx="1"/>
          </p:nvPr>
        </p:nvSpPr>
        <p:spPr bwMode="auto">
          <a:xfrm>
            <a:off x="571500" y="3429000"/>
            <a:ext cx="6072188" cy="4643438"/>
          </a:xfrm>
          <a:noFill/>
        </p:spPr>
        <p:txBody>
          <a:bodyPr wrap="square" numCol="1" anchor="t" anchorCtr="0" compatLnSpc="1">
            <a:prstTxWarp prst="textNoShape">
              <a:avLst/>
            </a:prstTxWarp>
          </a:bodyPr>
          <a:lstStyle/>
          <a:p>
            <a:pPr>
              <a:spcBef>
                <a:spcPts val="0"/>
              </a:spcBef>
            </a:pPr>
            <a:r>
              <a:rPr lang="cs-CZ" b="1" dirty="0">
                <a:effectLst/>
                <a:ea typeface="Calibri" panose="020F0502020204030204" pitchFamily="34" charset="0"/>
                <a:cs typeface="Arial" panose="020B0604020202020204" pitchFamily="34" charset="0"/>
              </a:rPr>
              <a:t>31. TECHNICKÉ KONTROLY PŘED STARTEM SOUTĚŽNÍ ČÁSTI RALLY</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31.1 VŠEOBECNĚ</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31.1.1 </a:t>
            </a:r>
            <a:r>
              <a:rPr lang="cs-CZ" dirty="0">
                <a:effectLst/>
                <a:ea typeface="Calibri" panose="020F0502020204030204" pitchFamily="34" charset="0"/>
                <a:cs typeface="Arial" panose="020B0604020202020204" pitchFamily="34" charset="0"/>
              </a:rPr>
              <a:t>Vozidlo může být k přejímce přistaveno zástupcem týmu </a:t>
            </a:r>
            <a:r>
              <a:rPr lang="cs-CZ" i="1" dirty="0">
                <a:effectLst/>
                <a:ea typeface="Calibri" panose="020F0502020204030204" pitchFamily="34" charset="0"/>
                <a:cs typeface="Arial" panose="020B0604020202020204" pitchFamily="34" charset="0"/>
              </a:rPr>
              <a:t>(soutěžícího), </a:t>
            </a:r>
            <a:r>
              <a:rPr lang="cs-CZ" dirty="0">
                <a:effectLst/>
                <a:ea typeface="Calibri" panose="020F0502020204030204" pitchFamily="34" charset="0"/>
                <a:cs typeface="Arial" panose="020B0604020202020204" pitchFamily="34" charset="0"/>
              </a:rPr>
              <a:t>pokud není ve zvláštních ustanoveních jiné upřesnění.</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31.1.7 </a:t>
            </a:r>
            <a:r>
              <a:rPr lang="cs-CZ" dirty="0">
                <a:effectLst/>
                <a:ea typeface="Calibri" panose="020F0502020204030204" pitchFamily="34" charset="0"/>
                <a:cs typeface="Arial" panose="020B0604020202020204" pitchFamily="34" charset="0"/>
              </a:rPr>
              <a:t>Jestliže vůz po technické přejímce nevyhovuje technickým a/nebo bezpečnostním předpisům, </a:t>
            </a:r>
            <a:r>
              <a:rPr lang="cs-CZ" dirty="0">
                <a:solidFill>
                  <a:srgbClr val="000000"/>
                </a:solidFill>
                <a:effectLst/>
                <a:ea typeface="Calibri" panose="020F0502020204030204" pitchFamily="34" charset="0"/>
                <a:cs typeface="Arial" panose="020B0604020202020204" pitchFamily="34" charset="0"/>
              </a:rPr>
              <a:t>vozidlo musí být opět podrobeno dodatečné technické přejímce, a to v čase a místě tomu určeném zvláštními ustanoveními. Pokud i nadále vozidlo nebude vyhovovat, mohou sportovní komisaři, na návrh hlavního technického komisaře, rozhodnout o odmítnutí startu tohoto vozidla.</a:t>
            </a:r>
          </a:p>
          <a:p>
            <a:pPr>
              <a:spcBef>
                <a:spcPts val="0"/>
              </a:spcBef>
            </a:pPr>
            <a:endParaRPr lang="sk-SK" dirty="0">
              <a:effectLst/>
              <a:ea typeface="Calibri" panose="020F0502020204030204" pitchFamily="34" charset="0"/>
              <a:cs typeface="Times New Roman" panose="02020603050405020304" pitchFamily="18" charset="0"/>
            </a:endParaRPr>
          </a:p>
          <a:p>
            <a:pPr>
              <a:spcBef>
                <a:spcPts val="0"/>
              </a:spcBef>
            </a:pPr>
            <a:r>
              <a:rPr lang="x-none" b="1" i="0" dirty="0">
                <a:effectLst/>
                <a:ea typeface="Times New Roman" panose="02020603050405020304" pitchFamily="18" charset="0"/>
              </a:rPr>
              <a:t>OZNAČENÍ VOZŮ</a:t>
            </a:r>
            <a:endParaRPr lang="sk-SK" b="1" i="1" dirty="0">
              <a:effectLst/>
              <a:ea typeface="Times New Roman" panose="02020603050405020304" pitchFamily="18" charset="0"/>
            </a:endParaRPr>
          </a:p>
          <a:p>
            <a:pPr>
              <a:spcBef>
                <a:spcPts val="0"/>
              </a:spcBef>
            </a:pPr>
            <a:r>
              <a:rPr lang="cs-CZ" b="1" dirty="0">
                <a:solidFill>
                  <a:srgbClr val="000000"/>
                </a:solidFill>
                <a:effectLst/>
                <a:ea typeface="Calibri" panose="020F0502020204030204" pitchFamily="34" charset="0"/>
                <a:cs typeface="Arial" panose="020B0604020202020204" pitchFamily="34" charset="0"/>
              </a:rPr>
              <a:t>27. STARTOVNÍ ČÍSLA</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27.1 VŠEOBECNĚ</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27.1.1 </a:t>
            </a:r>
            <a:r>
              <a:rPr lang="cs-CZ" dirty="0">
                <a:solidFill>
                  <a:srgbClr val="000000"/>
                </a:solidFill>
                <a:effectLst/>
                <a:ea typeface="Calibri" panose="020F0502020204030204" pitchFamily="34" charset="0"/>
                <a:cs typeface="Arial" panose="020B0604020202020204" pitchFamily="34" charset="0"/>
              </a:rPr>
              <a:t>Pořadatel dodá každé posádce </a:t>
            </a:r>
            <a:r>
              <a:rPr lang="cs-CZ" dirty="0">
                <a:effectLst/>
                <a:ea typeface="Calibri" panose="020F0502020204030204" pitchFamily="34" charset="0"/>
                <a:cs typeface="Arial" panose="020B0604020202020204" pitchFamily="34" charset="0"/>
              </a:rPr>
              <a:t>identifikační čísla</a:t>
            </a:r>
            <a:r>
              <a:rPr lang="cs-CZ" dirty="0">
                <a:solidFill>
                  <a:srgbClr val="000000"/>
                </a:solidFill>
                <a:effectLst/>
                <a:ea typeface="Calibri" panose="020F0502020204030204" pitchFamily="34" charset="0"/>
                <a:cs typeface="Arial" panose="020B0604020202020204" pitchFamily="34" charset="0"/>
              </a:rPr>
              <a:t>, která si musí ještě před technickou přejímkou připevnit na předepsaná místa svého vozu.</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27.1.2 </a:t>
            </a:r>
            <a:r>
              <a:rPr lang="cs-CZ" dirty="0">
                <a:effectLst/>
                <a:ea typeface="Calibri" panose="020F0502020204030204" pitchFamily="34" charset="0"/>
                <a:cs typeface="Arial" panose="020B0604020202020204" pitchFamily="34" charset="0"/>
              </a:rPr>
              <a:t>Každá reklama uvnitř této identifikace je povinná a soutěžící ji nemohou odmítnout. Není povolena žádná úprava těchto panelů.</a:t>
            </a:r>
            <a:endParaRPr lang="sk-SK" dirty="0">
              <a:effectLst/>
              <a:ea typeface="Calibri" panose="020F0502020204030204" pitchFamily="34" charset="0"/>
              <a:cs typeface="Times New Roman" panose="02020603050405020304" pitchFamily="18" charset="0"/>
            </a:endParaRPr>
          </a:p>
          <a:p>
            <a:pPr>
              <a:spcBef>
                <a:spcPts val="0"/>
              </a:spcBef>
            </a:pPr>
            <a:endParaRPr lang="cs-CZ" b="1" dirty="0"/>
          </a:p>
        </p:txBody>
      </p:sp>
      <p:sp>
        <p:nvSpPr>
          <p:cNvPr id="118788"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D023257-3169-4594-A6A7-4F32373FE49D}" type="slidenum">
              <a:rPr lang="sk-SK" smtClean="0"/>
              <a:pPr fontAlgn="base">
                <a:spcBef>
                  <a:spcPct val="0"/>
                </a:spcBef>
                <a:spcAft>
                  <a:spcPct val="0"/>
                </a:spcAft>
                <a:defRPr/>
              </a:pPr>
              <a:t>25</a:t>
            </a:fld>
            <a:endParaRPr lang="sk-SK" dirty="0"/>
          </a:p>
        </p:txBody>
      </p:sp>
    </p:spTree>
    <p:extLst>
      <p:ext uri="{BB962C8B-B14F-4D97-AF65-F5344CB8AC3E}">
        <p14:creationId xmlns:p14="http://schemas.microsoft.com/office/powerpoint/2010/main" val="298018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32099" name="Zástupný symbol poznámok 2"/>
          <p:cNvSpPr>
            <a:spLocks noGrp="1"/>
          </p:cNvSpPr>
          <p:nvPr>
            <p:ph type="body" idx="1"/>
          </p:nvPr>
        </p:nvSpPr>
        <p:spPr bwMode="auto">
          <a:xfrm>
            <a:off x="571500" y="3131840"/>
            <a:ext cx="6000750" cy="5760640"/>
          </a:xfrm>
          <a:noFill/>
        </p:spPr>
        <p:txBody>
          <a:bodyPr wrap="square" numCol="1" anchor="t" anchorCtr="0" compatLnSpc="1">
            <a:prstTxWarp prst="textNoShape">
              <a:avLst/>
            </a:prstTxWarp>
          </a:bodyPr>
          <a:lstStyle/>
          <a:p>
            <a:pPr>
              <a:spcBef>
                <a:spcPts val="0"/>
              </a:spcBef>
            </a:pPr>
            <a:r>
              <a:rPr lang="cs-CZ" b="1" dirty="0">
                <a:effectLst/>
                <a:ea typeface="Calibri" panose="020F0502020204030204" pitchFamily="34" charset="0"/>
                <a:cs typeface="Arial" panose="020B0604020202020204" pitchFamily="34" charset="0"/>
              </a:rPr>
              <a:t>27.2 PANELY NA PŘEDNÍCH DVEŘÍCH</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27.2.1 </a:t>
            </a:r>
            <a:r>
              <a:rPr lang="cs-CZ" dirty="0">
                <a:effectLst/>
                <a:ea typeface="Calibri" panose="020F0502020204030204" pitchFamily="34" charset="0"/>
                <a:cs typeface="Arial" panose="020B0604020202020204" pitchFamily="34" charset="0"/>
              </a:rPr>
              <a:t>Dva dveřní panely, které mají šířku 67 cm a výšku 17 cm včetně bílého okraje </a:t>
            </a:r>
            <a:br>
              <a:rPr lang="cs-CZ" dirty="0">
                <a:effectLst/>
                <a:ea typeface="Calibri" panose="020F0502020204030204" pitchFamily="34" charset="0"/>
                <a:cs typeface="Arial" panose="020B0604020202020204" pitchFamily="34" charset="0"/>
              </a:rPr>
            </a:br>
            <a:r>
              <a:rPr lang="cs-CZ" dirty="0">
                <a:effectLst/>
                <a:ea typeface="Calibri" panose="020F0502020204030204" pitchFamily="34" charset="0"/>
                <a:cs typeface="Arial" panose="020B0604020202020204" pitchFamily="34" charset="0"/>
              </a:rPr>
              <a:t>1 cm. Oba tyto panely musí obsahovat černý matný podklad pro startovní číslo, které bude vždy v přední části panelu. Číslice budou žluté fluorescenční (PMS 803) o </a:t>
            </a:r>
            <a:r>
              <a:rPr lang="cs-CZ" b="1" dirty="0">
                <a:effectLst/>
                <a:ea typeface="Calibri" panose="020F0502020204030204" pitchFamily="34" charset="0"/>
                <a:cs typeface="Arial" panose="020B0604020202020204" pitchFamily="34" charset="0"/>
              </a:rPr>
              <a:t>výšce 14 cm </a:t>
            </a:r>
            <a:r>
              <a:rPr lang="cs-CZ" dirty="0">
                <a:effectLst/>
                <a:ea typeface="Calibri" panose="020F0502020204030204" pitchFamily="34" charset="0"/>
                <a:cs typeface="Arial" panose="020B0604020202020204" pitchFamily="34" charset="0"/>
              </a:rPr>
              <a:t>a tloušťce čáry 2 cm. Zbytek panelu je vyhrazen pro povinnou reklamu pořadatele.</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27.2.2 </a:t>
            </a:r>
            <a:r>
              <a:rPr lang="cs-CZ" dirty="0">
                <a:effectLst/>
                <a:ea typeface="Calibri" panose="020F0502020204030204" pitchFamily="34" charset="0"/>
                <a:cs typeface="Arial" panose="020B0604020202020204" pitchFamily="34" charset="0"/>
              </a:rPr>
              <a:t>Každý panel musí být umístěn vodorovně u přední hrany obou předních dveří s číslem vpředu. Horní část panelu bude 7 až 10 cm pod dolním okrajem okna.</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27.2.3 </a:t>
            </a:r>
            <a:r>
              <a:rPr lang="cs-CZ" dirty="0">
                <a:effectLst/>
                <a:ea typeface="Calibri" panose="020F0502020204030204" pitchFamily="34" charset="0"/>
                <a:cs typeface="Arial" panose="020B0604020202020204" pitchFamily="34" charset="0"/>
              </a:rPr>
              <a:t>Do</a:t>
            </a:r>
            <a:r>
              <a:rPr lang="cs-CZ" dirty="0">
                <a:solidFill>
                  <a:srgbClr val="000000"/>
                </a:solidFill>
                <a:effectLst/>
                <a:ea typeface="Calibri" panose="020F0502020204030204" pitchFamily="34" charset="0"/>
                <a:cs typeface="Arial" panose="020B0604020202020204" pitchFamily="34" charset="0"/>
              </a:rPr>
              <a:t> vzdálenosti 10 cm od panelu nesmí být umístěn žádný jiný nápis než barevné schéma vozu.</a:t>
            </a:r>
            <a:endParaRPr lang="sk-SK" dirty="0">
              <a:effectLst/>
              <a:ea typeface="Calibri" panose="020F0502020204030204" pitchFamily="34" charset="0"/>
              <a:cs typeface="Times New Roman" panose="02020603050405020304" pitchFamily="18" charset="0"/>
            </a:endParaRPr>
          </a:p>
          <a:p>
            <a:pPr>
              <a:spcBef>
                <a:spcPts val="0"/>
              </a:spcBef>
            </a:pPr>
            <a:r>
              <a:rPr lang="cs-CZ" i="1" dirty="0">
                <a:solidFill>
                  <a:srgbClr val="000000"/>
                </a:solidFill>
                <a:effectLst/>
                <a:ea typeface="Calibri" panose="020F0502020204030204" pitchFamily="34" charset="0"/>
                <a:cs typeface="Arial" panose="020B0604020202020204" pitchFamily="34" charset="0"/>
              </a:rPr>
              <a:t>Při MČR-RHA platí pro velikost a podobu dveřních panelů NSŘ, část K a článek 3.7.5.</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27.3 ZADNÍ OKNO</a:t>
            </a:r>
            <a:endParaRPr lang="sk-SK" dirty="0">
              <a:effectLst/>
              <a:ea typeface="Calibri" panose="020F0502020204030204" pitchFamily="34" charset="0"/>
              <a:cs typeface="Times New Roman" panose="02020603050405020304" pitchFamily="18" charset="0"/>
            </a:endParaRPr>
          </a:p>
          <a:p>
            <a:pPr>
              <a:spcBef>
                <a:spcPts val="0"/>
              </a:spcBef>
            </a:pPr>
            <a:r>
              <a:rPr lang="cs-CZ" dirty="0">
                <a:solidFill>
                  <a:srgbClr val="000000"/>
                </a:solidFill>
                <a:effectLst/>
                <a:ea typeface="Calibri" panose="020F0502020204030204" pitchFamily="34" charset="0"/>
                <a:cs typeface="Arial" panose="020B0604020202020204" pitchFamily="34" charset="0"/>
              </a:rPr>
              <a:t>Jeden štítek na zadní okno nanejvýš 30 cm široký a 10 cm vysoký bude umístěn v dolní části zadního okna uprostřed. Přilehlé místo 15 x 15 cm bude obsahovat fluorescenční oranžové (PMS 804) a </a:t>
            </a:r>
            <a:r>
              <a:rPr lang="cs-CZ" b="1" dirty="0">
                <a:solidFill>
                  <a:srgbClr val="000000"/>
                </a:solidFill>
                <a:effectLst/>
                <a:ea typeface="Calibri" panose="020F0502020204030204" pitchFamily="34" charset="0"/>
                <a:cs typeface="Arial" panose="020B0604020202020204" pitchFamily="34" charset="0"/>
              </a:rPr>
              <a:t>14 cm vysoké</a:t>
            </a:r>
            <a:r>
              <a:rPr lang="cs-CZ" dirty="0">
                <a:solidFill>
                  <a:srgbClr val="000000"/>
                </a:solidFill>
                <a:effectLst/>
                <a:ea typeface="Calibri" panose="020F0502020204030204" pitchFamily="34" charset="0"/>
                <a:cs typeface="Arial" panose="020B0604020202020204" pitchFamily="34" charset="0"/>
              </a:rPr>
              <a:t> startovní číslo s průhledným podkladem. Toto číslo může být reflexní a musí být viditelné zezadu v úrovni očí.</a:t>
            </a:r>
            <a:endParaRPr lang="sk-SK" dirty="0">
              <a:effectLst/>
              <a:ea typeface="Calibri" panose="020F0502020204030204" pitchFamily="34" charset="0"/>
              <a:cs typeface="Times New Roman" panose="02020603050405020304" pitchFamily="18" charset="0"/>
            </a:endParaRPr>
          </a:p>
          <a:p>
            <a:pPr>
              <a:spcBef>
                <a:spcPts val="0"/>
              </a:spcBef>
            </a:pPr>
            <a:r>
              <a:rPr lang="cs-CZ" i="1" dirty="0">
                <a:effectLst/>
                <a:ea typeface="Calibri" panose="020F0502020204030204" pitchFamily="34" charset="0"/>
                <a:cs typeface="Arial" panose="020B0604020202020204" pitchFamily="34" charset="0"/>
              </a:rPr>
              <a:t>Při rally v </a:t>
            </a:r>
            <a:r>
              <a:rPr lang="cs-CZ" b="1" i="1" u="sng" dirty="0">
                <a:effectLst/>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ČR</a:t>
            </a:r>
            <a:r>
              <a:rPr lang="cs-CZ" i="1" dirty="0">
                <a:effectLst/>
                <a:ea typeface="Calibri" panose="020F0502020204030204" pitchFamily="34" charset="0"/>
                <a:cs typeface="Arial" panose="020B0604020202020204" pitchFamily="34" charset="0"/>
              </a:rPr>
              <a:t> bude startovní číslo umístěno v pravém horním rohu zadního okna. Zadní štítek není povinný při MČR-RHA, RSS a při volných podnicích.</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27.4 BOČNÍ OKNA</a:t>
            </a:r>
            <a:endParaRPr lang="sk-SK" dirty="0">
              <a:effectLst/>
              <a:ea typeface="Calibri" panose="020F0502020204030204" pitchFamily="34" charset="0"/>
              <a:cs typeface="Times New Roman" panose="02020603050405020304" pitchFamily="18" charset="0"/>
            </a:endParaRPr>
          </a:p>
          <a:p>
            <a:pPr>
              <a:spcBef>
                <a:spcPts val="0"/>
              </a:spcBef>
            </a:pPr>
            <a:r>
              <a:rPr lang="cs-CZ" dirty="0">
                <a:solidFill>
                  <a:srgbClr val="000000"/>
                </a:solidFill>
                <a:effectLst/>
                <a:ea typeface="Calibri" panose="020F0502020204030204" pitchFamily="34" charset="0"/>
                <a:cs typeface="Arial" panose="020B0604020202020204" pitchFamily="34" charset="0"/>
              </a:rPr>
              <a:t>Dvě čísla, po jednom na každém zadním bočním okně, budou </a:t>
            </a:r>
            <a:r>
              <a:rPr lang="cs-CZ" b="1" dirty="0">
                <a:solidFill>
                  <a:srgbClr val="000000"/>
                </a:solidFill>
                <a:effectLst/>
                <a:ea typeface="Calibri" panose="020F0502020204030204" pitchFamily="34" charset="0"/>
                <a:cs typeface="Arial" panose="020B0604020202020204" pitchFamily="34" charset="0"/>
              </a:rPr>
              <a:t>20 cm vysoká </a:t>
            </a:r>
            <a:r>
              <a:rPr lang="cs-CZ" dirty="0">
                <a:solidFill>
                  <a:srgbClr val="000000"/>
                </a:solidFill>
                <a:effectLst/>
                <a:ea typeface="Calibri" panose="020F0502020204030204" pitchFamily="34" charset="0"/>
                <a:cs typeface="Arial" panose="020B0604020202020204" pitchFamily="34" charset="0"/>
              </a:rPr>
              <a:t>s tloušťkou čáry 25 mm, v barvě fluorescenční oranžové (PMS 804) a mohou být reflexní. Tato čísla musí být umístěna v horní části zadních bočních oken spolu se jmény jezdce a spolujezdce.</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28. JMÉNA JEZDCE A SPOLUJEZDCE</a:t>
            </a:r>
            <a:endParaRPr lang="sk-SK" dirty="0">
              <a:effectLst/>
              <a:ea typeface="Calibri" panose="020F0502020204030204" pitchFamily="34" charset="0"/>
              <a:cs typeface="Times New Roman" panose="02020603050405020304" pitchFamily="18" charset="0"/>
            </a:endParaRPr>
          </a:p>
          <a:p>
            <a:pPr>
              <a:spcBef>
                <a:spcPts val="0"/>
              </a:spcBef>
            </a:pPr>
            <a:r>
              <a:rPr lang="cs-CZ" b="1" dirty="0">
                <a:solidFill>
                  <a:srgbClr val="000000"/>
                </a:solidFill>
                <a:effectLst/>
                <a:ea typeface="Calibri" panose="020F0502020204030204" pitchFamily="34" charset="0"/>
                <a:cs typeface="Arial" panose="020B0604020202020204" pitchFamily="34" charset="0"/>
              </a:rPr>
              <a:t>28.1 ZADNÍ BOČNÍ OKNA</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Počáteční písmeno (iniciály) jména a celé příjmení jezdce a spolujezdce musí být spolu se státními vlajkami zemí, jejichž ASN jim vydala licence, napsáno na zadním bočním okně na obou stranách vozu vedle startovního čísla takto:</a:t>
            </a:r>
            <a:endParaRPr lang="sk-SK" dirty="0">
              <a:effectLst/>
              <a:ea typeface="Calibri" panose="020F0502020204030204" pitchFamily="34" charset="0"/>
              <a:cs typeface="Times New Roman" panose="02020603050405020304" pitchFamily="18" charset="0"/>
            </a:endParaRPr>
          </a:p>
          <a:p>
            <a:pPr marL="342900" lvl="0" indent="-342900">
              <a:spcBef>
                <a:spcPts val="0"/>
              </a:spcBef>
              <a:buFont typeface="Arial" panose="020B0604020202020204" pitchFamily="34" charset="0"/>
              <a:buChar char="-"/>
              <a:tabLst>
                <a:tab pos="114300" algn="l"/>
              </a:tabLst>
            </a:pPr>
            <a:r>
              <a:rPr lang="cs-CZ" dirty="0">
                <a:effectLst/>
                <a:ea typeface="Times New Roman" panose="02020603050405020304" pitchFamily="18" charset="0"/>
                <a:cs typeface="Arial" panose="020B0604020202020204" pitchFamily="34" charset="0"/>
              </a:rPr>
              <a:t>iniciály jmen a první písmena příjmení obou musí být velká a zbývající písmena jsou malá</a:t>
            </a:r>
            <a:endParaRPr lang="sk-SK" dirty="0">
              <a:effectLst/>
              <a:ea typeface="Times New Roman" panose="02020603050405020304" pitchFamily="18" charset="0"/>
              <a:cs typeface="Times New Roman" panose="02020603050405020304" pitchFamily="18" charset="0"/>
            </a:endParaRPr>
          </a:p>
          <a:p>
            <a:pPr marL="342900" lvl="0" indent="-342900">
              <a:spcBef>
                <a:spcPts val="0"/>
              </a:spcBef>
              <a:buFont typeface="Arial" panose="020B0604020202020204" pitchFamily="34" charset="0"/>
              <a:buChar char="-"/>
              <a:tabLst>
                <a:tab pos="114300" algn="l"/>
              </a:tabLst>
            </a:pPr>
            <a:r>
              <a:rPr lang="cs-CZ" dirty="0">
                <a:effectLst/>
                <a:ea typeface="Times New Roman" panose="02020603050405020304" pitchFamily="18" charset="0"/>
                <a:cs typeface="Arial" panose="020B0604020202020204" pitchFamily="34" charset="0"/>
              </a:rPr>
              <a:t>Bílé písmo je </a:t>
            </a:r>
            <a:r>
              <a:rPr lang="cs-CZ" b="1" dirty="0">
                <a:effectLst/>
                <a:ea typeface="Times New Roman" panose="02020603050405020304" pitchFamily="18" charset="0"/>
                <a:cs typeface="Arial" panose="020B0604020202020204" pitchFamily="34" charset="0"/>
              </a:rPr>
              <a:t>6 cm vysoké </a:t>
            </a:r>
            <a:r>
              <a:rPr lang="cs-CZ" dirty="0">
                <a:effectLst/>
                <a:ea typeface="Times New Roman" panose="02020603050405020304" pitchFamily="18" charset="0"/>
                <a:cs typeface="Arial" panose="020B0604020202020204" pitchFamily="34" charset="0"/>
              </a:rPr>
              <a:t>s tloušťkou čáry 1 cm.</a:t>
            </a:r>
            <a:endParaRPr lang="sk-SK" dirty="0">
              <a:effectLst/>
              <a:ea typeface="Times New Roman" panose="02020603050405020304" pitchFamily="18" charset="0"/>
              <a:cs typeface="Times New Roman" panose="02020603050405020304" pitchFamily="18" charset="0"/>
            </a:endParaRPr>
          </a:p>
          <a:p>
            <a:pPr>
              <a:spcBef>
                <a:spcPts val="0"/>
              </a:spcBef>
            </a:pPr>
            <a:r>
              <a:rPr lang="x-none" dirty="0">
                <a:effectLst/>
                <a:ea typeface="Calibri" panose="020F0502020204030204" pitchFamily="34" charset="0"/>
                <a:cs typeface="Arial" panose="020B0604020202020204" pitchFamily="34" charset="0"/>
              </a:rPr>
              <a:t>Jméno jezdce musí být na obou stranách vozu </a:t>
            </a:r>
            <a:r>
              <a:rPr lang="cs-CZ" dirty="0">
                <a:effectLst/>
                <a:ea typeface="Calibri" panose="020F0502020204030204" pitchFamily="34" charset="0"/>
                <a:cs typeface="Arial" panose="020B0604020202020204" pitchFamily="34" charset="0"/>
              </a:rPr>
              <a:t>uvedeno </a:t>
            </a:r>
            <a:r>
              <a:rPr lang="x-none" dirty="0">
                <a:effectLst/>
                <a:ea typeface="Calibri" panose="020F0502020204030204" pitchFamily="34" charset="0"/>
                <a:cs typeface="Arial" panose="020B0604020202020204" pitchFamily="34" charset="0"/>
              </a:rPr>
              <a:t>nahoře. </a:t>
            </a:r>
            <a:endParaRPr lang="sk-SK" dirty="0">
              <a:effectLst/>
              <a:ea typeface="Calibri" panose="020F0502020204030204" pitchFamily="34" charset="0"/>
              <a:cs typeface="Times New Roman" panose="02020603050405020304" pitchFamily="18" charset="0"/>
            </a:endParaRPr>
          </a:p>
          <a:p>
            <a:pPr>
              <a:spcBef>
                <a:spcPts val="0"/>
              </a:spcBef>
            </a:pPr>
            <a:r>
              <a:rPr lang="cs-CZ" i="1" dirty="0">
                <a:effectLst/>
                <a:ea typeface="Calibri" panose="020F0502020204030204" pitchFamily="34" charset="0"/>
                <a:cs typeface="Arial" panose="020B0604020202020204" pitchFamily="34" charset="0"/>
              </a:rPr>
              <a:t>Pro umístění jmenovek při MČR-RHA platí NSŘ – K historické automobily</a:t>
            </a:r>
            <a:endParaRPr lang="cs-CZ" b="1" dirty="0">
              <a:solidFill>
                <a:srgbClr val="FF0000"/>
              </a:solidFill>
            </a:endParaRPr>
          </a:p>
        </p:txBody>
      </p:sp>
      <p:sp>
        <p:nvSpPr>
          <p:cNvPr id="119812"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6BFCE55-F162-4F3D-ABC5-48DA9D7D4897}" type="slidenum">
              <a:rPr lang="sk-SK" smtClean="0"/>
              <a:pPr fontAlgn="base">
                <a:spcBef>
                  <a:spcPct val="0"/>
                </a:spcBef>
                <a:spcAft>
                  <a:spcPct val="0"/>
                </a:spcAft>
                <a:defRPr/>
              </a:pPr>
              <a:t>26</a:t>
            </a:fld>
            <a:endParaRPr lang="sk-SK"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33123" name="Zástupný symbol poznámok 2"/>
          <p:cNvSpPr>
            <a:spLocks noGrp="1"/>
          </p:cNvSpPr>
          <p:nvPr>
            <p:ph type="body" idx="1"/>
          </p:nvPr>
        </p:nvSpPr>
        <p:spPr bwMode="auto">
          <a:xfrm>
            <a:off x="571500" y="3357563"/>
            <a:ext cx="6072188" cy="5572125"/>
          </a:xfrm>
          <a:noFill/>
        </p:spPr>
        <p:txBody>
          <a:bodyPr wrap="square" numCol="1" anchor="t" anchorCtr="0" compatLnSpc="1">
            <a:prstTxWarp prst="textNoShape">
              <a:avLst/>
            </a:prstTxWarp>
          </a:bodyPr>
          <a:lstStyle/>
          <a:p>
            <a:pPr>
              <a:spcBef>
                <a:spcPts val="0"/>
              </a:spcBef>
            </a:pPr>
            <a:r>
              <a:rPr lang="cs-CZ" b="1" i="1" dirty="0">
                <a:effectLst/>
                <a:ea typeface="Calibri" panose="020F0502020204030204" pitchFamily="34" charset="0"/>
                <a:cs typeface="Arial" panose="020B0604020202020204" pitchFamily="34" charset="0"/>
              </a:rPr>
              <a:t>31.3 </a:t>
            </a:r>
            <a:r>
              <a:rPr lang="cs-CZ" b="1" i="1" cap="all" dirty="0">
                <a:effectLst/>
                <a:ea typeface="Calibri" panose="020F0502020204030204" pitchFamily="34" charset="0"/>
                <a:cs typeface="Arial" panose="020B0604020202020204" pitchFamily="34" charset="0"/>
              </a:rPr>
              <a:t>Dodatek pro ČR</a:t>
            </a:r>
            <a:endParaRPr lang="sk-SK" dirty="0">
              <a:effectLst/>
              <a:ea typeface="Calibri" panose="020F0502020204030204" pitchFamily="34" charset="0"/>
              <a:cs typeface="Times New Roman" panose="02020603050405020304" pitchFamily="18" charset="0"/>
            </a:endParaRPr>
          </a:p>
          <a:p>
            <a:pPr>
              <a:spcBef>
                <a:spcPts val="0"/>
              </a:spcBef>
            </a:pPr>
            <a:r>
              <a:rPr lang="cs-CZ" b="1" i="1" dirty="0">
                <a:effectLst/>
                <a:ea typeface="Calibri" panose="020F0502020204030204" pitchFamily="34" charset="0"/>
                <a:cs typeface="Arial" panose="020B0604020202020204" pitchFamily="34" charset="0"/>
              </a:rPr>
              <a:t>31.3.1</a:t>
            </a:r>
            <a:r>
              <a:rPr lang="cs-CZ" i="1" dirty="0">
                <a:effectLst/>
                <a:ea typeface="Calibri" panose="020F0502020204030204" pitchFamily="34" charset="0"/>
                <a:cs typeface="Arial" panose="020B0604020202020204" pitchFamily="34" charset="0"/>
              </a:rPr>
              <a:t> Pořadatel určí každé posádce přesný čas technické přejímky. K administrativní přejímce se posádky dostaví podle programu uvedeného v ZU (obvykle 30 minut před technickou přejímkou). Ve výjimečných případech může ředitel soutěžícímu povolit změnu stanoveného času. </a:t>
            </a:r>
            <a:endParaRPr lang="sk-SK" dirty="0">
              <a:effectLst/>
              <a:ea typeface="Calibri" panose="020F0502020204030204" pitchFamily="34" charset="0"/>
              <a:cs typeface="Times New Roman" panose="02020603050405020304" pitchFamily="18" charset="0"/>
            </a:endParaRPr>
          </a:p>
          <a:p>
            <a:pPr>
              <a:spcBef>
                <a:spcPts val="0"/>
              </a:spcBef>
            </a:pPr>
            <a:r>
              <a:rPr lang="cs-CZ" b="1" i="1" dirty="0">
                <a:effectLst/>
                <a:ea typeface="Calibri" panose="020F0502020204030204" pitchFamily="34" charset="0"/>
                <a:cs typeface="Arial" panose="020B0604020202020204" pitchFamily="34" charset="0"/>
              </a:rPr>
              <a:t>31.3.2 </a:t>
            </a:r>
            <a:r>
              <a:rPr lang="cs-CZ" i="1" dirty="0">
                <a:effectLst/>
                <a:ea typeface="Calibri" panose="020F0502020204030204" pitchFamily="34" charset="0"/>
                <a:cs typeface="Arial" panose="020B0604020202020204" pitchFamily="34" charset="0"/>
              </a:rPr>
              <a:t>Sledováním času příjezdu k technické přejímce pořadatel pověří oficiálního časoměřiče. Dřívější příjezd může být umožněn jen v případě, že je prostor technické kontroly volný. Při zpoždění do 30 minut udělí ředitel rally peněžitou pokutu 1.000 Kč za každých dokončených 5 minut zpoždění. Při větším zpoždění rozhodnou sportovní komisaři. </a:t>
            </a:r>
            <a:endParaRPr lang="sk-SK" dirty="0">
              <a:effectLst/>
              <a:ea typeface="Calibri" panose="020F0502020204030204" pitchFamily="34" charset="0"/>
              <a:cs typeface="Times New Roman" panose="02020603050405020304" pitchFamily="18" charset="0"/>
            </a:endParaRPr>
          </a:p>
          <a:p>
            <a:pPr>
              <a:spcBef>
                <a:spcPts val="0"/>
              </a:spcBef>
            </a:pPr>
            <a:r>
              <a:rPr lang="cs-CZ" b="1" i="1" dirty="0">
                <a:solidFill>
                  <a:srgbClr val="000000"/>
                </a:solidFill>
                <a:effectLst/>
                <a:ea typeface="Times New Roman" panose="02020603050405020304" pitchFamily="18" charset="0"/>
              </a:rPr>
              <a:t>31.3.3 </a:t>
            </a:r>
            <a:r>
              <a:rPr lang="cs-CZ" i="1" dirty="0">
                <a:solidFill>
                  <a:srgbClr val="000000"/>
                </a:solidFill>
                <a:effectLst/>
                <a:ea typeface="Times New Roman" panose="02020603050405020304" pitchFamily="18" charset="0"/>
              </a:rPr>
              <a:t>Po zkontrolování příjezdu (ještě před stanovištěm technické kontroly) budou </a:t>
            </a:r>
            <a:r>
              <a:rPr lang="cs-CZ" i="1" spc="-10" dirty="0">
                <a:solidFill>
                  <a:srgbClr val="000000"/>
                </a:solidFill>
                <a:effectLst/>
                <a:ea typeface="Times New Roman" panose="02020603050405020304" pitchFamily="18" charset="0"/>
              </a:rPr>
              <a:t>provedeny úkony spojené s povinnou instalací sledovacího systému (viz příloha X).</a:t>
            </a:r>
            <a:r>
              <a:rPr lang="cs-CZ" i="1" dirty="0">
                <a:solidFill>
                  <a:srgbClr val="000000"/>
                </a:solidFill>
                <a:effectLst/>
                <a:ea typeface="Times New Roman" panose="02020603050405020304" pitchFamily="18" charset="0"/>
              </a:rPr>
              <a:t> Každé soutěžní vozidlo musí být vybaveno funkčním držákem sledovací jednotky včetně dvou antén, ovládacích prvků a příslušenství. Správce zařízení v době přejímky zkontroluje montáž držáku, osadí ho sledovací jednotkou a monitorovací systém otestuje. </a:t>
            </a:r>
            <a:endParaRPr lang="sk-SK" dirty="0">
              <a:solidFill>
                <a:srgbClr val="000000"/>
              </a:solidFill>
              <a:effectLst/>
              <a:ea typeface="Times New Roman" panose="02020603050405020304" pitchFamily="18" charset="0"/>
            </a:endParaRPr>
          </a:p>
          <a:p>
            <a:pPr>
              <a:spcBef>
                <a:spcPts val="0"/>
              </a:spcBef>
            </a:pPr>
            <a:r>
              <a:rPr lang="cs-CZ" i="1" dirty="0">
                <a:effectLst/>
                <a:ea typeface="Calibri" panose="020F0502020204030204" pitchFamily="34" charset="0"/>
                <a:cs typeface="Arial" panose="020B0604020202020204" pitchFamily="34" charset="0"/>
              </a:rPr>
              <a:t>Soutěžním vozům, které nebudou vybaveny monitorovacím zařízením (pokud to vozidlo technicky umožňuje), nebude povolen start.</a:t>
            </a:r>
            <a:endParaRPr lang="sk-SK" dirty="0">
              <a:effectLst/>
              <a:ea typeface="Calibri" panose="020F0502020204030204" pitchFamily="34" charset="0"/>
              <a:cs typeface="Times New Roman" panose="02020603050405020304" pitchFamily="18" charset="0"/>
            </a:endParaRPr>
          </a:p>
          <a:p>
            <a:pPr>
              <a:spcBef>
                <a:spcPts val="0"/>
              </a:spcBef>
              <a:spcAft>
                <a:spcPts val="0"/>
              </a:spcAft>
            </a:pPr>
            <a:r>
              <a:rPr lang="cs-CZ" b="1" i="1" dirty="0">
                <a:effectLst/>
                <a:ea typeface="Calibri" panose="020F0502020204030204" pitchFamily="34" charset="0"/>
                <a:cs typeface="Arial" panose="020B0604020202020204" pitchFamily="34" charset="0"/>
              </a:rPr>
              <a:t>28.3 CHYBĚJÍCÍ OZNAČENÍ </a:t>
            </a:r>
            <a:endParaRPr lang="sk-SK" dirty="0">
              <a:effectLst/>
              <a:ea typeface="Calibri" panose="020F0502020204030204" pitchFamily="34" charset="0"/>
              <a:cs typeface="Times New Roman" panose="02020603050405020304" pitchFamily="18" charset="0"/>
            </a:endParaRPr>
          </a:p>
          <a:p>
            <a:pPr>
              <a:spcBef>
                <a:spcPts val="0"/>
              </a:spcBef>
              <a:spcAft>
                <a:spcPts val="0"/>
              </a:spcAft>
            </a:pPr>
            <a:r>
              <a:rPr lang="cs-CZ" b="1" i="1" dirty="0">
                <a:effectLst/>
                <a:ea typeface="Calibri" panose="020F0502020204030204" pitchFamily="34" charset="0"/>
                <a:cs typeface="Arial" panose="020B0604020202020204" pitchFamily="34" charset="0"/>
              </a:rPr>
              <a:t>28.3.1 </a:t>
            </a:r>
            <a:r>
              <a:rPr lang="cs-CZ" i="1" dirty="0">
                <a:effectLst/>
                <a:ea typeface="Calibri" panose="020F0502020204030204" pitchFamily="34" charset="0"/>
                <a:cs typeface="Arial" panose="020B0604020202020204" pitchFamily="34" charset="0"/>
              </a:rPr>
              <a:t>Bude-li kdykoliv v průběhu rally zjištěno, že na vozidle chybí:</a:t>
            </a:r>
            <a:endParaRPr lang="sk-SK" dirty="0">
              <a:effectLst/>
              <a:ea typeface="Calibri" panose="020F0502020204030204" pitchFamily="34" charset="0"/>
              <a:cs typeface="Times New Roman" panose="02020603050405020304" pitchFamily="18" charset="0"/>
            </a:endParaRPr>
          </a:p>
          <a:p>
            <a:pPr lvl="0">
              <a:spcBef>
                <a:spcPts val="0"/>
              </a:spcBef>
              <a:spcAft>
                <a:spcPts val="0"/>
              </a:spcAft>
            </a:pPr>
            <a:r>
              <a:rPr lang="cs-CZ" i="1" dirty="0">
                <a:effectLst/>
                <a:ea typeface="Calibri" panose="020F0502020204030204" pitchFamily="34" charset="0"/>
                <a:cs typeface="Arial" panose="020B0604020202020204" pitchFamily="34" charset="0"/>
              </a:rPr>
              <a:t>- jedno startovní číslo nebo přední tabulka, bude posádka potrestána ředitelem rally peněžitou</a:t>
            </a:r>
          </a:p>
          <a:p>
            <a:pPr lvl="0">
              <a:spcBef>
                <a:spcPts val="0"/>
              </a:spcBef>
              <a:spcAft>
                <a:spcPts val="0"/>
              </a:spcAft>
            </a:pPr>
            <a:r>
              <a:rPr lang="cs-CZ" i="1" dirty="0">
                <a:effectLst/>
                <a:ea typeface="Calibri" panose="020F0502020204030204" pitchFamily="34" charset="0"/>
                <a:cs typeface="Arial" panose="020B0604020202020204" pitchFamily="34" charset="0"/>
              </a:rPr>
              <a:t>  pokutou ve výši 3.000 Kč. </a:t>
            </a:r>
            <a:endParaRPr lang="sk-SK" dirty="0">
              <a:effectLst/>
              <a:ea typeface="Calibri" panose="020F0502020204030204" pitchFamily="34" charset="0"/>
              <a:cs typeface="Times New Roman" panose="02020603050405020304" pitchFamily="18" charset="0"/>
            </a:endParaRPr>
          </a:p>
          <a:p>
            <a:pPr lvl="0">
              <a:spcBef>
                <a:spcPts val="0"/>
              </a:spcBef>
              <a:spcAft>
                <a:spcPts val="0"/>
              </a:spcAft>
            </a:pPr>
            <a:r>
              <a:rPr lang="cs-CZ" i="1" dirty="0">
                <a:effectLst/>
                <a:ea typeface="Calibri" panose="020F0502020204030204" pitchFamily="34" charset="0"/>
                <a:cs typeface="Arial" panose="020B0604020202020204" pitchFamily="34" charset="0"/>
              </a:rPr>
              <a:t>- obě startovní čísla na předních dveřích, bude posádka oznámena sportovním komisařům.</a:t>
            </a:r>
            <a:endParaRPr lang="cs-CZ" b="1" i="1" dirty="0">
              <a:solidFill>
                <a:srgbClr val="FF0000"/>
              </a:solidFill>
            </a:endParaRPr>
          </a:p>
        </p:txBody>
      </p:sp>
      <p:sp>
        <p:nvSpPr>
          <p:cNvPr id="120836"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8F8B3C-B7DA-4BCD-B189-C45C6260A044}" type="slidenum">
              <a:rPr lang="sk-SK" smtClean="0"/>
              <a:pPr fontAlgn="base">
                <a:spcBef>
                  <a:spcPct val="0"/>
                </a:spcBef>
                <a:spcAft>
                  <a:spcPct val="0"/>
                </a:spcAft>
                <a:defRPr/>
              </a:pPr>
              <a:t>27</a:t>
            </a:fld>
            <a:endParaRPr lang="sk-SK"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Zástupný symbol obrazu snímky 1"/>
          <p:cNvSpPr>
            <a:spLocks noGrp="1" noRot="1" noChangeAspect="1" noTextEdit="1"/>
          </p:cNvSpPr>
          <p:nvPr>
            <p:ph type="sldImg"/>
          </p:nvPr>
        </p:nvSpPr>
        <p:spPr bwMode="auto">
          <a:xfrm>
            <a:off x="1619250" y="36513"/>
            <a:ext cx="3960813" cy="2970212"/>
          </a:xfrm>
          <a:noFill/>
          <a:ln>
            <a:solidFill>
              <a:srgbClr val="000000"/>
            </a:solidFill>
            <a:miter lim="800000"/>
            <a:headEnd/>
            <a:tailEnd/>
          </a:ln>
        </p:spPr>
      </p:sp>
      <p:sp>
        <p:nvSpPr>
          <p:cNvPr id="134147" name="Zástupný symbol poznámok 2"/>
          <p:cNvSpPr>
            <a:spLocks noGrp="1"/>
          </p:cNvSpPr>
          <p:nvPr>
            <p:ph type="body" idx="1"/>
          </p:nvPr>
        </p:nvSpPr>
        <p:spPr bwMode="auto">
          <a:xfrm>
            <a:off x="692696" y="3491880"/>
            <a:ext cx="5486400" cy="4957762"/>
          </a:xfrm>
          <a:noFill/>
        </p:spPr>
        <p:txBody>
          <a:bodyPr wrap="square" numCol="1" anchor="t" anchorCtr="0" compatLnSpc="1">
            <a:prstTxWarp prst="textNoShape">
              <a:avLst/>
            </a:prstTxWarp>
          </a:bodyPr>
          <a:lstStyle/>
          <a:p>
            <a:pPr eaLnBrk="1" hangingPunct="1">
              <a:spcBef>
                <a:spcPts val="0"/>
              </a:spcBef>
            </a:pPr>
            <a:r>
              <a:rPr lang="cs-CZ" dirty="0"/>
              <a:t>Soutěžní vozidla se na start rally dostaví podle startovní listiny vydané pořadatelem.</a:t>
            </a:r>
          </a:p>
          <a:p>
            <a:pPr eaLnBrk="1" hangingPunct="1">
              <a:spcBef>
                <a:spcPts val="0"/>
              </a:spcBef>
            </a:pPr>
            <a:r>
              <a:rPr lang="cs-CZ" dirty="0"/>
              <a:t>Start se provádí praporkem , není-li určeno jinak. </a:t>
            </a:r>
          </a:p>
          <a:p>
            <a:pPr eaLnBrk="1" hangingPunct="1">
              <a:spcBef>
                <a:spcPts val="0"/>
              </a:spcBef>
            </a:pPr>
            <a:r>
              <a:rPr lang="cs-CZ" dirty="0"/>
              <a:t>5 sekund před celou minutou startovního času posádky časoměřič zvedne praporek před  přední kapotu vozidla a v celou minutu mávne praporkem vzhůru. Tím vozidlo odstartuje.</a:t>
            </a:r>
          </a:p>
          <a:p>
            <a:pPr eaLnBrk="1" hangingPunct="1">
              <a:spcBef>
                <a:spcPts val="0"/>
              </a:spcBef>
            </a:pPr>
            <a:r>
              <a:rPr lang="cs-CZ" dirty="0"/>
              <a:t>Při případném použití státní vlajky nesmí se tato dotýkat země, vozidla ani jiného předmětu.</a:t>
            </a:r>
          </a:p>
          <a:p>
            <a:pPr eaLnBrk="1" hangingPunct="1">
              <a:spcBef>
                <a:spcPts val="0"/>
              </a:spcBef>
            </a:pPr>
            <a:endParaRPr lang="cs-CZ" dirty="0"/>
          </a:p>
          <a:p>
            <a:pPr eaLnBrk="1" hangingPunct="1">
              <a:spcBef>
                <a:spcPts val="0"/>
              </a:spcBef>
            </a:pPr>
            <a:endParaRPr lang="cs-CZ" dirty="0"/>
          </a:p>
          <a:p>
            <a:pPr>
              <a:spcBef>
                <a:spcPts val="0"/>
              </a:spcBef>
            </a:pPr>
            <a:r>
              <a:rPr lang="cs-CZ" b="1" dirty="0">
                <a:effectLst/>
                <a:ea typeface="Calibri" panose="020F0502020204030204" pitchFamily="34" charset="0"/>
                <a:cs typeface="Arial" panose="020B0604020202020204" pitchFamily="34" charset="0"/>
              </a:rPr>
              <a:t>40. START RALLY </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40.1 </a:t>
            </a:r>
            <a:r>
              <a:rPr lang="cs-CZ" b="1" dirty="0">
                <a:solidFill>
                  <a:srgbClr val="000000"/>
                </a:solidFill>
                <a:effectLst/>
                <a:ea typeface="Calibri" panose="020F0502020204030204" pitchFamily="34" charset="0"/>
                <a:cs typeface="Arial" panose="020B0604020202020204" pitchFamily="34" charset="0"/>
              </a:rPr>
              <a:t>OBLAST STARTU</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Před startem soutěžní části rally může organizátor shromáždit soutěžní vozy v oblasti startu, do které mohou být vozy přistaveny před startovním časem za podmínek uvedených v ZU. </a:t>
            </a:r>
            <a:r>
              <a:rPr lang="cs-CZ" b="1" dirty="0">
                <a:effectLst/>
                <a:ea typeface="Calibri" panose="020F0502020204030204" pitchFamily="34" charset="0"/>
                <a:cs typeface="Arial" panose="020B0604020202020204" pitchFamily="34" charset="0"/>
              </a:rPr>
              <a:t>Za pozdní příjezd do oblasti startu budou stanoveny výhradně peněžité pokuty specifikované v ZU</a:t>
            </a:r>
            <a:r>
              <a:rPr lang="cs-CZ" dirty="0">
                <a:effectLst/>
                <a:ea typeface="Calibri" panose="020F0502020204030204" pitchFamily="34" charset="0"/>
                <a:cs typeface="Arial" panose="020B0604020202020204" pitchFamily="34" charset="0"/>
              </a:rPr>
              <a:t>. V oblasti startu není povolen žádný servis.</a:t>
            </a:r>
            <a:endParaRPr lang="sk-SK" dirty="0">
              <a:effectLst/>
              <a:ea typeface="Calibri" panose="020F0502020204030204" pitchFamily="34" charset="0"/>
              <a:cs typeface="Times New Roman" panose="02020603050405020304" pitchFamily="18" charset="0"/>
            </a:endParaRPr>
          </a:p>
        </p:txBody>
      </p:sp>
      <p:sp>
        <p:nvSpPr>
          <p:cNvPr id="121860"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747D93-C155-4397-86D0-C7D8ECC96A92}" type="slidenum">
              <a:rPr lang="sk-SK" smtClean="0"/>
              <a:pPr fontAlgn="base">
                <a:spcBef>
                  <a:spcPct val="0"/>
                </a:spcBef>
                <a:spcAft>
                  <a:spcPct val="0"/>
                </a:spcAft>
                <a:defRPr/>
              </a:pPr>
              <a:t>28</a:t>
            </a:fld>
            <a:endParaRPr lang="sk-SK" dirty="0"/>
          </a:p>
        </p:txBody>
      </p:sp>
    </p:spTree>
    <p:extLst>
      <p:ext uri="{BB962C8B-B14F-4D97-AF65-F5344CB8AC3E}">
        <p14:creationId xmlns:p14="http://schemas.microsoft.com/office/powerpoint/2010/main" val="34371234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22883"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745267-D888-48B6-A7A9-F0114D2DA914}" type="slidenum">
              <a:rPr lang="sk-SK" smtClean="0"/>
              <a:pPr fontAlgn="base">
                <a:spcBef>
                  <a:spcPct val="0"/>
                </a:spcBef>
                <a:spcAft>
                  <a:spcPct val="0"/>
                </a:spcAft>
                <a:defRPr/>
              </a:pPr>
              <a:t>29</a:t>
            </a:fld>
            <a:endParaRPr lang="sk-SK" dirty="0"/>
          </a:p>
        </p:txBody>
      </p:sp>
      <p:sp>
        <p:nvSpPr>
          <p:cNvPr id="135172" name="Rectangle 5"/>
          <p:cNvSpPr>
            <a:spLocks noGrp="1" noChangeArrowheads="1"/>
          </p:cNvSpPr>
          <p:nvPr>
            <p:ph type="body" idx="1"/>
          </p:nvPr>
        </p:nvSpPr>
        <p:spPr bwMode="auto">
          <a:xfrm>
            <a:off x="332656" y="3630379"/>
            <a:ext cx="5929313" cy="2677656"/>
          </a:xfrm>
          <a:noFill/>
        </p:spPr>
        <p:txBody>
          <a:bodyPr wrap="square" numCol="1" anchor="ctr" anchorCtr="0" compatLnSpc="1">
            <a:prstTxWarp prst="textNoShape">
              <a:avLst/>
            </a:prstTxWarp>
            <a:spAutoFit/>
          </a:bodyPr>
          <a:lstStyle/>
          <a:p>
            <a:pPr eaLnBrk="1" hangingPunct="1">
              <a:spcBef>
                <a:spcPts val="0"/>
              </a:spcBef>
            </a:pPr>
            <a:r>
              <a:rPr lang="cs-CZ" dirty="0"/>
              <a:t>Po příjezdu vozidla  na startovní rampu, časoměřič zapíše do jízdního výkazu startovní číslo a skutečný čas startu.  JV předá posádce v minutě jejího startu. </a:t>
            </a:r>
          </a:p>
          <a:p>
            <a:pPr eaLnBrk="1" hangingPunct="1">
              <a:spcBef>
                <a:spcPts val="0"/>
              </a:spcBef>
            </a:pPr>
            <a:endParaRPr lang="cs-CZ" dirty="0"/>
          </a:p>
          <a:p>
            <a:pPr>
              <a:spcBef>
                <a:spcPts val="0"/>
              </a:spcBef>
            </a:pPr>
            <a:r>
              <a:rPr lang="cs-CZ" b="1" dirty="0">
                <a:effectLst/>
                <a:ea typeface="Calibri" panose="020F0502020204030204" pitchFamily="34" charset="0"/>
                <a:cs typeface="Arial" panose="020B0604020202020204" pitchFamily="34" charset="0"/>
              </a:rPr>
              <a:t>2.1</a:t>
            </a:r>
            <a:r>
              <a:rPr lang="cs-CZ" b="1" dirty="0">
                <a:solidFill>
                  <a:srgbClr val="000000"/>
                </a:solidFill>
                <a:effectLst/>
                <a:ea typeface="Calibri" panose="020F0502020204030204" pitchFamily="34" charset="0"/>
                <a:cs typeface="Arial" panose="020B0604020202020204" pitchFamily="34" charset="0"/>
              </a:rPr>
              <a:t> ZAČÁTEK RALLY</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Rally</a:t>
            </a:r>
            <a:r>
              <a:rPr lang="cs-CZ" dirty="0">
                <a:solidFill>
                  <a:srgbClr val="000000"/>
                </a:solidFill>
                <a:effectLst/>
                <a:ea typeface="Calibri" panose="020F0502020204030204" pitchFamily="34" charset="0"/>
                <a:cs typeface="Arial" panose="020B0604020202020204" pitchFamily="34" charset="0"/>
              </a:rPr>
              <a:t> začíná dnem administrativní přejímky </a:t>
            </a:r>
            <a:r>
              <a:rPr lang="cs-CZ" dirty="0">
                <a:effectLst/>
                <a:ea typeface="Calibri" panose="020F0502020204030204" pitchFamily="34" charset="0"/>
                <a:cs typeface="Arial" panose="020B0604020202020204" pitchFamily="34" charset="0"/>
              </a:rPr>
              <a:t>nebo seznamovacích jízd (podle toho, co začne dříve). </a:t>
            </a:r>
            <a:r>
              <a:rPr lang="cs-CZ" b="1" dirty="0">
                <a:effectLst/>
                <a:ea typeface="Calibri" panose="020F0502020204030204" pitchFamily="34" charset="0"/>
                <a:cs typeface="Arial" panose="020B0604020202020204" pitchFamily="34" charset="0"/>
              </a:rPr>
              <a:t>Soutěžní část rally začíná v časové kontrole ČK 0.</a:t>
            </a:r>
            <a:endParaRPr lang="cs-CZ" b="1" dirty="0"/>
          </a:p>
          <a:p>
            <a:pPr eaLnBrk="1" hangingPunct="1">
              <a:spcBef>
                <a:spcPts val="0"/>
              </a:spcBef>
            </a:pPr>
            <a:endParaRPr lang="cs-CZ" dirty="0"/>
          </a:p>
          <a:p>
            <a:pPr>
              <a:spcBef>
                <a:spcPts val="0"/>
              </a:spcBef>
            </a:pPr>
            <a:r>
              <a:rPr lang="cs-CZ" b="1" dirty="0">
                <a:effectLst/>
                <a:ea typeface="Calibri" panose="020F0502020204030204" pitchFamily="34" charset="0"/>
                <a:cs typeface="Arial" panose="020B0604020202020204" pitchFamily="34" charset="0"/>
              </a:rPr>
              <a:t>41.5 STARTOVNÍ INTERVAL</a:t>
            </a:r>
            <a:endParaRPr lang="sk-SK" dirty="0">
              <a:effectLst/>
              <a:ea typeface="Calibri" panose="020F0502020204030204" pitchFamily="34" charset="0"/>
              <a:cs typeface="Times New Roman" panose="02020603050405020304" pitchFamily="18" charset="0"/>
            </a:endParaRPr>
          </a:p>
          <a:p>
            <a:pPr>
              <a:spcBef>
                <a:spcPts val="0"/>
              </a:spcBef>
            </a:pPr>
            <a:r>
              <a:rPr lang="cs-CZ" dirty="0">
                <a:solidFill>
                  <a:srgbClr val="000000"/>
                </a:solidFill>
                <a:effectLst/>
                <a:ea typeface="Calibri" panose="020F0502020204030204" pitchFamily="34" charset="0"/>
              </a:rPr>
              <a:t>Všechna vozidla startují v jednominutových intervalech, pokud není v předpisech pro dané mistrovství nebo ve zvláštních ustanoveních rally stanoveno jinak. </a:t>
            </a:r>
          </a:p>
          <a:p>
            <a:pPr>
              <a:spcBef>
                <a:spcPts val="0"/>
              </a:spcBef>
            </a:pPr>
            <a:endParaRPr lang="cs-CZ" dirty="0"/>
          </a:p>
          <a:p>
            <a:pPr>
              <a:spcBef>
                <a:spcPts val="0"/>
              </a:spcBef>
            </a:pPr>
            <a:r>
              <a:rPr lang="cs-CZ" b="1" dirty="0">
                <a:effectLst/>
                <a:ea typeface="Calibri" panose="020F0502020204030204" pitchFamily="34" charset="0"/>
                <a:cs typeface="Arial" panose="020B0604020202020204" pitchFamily="34" charset="0"/>
              </a:rPr>
              <a:t>41.2 PŘEŘAZENÍ JEZDCŮ</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Ředitel rally může kvůli bezpečnosti a s vědomím sportovních komisařů přeřadit</a:t>
            </a:r>
            <a:r>
              <a:rPr lang="cs-CZ" dirty="0">
                <a:solidFill>
                  <a:srgbClr val="000000"/>
                </a:solidFill>
                <a:effectLst/>
                <a:ea typeface="Calibri" panose="020F0502020204030204" pitchFamily="34" charset="0"/>
                <a:cs typeface="Arial" panose="020B0604020202020204" pitchFamily="34" charset="0"/>
              </a:rPr>
              <a:t> jezdce</a:t>
            </a:r>
          </a:p>
          <a:p>
            <a:pPr>
              <a:spcBef>
                <a:spcPts val="0"/>
              </a:spcBef>
            </a:pPr>
            <a:r>
              <a:rPr lang="cs-CZ" dirty="0">
                <a:solidFill>
                  <a:srgbClr val="000000"/>
                </a:solidFill>
                <a:effectLst/>
                <a:ea typeface="Calibri" panose="020F0502020204030204" pitchFamily="34" charset="0"/>
                <a:cs typeface="Arial" panose="020B0604020202020204" pitchFamily="34" charset="0"/>
              </a:rPr>
              <a:t>na startu nebo změnit časové intervaly mezi vozy.</a:t>
            </a:r>
            <a:endParaRPr lang="cs-CZ" b="1" dirty="0"/>
          </a:p>
        </p:txBody>
      </p:sp>
    </p:spTree>
    <p:extLst>
      <p:ext uri="{BB962C8B-B14F-4D97-AF65-F5344CB8AC3E}">
        <p14:creationId xmlns:p14="http://schemas.microsoft.com/office/powerpoint/2010/main" val="804930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Zástupný symbol obrazu snímky 1"/>
          <p:cNvSpPr>
            <a:spLocks noGrp="1" noRot="1" noChangeAspect="1" noTextEdit="1"/>
          </p:cNvSpPr>
          <p:nvPr>
            <p:ph type="sldImg"/>
          </p:nvPr>
        </p:nvSpPr>
        <p:spPr bwMode="auto">
          <a:xfrm>
            <a:off x="1619250" y="36513"/>
            <a:ext cx="3960813" cy="2970212"/>
          </a:xfrm>
          <a:noFill/>
          <a:ln>
            <a:solidFill>
              <a:srgbClr val="000000"/>
            </a:solidFill>
            <a:miter lim="800000"/>
            <a:headEnd/>
            <a:tailEnd/>
          </a:ln>
        </p:spPr>
      </p:sp>
      <p:sp>
        <p:nvSpPr>
          <p:cNvPr id="109571" name="Zástupný symbol poznámok 2"/>
          <p:cNvSpPr>
            <a:spLocks noGrp="1"/>
          </p:cNvSpPr>
          <p:nvPr>
            <p:ph type="body" idx="1"/>
          </p:nvPr>
        </p:nvSpPr>
        <p:spPr bwMode="auto">
          <a:xfrm>
            <a:off x="476672" y="3357563"/>
            <a:ext cx="5809828" cy="5429250"/>
          </a:xfrm>
          <a:noFill/>
        </p:spPr>
        <p:txBody>
          <a:bodyPr wrap="square" numCol="1" anchor="t" anchorCtr="0" compatLnSpc="1">
            <a:prstTxWarp prst="textNoShape">
              <a:avLst/>
            </a:prstTxWarp>
          </a:bodyPr>
          <a:lstStyle/>
          <a:p>
            <a:pPr>
              <a:spcBef>
                <a:spcPts val="0"/>
              </a:spcBef>
            </a:pPr>
            <a:r>
              <a:rPr lang="sk-SK" b="1" dirty="0"/>
              <a:t>2.5 POSÁDKA</a:t>
            </a:r>
          </a:p>
          <a:p>
            <a:pPr>
              <a:spcBef>
                <a:spcPts val="0"/>
              </a:spcBef>
            </a:pPr>
            <a:r>
              <a:rPr lang="sk-SK" b="1" dirty="0"/>
              <a:t> </a:t>
            </a:r>
            <a:r>
              <a:rPr lang="sk-SK" dirty="0"/>
              <a:t>Posádku </a:t>
            </a:r>
            <a:r>
              <a:rPr lang="cs-CZ" dirty="0"/>
              <a:t>každého vozu tvoří dvě osoby nazývané jezdec a spolujezdec. Pokud není uvedeno jinak, oba členové posádky mohou během rally řídit vozidlo a oba musí vlastnit jezdeckou licenci FIA (AS AČR) platnou pro rally daný rok a platný řidičský průkaz. </a:t>
            </a:r>
            <a:endParaRPr lang="cs-CZ" b="1" dirty="0">
              <a:solidFill>
                <a:srgbClr val="000000"/>
              </a:solidFill>
              <a:effectLst/>
              <a:ea typeface="Calibri" panose="020F0502020204030204" pitchFamily="34" charset="0"/>
              <a:cs typeface="Arial" panose="020B0604020202020204" pitchFamily="34" charset="0"/>
            </a:endParaRPr>
          </a:p>
          <a:p>
            <a:pPr algn="l">
              <a:spcBef>
                <a:spcPts val="0"/>
              </a:spcBef>
            </a:pPr>
            <a:r>
              <a:rPr lang="cs-CZ" b="1" i="0" u="none" strike="noStrike" baseline="0" dirty="0"/>
              <a:t>6. POHÁR MLÁDEŽE V RALLY</a:t>
            </a:r>
          </a:p>
          <a:p>
            <a:pPr algn="l">
              <a:spcBef>
                <a:spcPts val="0"/>
              </a:spcBef>
            </a:pPr>
            <a:r>
              <a:rPr lang="cs-CZ" dirty="0"/>
              <a:t>6.2.2 Na trati otevřené pro veřejný provoz musí v průběhu rally vozidlo řídit spolujezdec s mezinárodní licencí. Juniorský jezdec s platnou licencí může řídit vozidlo pouze v průběhu rally na trati uzavřené RZ (i při jejím zrušení a volném průjezdu po uzavřené trati). Při seznamovacích jízdách musí i na trati RZ seznamovací vozidlo řídit držitel platného řidičského průkazu. 6.2.3 V průběhu rally se posádka musí před každým startem do RZ vystřídat až na trati uzavřené pro veřejný provoz (před ČK nebo před stanovištěm startu). V cíli RZ se musí vyměnit až za stanovištěm Stop před výjezdem na trať otevřenou pro veřejný provoz. 6.2.4 Juniorský jezdec a spolujezdec se musí rovněž vyměnit při každém jiném výjezdu z uzavřené trati RZ (např. při jízdě po objízdné trase, při odstoupení apod.). Spolujezdec musí řídit vozidlo i při průjezdu po neuzavřené </a:t>
            </a:r>
            <a:r>
              <a:rPr lang="sk-SK" dirty="0"/>
              <a:t>trati zrušené RZ.</a:t>
            </a:r>
            <a:endParaRPr lang="cs-CZ" b="1" dirty="0">
              <a:solidFill>
                <a:srgbClr val="FF0000"/>
              </a:solidFill>
            </a:endParaRPr>
          </a:p>
          <a:p>
            <a:pPr>
              <a:spcBef>
                <a:spcPts val="0"/>
              </a:spcBef>
            </a:pPr>
            <a:r>
              <a:rPr lang="sk-SK" b="1" dirty="0"/>
              <a:t>2.9 ETAPA </a:t>
            </a:r>
          </a:p>
          <a:p>
            <a:pPr>
              <a:spcBef>
                <a:spcPts val="0"/>
              </a:spcBef>
            </a:pPr>
            <a:r>
              <a:rPr lang="sk-SK" dirty="0"/>
              <a:t>Každá </a:t>
            </a:r>
            <a:r>
              <a:rPr lang="cs-CZ" dirty="0"/>
              <a:t>soutěžní část rally oddělená nočním přeskupením (UP). Je-li večer před 1. etapou uspořádána Super RZ (nebo prolog), bude považována za 1. sekci </a:t>
            </a:r>
            <a:r>
              <a:rPr lang="sk-SK" dirty="0"/>
              <a:t>1. etapy</a:t>
            </a:r>
            <a:endParaRPr lang="cs-CZ" b="1" dirty="0">
              <a:solidFill>
                <a:srgbClr val="000000"/>
              </a:solidFill>
              <a:effectLst/>
              <a:ea typeface="Calibri" panose="020F0502020204030204" pitchFamily="34" charset="0"/>
              <a:cs typeface="Arial" panose="020B0604020202020204" pitchFamily="34" charset="0"/>
            </a:endParaRPr>
          </a:p>
          <a:p>
            <a:pPr>
              <a:spcBef>
                <a:spcPts val="0"/>
              </a:spcBef>
            </a:pPr>
            <a:r>
              <a:rPr lang="sk-SK" b="1" dirty="0"/>
              <a:t>2.19 SEKCE RALLY </a:t>
            </a:r>
          </a:p>
          <a:p>
            <a:pPr>
              <a:spcBef>
                <a:spcPts val="0"/>
              </a:spcBef>
            </a:pPr>
            <a:r>
              <a:rPr lang="cs-CZ" dirty="0"/>
              <a:t>Každá část rally oddělená přeskupením</a:t>
            </a:r>
            <a:endParaRPr lang="cs-CZ" b="1" dirty="0">
              <a:solidFill>
                <a:srgbClr val="000000"/>
              </a:solidFill>
              <a:ea typeface="Calibri" panose="020F0502020204030204" pitchFamily="34" charset="0"/>
              <a:cs typeface="Arial" panose="020B0604020202020204" pitchFamily="34" charset="0"/>
            </a:endParaRPr>
          </a:p>
          <a:p>
            <a:pPr>
              <a:spcBef>
                <a:spcPts val="0"/>
              </a:spcBef>
            </a:pPr>
            <a:r>
              <a:rPr lang="cs-CZ" b="1" dirty="0"/>
              <a:t>2.21 RYCHLOSTNÍ ZKOUŠKA </a:t>
            </a:r>
          </a:p>
          <a:p>
            <a:pPr>
              <a:spcBef>
                <a:spcPts val="0"/>
              </a:spcBef>
            </a:pPr>
            <a:r>
              <a:rPr lang="cs-CZ" dirty="0"/>
              <a:t>Měřený rychlostní test na komunikacích</a:t>
            </a:r>
            <a:r>
              <a:rPr lang="sk-SK" dirty="0"/>
              <a:t>, </a:t>
            </a:r>
            <a:r>
              <a:rPr lang="cs-CZ" dirty="0"/>
              <a:t>které jsou uzavřeny pro veřejný provoz</a:t>
            </a:r>
            <a:endParaRPr lang="cs-CZ" b="1" dirty="0">
              <a:solidFill>
                <a:srgbClr val="000000"/>
              </a:solidFill>
              <a:effectLst/>
              <a:ea typeface="Calibri" panose="020F0502020204030204" pitchFamily="34" charset="0"/>
              <a:cs typeface="Arial" panose="020B0604020202020204" pitchFamily="34" charset="0"/>
            </a:endParaRPr>
          </a:p>
          <a:p>
            <a:pPr>
              <a:spcBef>
                <a:spcPts val="0"/>
              </a:spcBef>
            </a:pPr>
            <a:r>
              <a:rPr lang="cs-CZ" b="1" dirty="0">
                <a:solidFill>
                  <a:srgbClr val="000000"/>
                </a:solidFill>
                <a:effectLst/>
                <a:ea typeface="Calibri" panose="020F0502020204030204" pitchFamily="34" charset="0"/>
                <a:cs typeface="Arial" panose="020B0604020202020204" pitchFamily="34" charset="0"/>
              </a:rPr>
              <a:t>2.</a:t>
            </a:r>
            <a:r>
              <a:rPr lang="cs-CZ" b="1" dirty="0">
                <a:effectLst/>
                <a:ea typeface="Calibri" panose="020F0502020204030204" pitchFamily="34" charset="0"/>
                <a:cs typeface="Arial" panose="020B0604020202020204" pitchFamily="34" charset="0"/>
              </a:rPr>
              <a:t>18</a:t>
            </a:r>
            <a:r>
              <a:rPr lang="cs-CZ" b="1" dirty="0">
                <a:solidFill>
                  <a:srgbClr val="000000"/>
                </a:solidFill>
                <a:effectLst/>
                <a:ea typeface="Calibri" panose="020F0502020204030204" pitchFamily="34" charset="0"/>
                <a:cs typeface="Arial" panose="020B0604020202020204" pitchFamily="34" charset="0"/>
              </a:rPr>
              <a:t> TRAŤOVÝ ÚSEK</a:t>
            </a:r>
            <a:endParaRPr lang="sk-SK" dirty="0">
              <a:effectLst/>
              <a:ea typeface="Calibri" panose="020F0502020204030204" pitchFamily="34" charset="0"/>
              <a:cs typeface="Times New Roman" panose="02020603050405020304" pitchFamily="18" charset="0"/>
            </a:endParaRPr>
          </a:p>
          <a:p>
            <a:pPr>
              <a:spcBef>
                <a:spcPts val="0"/>
              </a:spcBef>
            </a:pPr>
            <a:r>
              <a:rPr lang="cs-CZ" dirty="0">
                <a:solidFill>
                  <a:srgbClr val="000000"/>
                </a:solidFill>
                <a:effectLst/>
                <a:ea typeface="Calibri" panose="020F0502020204030204" pitchFamily="34" charset="0"/>
                <a:cs typeface="Arial" panose="020B0604020202020204" pitchFamily="34" charset="0"/>
              </a:rPr>
              <a:t>Části tratě, které nejsou využity pro rychlostní zkoušky. </a:t>
            </a:r>
            <a:endParaRPr lang="sk-SK" dirty="0">
              <a:effectLst/>
              <a:ea typeface="Calibri" panose="020F0502020204030204" pitchFamily="34" charset="0"/>
              <a:cs typeface="Times New Roman" panose="02020603050405020304" pitchFamily="18" charset="0"/>
            </a:endParaRPr>
          </a:p>
          <a:p>
            <a:pPr>
              <a:spcBef>
                <a:spcPts val="0"/>
              </a:spcBef>
            </a:pPr>
            <a:r>
              <a:rPr lang="cs-CZ" b="1" dirty="0">
                <a:solidFill>
                  <a:srgbClr val="000000"/>
                </a:solidFill>
                <a:effectLst/>
                <a:ea typeface="Calibri" panose="020F0502020204030204" pitchFamily="34" charset="0"/>
                <a:cs typeface="Arial" panose="020B0604020202020204" pitchFamily="34" charset="0"/>
              </a:rPr>
              <a:t>2.20 SERVIS</a:t>
            </a:r>
            <a:endParaRPr lang="sk-SK" dirty="0">
              <a:effectLst/>
              <a:ea typeface="Calibri" panose="020F0502020204030204" pitchFamily="34" charset="0"/>
              <a:cs typeface="Times New Roman" panose="02020603050405020304" pitchFamily="18" charset="0"/>
            </a:endParaRPr>
          </a:p>
          <a:p>
            <a:pPr>
              <a:spcBef>
                <a:spcPts val="0"/>
              </a:spcBef>
            </a:pPr>
            <a:r>
              <a:rPr lang="cs-CZ" dirty="0">
                <a:solidFill>
                  <a:srgbClr val="000000"/>
                </a:solidFill>
                <a:effectLst/>
                <a:ea typeface="Calibri" panose="020F0502020204030204" pitchFamily="34" charset="0"/>
                <a:cs typeface="Arial" panose="020B0604020202020204" pitchFamily="34" charset="0"/>
              </a:rPr>
              <a:t>Jakákoliv práce na soutěžním voze s výjimkou omezení podle těchto předpisů.</a:t>
            </a:r>
            <a:endParaRPr lang="cs-CZ" dirty="0"/>
          </a:p>
        </p:txBody>
      </p:sp>
      <p:sp>
        <p:nvSpPr>
          <p:cNvPr id="101380"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F3F89E-1532-4691-8ED8-F439FB006151}" type="slidenum">
              <a:rPr lang="sk-SK" smtClean="0"/>
              <a:pPr fontAlgn="base">
                <a:spcBef>
                  <a:spcPct val="0"/>
                </a:spcBef>
                <a:spcAft>
                  <a:spcPct val="0"/>
                </a:spcAft>
                <a:defRPr/>
              </a:pPr>
              <a:t>3</a:t>
            </a:fld>
            <a:endParaRPr lang="sk-SK" dirty="0"/>
          </a:p>
        </p:txBody>
      </p:sp>
    </p:spTree>
    <p:extLst>
      <p:ext uri="{BB962C8B-B14F-4D97-AF65-F5344CB8AC3E}">
        <p14:creationId xmlns:p14="http://schemas.microsoft.com/office/powerpoint/2010/main" val="25766587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36195" name="Zástupný symbol poznámok 2"/>
          <p:cNvSpPr>
            <a:spLocks noGrp="1"/>
          </p:cNvSpPr>
          <p:nvPr>
            <p:ph type="body" idx="1"/>
          </p:nvPr>
        </p:nvSpPr>
        <p:spPr bwMode="auto">
          <a:xfrm>
            <a:off x="571500" y="3500438"/>
            <a:ext cx="6072188" cy="4643437"/>
          </a:xfrm>
          <a:noFill/>
        </p:spPr>
        <p:txBody>
          <a:bodyPr wrap="square" numCol="1" anchor="t" anchorCtr="0" compatLnSpc="1">
            <a:prstTxWarp prst="textNoShape">
              <a:avLst/>
            </a:prstTxWarp>
          </a:bodyPr>
          <a:lstStyle/>
          <a:p>
            <a:pPr>
              <a:spcBef>
                <a:spcPts val="0"/>
              </a:spcBef>
            </a:pPr>
            <a:r>
              <a:rPr lang="cs-CZ" b="1" dirty="0">
                <a:effectLst/>
                <a:ea typeface="Calibri" panose="020F0502020204030204" pitchFamily="34" charset="0"/>
                <a:cs typeface="Arial" panose="020B0604020202020204" pitchFamily="34" charset="0"/>
              </a:rPr>
              <a:t>40.2 MAXIMÁLNÍ ZPOŽDĚNÍ NA STARTU  </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Posádce, která se zpozdí na startu sekce o více než 15 minut, nebude povolen start </a:t>
            </a:r>
            <a:br>
              <a:rPr lang="cs-CZ" dirty="0">
                <a:effectLst/>
                <a:ea typeface="Calibri" panose="020F0502020204030204" pitchFamily="34" charset="0"/>
                <a:cs typeface="Arial" panose="020B0604020202020204" pitchFamily="34" charset="0"/>
              </a:rPr>
            </a:br>
            <a:r>
              <a:rPr lang="cs-CZ" dirty="0">
                <a:effectLst/>
                <a:ea typeface="Calibri" panose="020F0502020204030204" pitchFamily="34" charset="0"/>
                <a:cs typeface="Arial" panose="020B0604020202020204" pitchFamily="34" charset="0"/>
              </a:rPr>
              <a:t>do této sekce.</a:t>
            </a:r>
            <a:endParaRPr lang="sk-SK" dirty="0">
              <a:effectLst/>
              <a:ea typeface="Calibri" panose="020F0502020204030204" pitchFamily="34" charset="0"/>
              <a:cs typeface="Times New Roman" panose="02020603050405020304" pitchFamily="18" charset="0"/>
            </a:endParaRPr>
          </a:p>
          <a:p>
            <a:pPr>
              <a:spcBef>
                <a:spcPts val="0"/>
              </a:spcBef>
            </a:pPr>
            <a:endParaRPr lang="sk-SK" b="1" dirty="0">
              <a:solidFill>
                <a:srgbClr val="FF0000"/>
              </a:solidFill>
            </a:endParaRPr>
          </a:p>
          <a:p>
            <a:pPr eaLnBrk="1" hangingPunct="1">
              <a:spcBef>
                <a:spcPts val="0"/>
              </a:spcBef>
            </a:pPr>
            <a:r>
              <a:rPr lang="cs-CZ" dirty="0">
                <a:ea typeface="Times New Roman" pitchFamily="18" charset="0"/>
                <a:cs typeface="Arial" charset="0"/>
              </a:rPr>
              <a:t>Pokud se posádka dostaví do 15 minut, poznamená časoměřič do kontrolní listiny čas, kdy byla posádka připravena ke startu, to je, kdy se ohlásila startujícímu časoměřiči a vozidlo bylo</a:t>
            </a:r>
          </a:p>
          <a:p>
            <a:pPr eaLnBrk="1" hangingPunct="1">
              <a:spcBef>
                <a:spcPts val="0"/>
              </a:spcBef>
            </a:pPr>
            <a:r>
              <a:rPr lang="cs-CZ" dirty="0">
                <a:ea typeface="Times New Roman" pitchFamily="18" charset="0"/>
                <a:cs typeface="Arial" charset="0"/>
              </a:rPr>
              <a:t> v dohledu.</a:t>
            </a:r>
          </a:p>
          <a:p>
            <a:pPr eaLnBrk="1" hangingPunct="1">
              <a:spcBef>
                <a:spcPts val="0"/>
              </a:spcBef>
            </a:pPr>
            <a:r>
              <a:rPr lang="cs-CZ" dirty="0">
                <a:ea typeface="Times New Roman" pitchFamily="18" charset="0"/>
                <a:cs typeface="Arial" charset="0"/>
              </a:rPr>
              <a:t>Posádka bude poté odstartována v nejbližší možné celé minutě, která ji bude zapsána do JV jako skutečný startovní čas.</a:t>
            </a:r>
          </a:p>
          <a:p>
            <a:pPr eaLnBrk="1" hangingPunct="1">
              <a:spcBef>
                <a:spcPts val="0"/>
              </a:spcBef>
            </a:pPr>
            <a:endParaRPr lang="cs-CZ" b="1" dirty="0">
              <a:ea typeface="Times New Roman" pitchFamily="18" charset="0"/>
              <a:cs typeface="Arial" charset="0"/>
            </a:endParaRPr>
          </a:p>
          <a:p>
            <a:pPr>
              <a:spcBef>
                <a:spcPts val="0"/>
              </a:spcBef>
            </a:pPr>
            <a:r>
              <a:rPr lang="cs-CZ" dirty="0"/>
              <a:t>Soutěžní část rally začíná v první časové kontrole, v případě </a:t>
            </a:r>
            <a:r>
              <a:rPr lang="cs-CZ" b="1" dirty="0"/>
              <a:t>opožděného příjezdu na start </a:t>
            </a:r>
            <a:r>
              <a:rPr lang="cs-CZ" dirty="0"/>
              <a:t>soutěže bude penalizace stejná jako v jiné časové kontrole: 10 sekund za každou minutu nebo zlomek minuty </a:t>
            </a:r>
            <a:endParaRPr lang="sk-SK" dirty="0">
              <a:cs typeface="Times New Roman" pitchFamily="18" charset="0"/>
            </a:endParaRPr>
          </a:p>
        </p:txBody>
      </p:sp>
      <p:sp>
        <p:nvSpPr>
          <p:cNvPr id="123908"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29A6C3-67A6-40C2-B64C-14C2A930897F}" type="slidenum">
              <a:rPr lang="sk-SK" smtClean="0"/>
              <a:pPr fontAlgn="base">
                <a:spcBef>
                  <a:spcPct val="0"/>
                </a:spcBef>
                <a:spcAft>
                  <a:spcPct val="0"/>
                </a:spcAft>
                <a:defRPr/>
              </a:pPr>
              <a:t>30</a:t>
            </a:fld>
            <a:endParaRPr lang="sk-SK"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37219" name="Zástupný symbol poznámok 2"/>
          <p:cNvSpPr>
            <a:spLocks noGrp="1"/>
          </p:cNvSpPr>
          <p:nvPr>
            <p:ph type="body" idx="1"/>
          </p:nvPr>
        </p:nvSpPr>
        <p:spPr bwMode="auto">
          <a:xfrm>
            <a:off x="642938" y="3500438"/>
            <a:ext cx="5929312" cy="2295698"/>
          </a:xfrm>
          <a:noFill/>
        </p:spPr>
        <p:txBody>
          <a:bodyPr wrap="square" numCol="1" anchor="t" anchorCtr="0" compatLnSpc="1">
            <a:prstTxWarp prst="textNoShape">
              <a:avLst/>
            </a:prstTxWarp>
          </a:bodyPr>
          <a:lstStyle/>
          <a:p>
            <a:pPr eaLnBrk="1" hangingPunct="1">
              <a:spcBef>
                <a:spcPct val="0"/>
              </a:spcBef>
            </a:pPr>
            <a:r>
              <a:rPr lang="cs-CZ" b="1" dirty="0"/>
              <a:t>44.3 ČASOVÁ KONTROLA PŘED RZ </a:t>
            </a:r>
            <a:endParaRPr lang="sk-SK" dirty="0"/>
          </a:p>
          <a:p>
            <a:pPr eaLnBrk="1" hangingPunct="1">
              <a:spcBef>
                <a:spcPct val="0"/>
              </a:spcBef>
            </a:pPr>
            <a:endParaRPr lang="cs-CZ" b="1" dirty="0"/>
          </a:p>
        </p:txBody>
      </p:sp>
      <p:sp>
        <p:nvSpPr>
          <p:cNvPr id="124932"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9E69E8-8D5D-40EF-8919-2EDCAEF1FD55}" type="slidenum">
              <a:rPr lang="sk-SK" smtClean="0"/>
              <a:pPr fontAlgn="base">
                <a:spcBef>
                  <a:spcPct val="0"/>
                </a:spcBef>
                <a:spcAft>
                  <a:spcPct val="0"/>
                </a:spcAft>
                <a:defRPr/>
              </a:pPr>
              <a:t>31</a:t>
            </a:fld>
            <a:endParaRPr lang="sk-SK" dirty="0"/>
          </a:p>
        </p:txBody>
      </p:sp>
    </p:spTree>
    <p:extLst>
      <p:ext uri="{BB962C8B-B14F-4D97-AF65-F5344CB8AC3E}">
        <p14:creationId xmlns:p14="http://schemas.microsoft.com/office/powerpoint/2010/main" val="14678950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38243" name="Zástupný symbol poznámok 2"/>
          <p:cNvSpPr>
            <a:spLocks noGrp="1"/>
          </p:cNvSpPr>
          <p:nvPr>
            <p:ph type="body" idx="1"/>
          </p:nvPr>
        </p:nvSpPr>
        <p:spPr bwMode="auto">
          <a:xfrm>
            <a:off x="642938" y="3500438"/>
            <a:ext cx="5786437" cy="3159794"/>
          </a:xfrm>
          <a:noFill/>
        </p:spPr>
        <p:txBody>
          <a:bodyPr wrap="square" numCol="1" anchor="t" anchorCtr="0" compatLnSpc="1">
            <a:prstTxWarp prst="textNoShape">
              <a:avLst/>
            </a:prstTxWarp>
          </a:bodyPr>
          <a:lstStyle/>
          <a:p>
            <a:pPr>
              <a:spcBef>
                <a:spcPts val="0"/>
              </a:spcBef>
              <a:spcAft>
                <a:spcPts val="0"/>
              </a:spcAft>
            </a:pPr>
            <a:r>
              <a:rPr lang="cs-CZ" b="1" dirty="0">
                <a:effectLst/>
                <a:ea typeface="Calibri" panose="020F0502020204030204" pitchFamily="34" charset="0"/>
                <a:cs typeface="Arial" panose="020B0604020202020204" pitchFamily="34" charset="0"/>
              </a:rPr>
              <a:t>44.3 ČASOVÁ KONTROLA PŘED RZ </a:t>
            </a:r>
            <a:endParaRPr lang="sk-SK" dirty="0">
              <a:effectLst/>
              <a:ea typeface="Calibri" panose="020F0502020204030204" pitchFamily="34" charset="0"/>
              <a:cs typeface="Times New Roman" panose="02020603050405020304" pitchFamily="18" charset="0"/>
            </a:endParaRPr>
          </a:p>
          <a:p>
            <a:pPr>
              <a:spcBef>
                <a:spcPts val="0"/>
              </a:spcBef>
              <a:spcAft>
                <a:spcPts val="0"/>
              </a:spcAft>
            </a:pPr>
            <a:r>
              <a:rPr lang="cs-CZ" dirty="0">
                <a:effectLst/>
                <a:ea typeface="Calibri" panose="020F0502020204030204" pitchFamily="34" charset="0"/>
                <a:cs typeface="Arial" panose="020B0604020202020204" pitchFamily="34" charset="0"/>
              </a:rPr>
              <a:t>Jestliže za ČK následuje start do rychlostní zkoušky, platí tento postup:</a:t>
            </a:r>
            <a:endParaRPr lang="sk-SK" dirty="0">
              <a:effectLst/>
              <a:ea typeface="Calibri" panose="020F0502020204030204" pitchFamily="34" charset="0"/>
              <a:cs typeface="Times New Roman" panose="02020603050405020304" pitchFamily="18" charset="0"/>
            </a:endParaRPr>
          </a:p>
          <a:p>
            <a:pPr>
              <a:spcBef>
                <a:spcPts val="0"/>
              </a:spcBef>
              <a:spcAft>
                <a:spcPts val="0"/>
              </a:spcAft>
            </a:pPr>
            <a:r>
              <a:rPr lang="cs-CZ" b="1" dirty="0">
                <a:effectLst/>
                <a:ea typeface="Calibri" panose="020F0502020204030204" pitchFamily="34" charset="0"/>
                <a:cs typeface="Arial" panose="020B0604020202020204" pitchFamily="34" charset="0"/>
              </a:rPr>
              <a:t>44</a:t>
            </a:r>
            <a:r>
              <a:rPr lang="x-none" b="1" dirty="0">
                <a:effectLst/>
                <a:ea typeface="Calibri" panose="020F0502020204030204" pitchFamily="34" charset="0"/>
                <a:cs typeface="Arial" panose="020B0604020202020204" pitchFamily="34" charset="0"/>
              </a:rPr>
              <a:t>.3.1 </a:t>
            </a:r>
            <a:r>
              <a:rPr lang="x-none" dirty="0">
                <a:effectLst/>
                <a:ea typeface="Calibri" panose="020F0502020204030204" pitchFamily="34" charset="0"/>
                <a:cs typeface="Arial" panose="020B0604020202020204" pitchFamily="34" charset="0"/>
              </a:rPr>
              <a:t>V časové kontrole na konci </a:t>
            </a:r>
            <a:r>
              <a:rPr lang="x-none" dirty="0">
                <a:solidFill>
                  <a:srgbClr val="000000"/>
                </a:solidFill>
                <a:effectLst/>
                <a:ea typeface="Calibri" panose="020F0502020204030204" pitchFamily="34" charset="0"/>
                <a:cs typeface="Arial" panose="020B0604020202020204" pitchFamily="34" charset="0"/>
              </a:rPr>
              <a:t>traťového</a:t>
            </a:r>
            <a:r>
              <a:rPr lang="x-none" dirty="0">
                <a:effectLst/>
                <a:ea typeface="Calibri" panose="020F0502020204030204" pitchFamily="34" charset="0"/>
                <a:cs typeface="Arial" panose="020B0604020202020204" pitchFamily="34" charset="0"/>
              </a:rPr>
              <a:t> úseku zaznamená časoměřič do jízdního výkazu posádky jak skutečný čas příjezdu, tak i předpokládaný čas startu do RZ. Musí zde být zachován 3 minutový interval, během kterého se může posádka připravit na start do RZ a přijet na startovní čáru. </a:t>
            </a:r>
            <a:endParaRPr lang="sk-SK" dirty="0">
              <a:effectLst/>
              <a:ea typeface="Calibri" panose="020F0502020204030204" pitchFamily="34" charset="0"/>
              <a:cs typeface="Times New Roman" panose="02020603050405020304" pitchFamily="18" charset="0"/>
            </a:endParaRPr>
          </a:p>
        </p:txBody>
      </p:sp>
      <p:sp>
        <p:nvSpPr>
          <p:cNvPr id="125956"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D42AEB-1363-48CA-B443-6A9D9AF2CDED}" type="slidenum">
              <a:rPr lang="sk-SK" smtClean="0"/>
              <a:pPr fontAlgn="base">
                <a:spcBef>
                  <a:spcPct val="0"/>
                </a:spcBef>
                <a:spcAft>
                  <a:spcPct val="0"/>
                </a:spcAft>
                <a:defRPr/>
              </a:pPr>
              <a:t>32</a:t>
            </a:fld>
            <a:endParaRPr lang="sk-SK" dirty="0"/>
          </a:p>
        </p:txBody>
      </p:sp>
    </p:spTree>
    <p:extLst>
      <p:ext uri="{BB962C8B-B14F-4D97-AF65-F5344CB8AC3E}">
        <p14:creationId xmlns:p14="http://schemas.microsoft.com/office/powerpoint/2010/main" val="29413829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39267" name="Zástupný symbol poznámok 2"/>
          <p:cNvSpPr>
            <a:spLocks noGrp="1"/>
          </p:cNvSpPr>
          <p:nvPr>
            <p:ph type="body" idx="1"/>
          </p:nvPr>
        </p:nvSpPr>
        <p:spPr bwMode="auto">
          <a:xfrm>
            <a:off x="685800" y="3643313"/>
            <a:ext cx="5815013" cy="4814887"/>
          </a:xfrm>
          <a:noFill/>
        </p:spPr>
        <p:txBody>
          <a:bodyPr wrap="square" numCol="1" anchor="t" anchorCtr="0" compatLnSpc="1">
            <a:prstTxWarp prst="textNoShape">
              <a:avLst/>
            </a:prstTxWarp>
          </a:bodyPr>
          <a:lstStyle/>
          <a:p>
            <a:pPr>
              <a:spcBef>
                <a:spcPts val="0"/>
              </a:spcBef>
              <a:spcAft>
                <a:spcPts val="0"/>
              </a:spcAft>
            </a:pPr>
            <a:r>
              <a:rPr lang="cs-CZ" b="1" dirty="0">
                <a:effectLst/>
                <a:ea typeface="Calibri" panose="020F0502020204030204" pitchFamily="34" charset="0"/>
                <a:cs typeface="Arial" panose="020B0604020202020204" pitchFamily="34" charset="0"/>
              </a:rPr>
              <a:t>44</a:t>
            </a:r>
            <a:r>
              <a:rPr lang="x-none" b="1" dirty="0">
                <a:effectLst/>
                <a:ea typeface="Calibri" panose="020F0502020204030204" pitchFamily="34" charset="0"/>
                <a:cs typeface="Arial" panose="020B0604020202020204" pitchFamily="34" charset="0"/>
              </a:rPr>
              <a:t>.3.2</a:t>
            </a:r>
            <a:r>
              <a:rPr lang="x-none" dirty="0">
                <a:effectLst/>
                <a:ea typeface="Calibri" panose="020F0502020204030204" pitchFamily="34" charset="0"/>
                <a:cs typeface="Arial" panose="020B0604020202020204" pitchFamily="34" charset="0"/>
              </a:rPr>
              <a:t> Dostaví-li se dvě nebo více posádek do časové kontroly před startem do RZ ve stejné minutě, budou jejich předpokládané časy startu do RZ stanoveny podle vzájemného pořadí jejich časů příjezdu do předešlé ČK. Jsou-li jejich časy příjezdu do předešlé ČK rovněž totožné, budou brány v úvahu jejich časy příjezdu do předposlední ČK a tak dále. </a:t>
            </a:r>
            <a:r>
              <a:rPr lang="x-none" b="1" i="1" dirty="0">
                <a:effectLst/>
                <a:ea typeface="Calibri" panose="020F0502020204030204" pitchFamily="34" charset="0"/>
                <a:cs typeface="Arial" panose="020B0604020202020204" pitchFamily="34" charset="0"/>
              </a:rPr>
              <a:t>Při mistrovství ČR a při RSS budou předpokládané časy startu do RZ stanoveny podle pořadí příjezdu vozidel do ČK před startem RZ.</a:t>
            </a:r>
            <a:endParaRPr lang="sk-SK" b="1" i="1" dirty="0">
              <a:effectLst/>
              <a:ea typeface="Calibri" panose="020F0502020204030204" pitchFamily="34" charset="0"/>
              <a:cs typeface="Arial" panose="020B0604020202020204" pitchFamily="34" charset="0"/>
            </a:endParaRPr>
          </a:p>
          <a:p>
            <a:pPr>
              <a:spcBef>
                <a:spcPts val="0"/>
              </a:spcBef>
              <a:spcAft>
                <a:spcPts val="0"/>
              </a:spcAft>
            </a:pPr>
            <a:endParaRPr lang="sk-SK" dirty="0">
              <a:effectLst/>
              <a:ea typeface="Calibri" panose="020F0502020204030204" pitchFamily="34" charset="0"/>
              <a:cs typeface="Times New Roman" panose="02020603050405020304" pitchFamily="18" charset="0"/>
            </a:endParaRPr>
          </a:p>
          <a:p>
            <a:pPr>
              <a:spcBef>
                <a:spcPts val="0"/>
              </a:spcBef>
              <a:spcAft>
                <a:spcPts val="0"/>
              </a:spcAft>
            </a:pPr>
            <a:r>
              <a:rPr lang="cs-CZ" b="1" dirty="0">
                <a:effectLst/>
                <a:ea typeface="Calibri" panose="020F0502020204030204" pitchFamily="34" charset="0"/>
                <a:cs typeface="Arial" panose="020B0604020202020204" pitchFamily="34" charset="0"/>
              </a:rPr>
              <a:t>44.3.3 </a:t>
            </a:r>
            <a:r>
              <a:rPr lang="cs-CZ" dirty="0">
                <a:effectLst/>
                <a:ea typeface="Calibri" panose="020F0502020204030204" pitchFamily="34" charset="0"/>
                <a:cs typeface="Arial" panose="020B0604020202020204" pitchFamily="34" charset="0"/>
              </a:rPr>
              <a:t>Po zapsání času v ČK odjede soutěžní vůz přímo na start RZ, kde bude posádka odstartována způsobem stanoveným v těchto předpisech.</a:t>
            </a:r>
            <a:endParaRPr lang="cs-CZ" b="1" dirty="0"/>
          </a:p>
        </p:txBody>
      </p:sp>
      <p:sp>
        <p:nvSpPr>
          <p:cNvPr id="126980"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3CCDD4-504B-4295-A25E-3C9B55EE6A9A}" type="slidenum">
              <a:rPr lang="sk-SK" smtClean="0"/>
              <a:pPr fontAlgn="base">
                <a:spcBef>
                  <a:spcPct val="0"/>
                </a:spcBef>
                <a:spcAft>
                  <a:spcPct val="0"/>
                </a:spcAft>
                <a:defRPr/>
              </a:pPr>
              <a:t>33</a:t>
            </a:fld>
            <a:endParaRPr lang="sk-SK" dirty="0"/>
          </a:p>
        </p:txBody>
      </p:sp>
    </p:spTree>
    <p:extLst>
      <p:ext uri="{BB962C8B-B14F-4D97-AF65-F5344CB8AC3E}">
        <p14:creationId xmlns:p14="http://schemas.microsoft.com/office/powerpoint/2010/main" val="38097495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32099" name="Zástupný symbol poznámok 2"/>
          <p:cNvSpPr>
            <a:spLocks noGrp="1"/>
          </p:cNvSpPr>
          <p:nvPr>
            <p:ph type="body" idx="1"/>
          </p:nvPr>
        </p:nvSpPr>
        <p:spPr bwMode="auto">
          <a:xfrm>
            <a:off x="685800" y="3571875"/>
            <a:ext cx="5815013" cy="4528517"/>
          </a:xfrm>
        </p:spPr>
        <p:txBody>
          <a:bodyPr wrap="square" numCol="1" anchor="t" anchorCtr="0" compatLnSpc="1">
            <a:prstTxWarp prst="textNoShape">
              <a:avLst/>
            </a:prstTxWarp>
          </a:bodyPr>
          <a:lstStyle/>
          <a:p>
            <a:pPr>
              <a:spcBef>
                <a:spcPts val="0"/>
              </a:spcBef>
            </a:pPr>
            <a:r>
              <a:rPr lang="cs-CZ" b="1" i="1" cap="all" dirty="0">
                <a:effectLst/>
                <a:ea typeface="Calibri" panose="020F0502020204030204" pitchFamily="34" charset="0"/>
                <a:cs typeface="Arial" panose="020B0604020202020204" pitchFamily="34" charset="0"/>
              </a:rPr>
              <a:t>52.1 Postup při přerušení rz</a:t>
            </a:r>
            <a:endParaRPr lang="sk-SK" dirty="0">
              <a:effectLst/>
              <a:ea typeface="Calibri" panose="020F0502020204030204" pitchFamily="34" charset="0"/>
              <a:cs typeface="Times New Roman" panose="02020603050405020304" pitchFamily="18" charset="0"/>
            </a:endParaRPr>
          </a:p>
          <a:p>
            <a:pPr>
              <a:spcBef>
                <a:spcPts val="0"/>
              </a:spcBef>
            </a:pPr>
            <a:r>
              <a:rPr lang="cs-CZ" b="1" i="1" dirty="0">
                <a:effectLst/>
                <a:ea typeface="Calibri" panose="020F0502020204030204" pitchFamily="34" charset="0"/>
                <a:cs typeface="Arial" panose="020B0604020202020204" pitchFamily="34" charset="0"/>
              </a:rPr>
              <a:t>52.1.1</a:t>
            </a:r>
            <a:r>
              <a:rPr lang="cs-CZ" i="1" dirty="0">
                <a:effectLst/>
                <a:ea typeface="Calibri" panose="020F0502020204030204" pitchFamily="34" charset="0"/>
                <a:cs typeface="Arial" panose="020B0604020202020204" pitchFamily="34" charset="0"/>
              </a:rPr>
              <a:t> Po zastavení rychlostní zkoušky bude v ČK před startem zaznamenán do jízdního výkazu jak čas příjezdu, tak i předpokládaný čas startu do RZ, který je o 3 minuty větší. </a:t>
            </a:r>
            <a:r>
              <a:rPr lang="cs-CZ" b="1" i="1" dirty="0">
                <a:effectLst/>
                <a:ea typeface="Calibri" panose="020F0502020204030204" pitchFamily="34" charset="0"/>
                <a:cs typeface="Arial" panose="020B0604020202020204" pitchFamily="34" charset="0"/>
              </a:rPr>
              <a:t>Není-li zajištěn volný příjezd vozidla ke stanovišti ČK, může se ke stolku časoměřiče s jízdním výkazem dostavit jeden člen posádky. Pro záznam času je rozhodující okamžik předložení jízdního výkazu časoměřiči.</a:t>
            </a:r>
            <a:r>
              <a:rPr lang="cs-CZ" i="1" dirty="0">
                <a:effectLst/>
                <a:ea typeface="Calibri" panose="020F0502020204030204" pitchFamily="34" charset="0"/>
                <a:cs typeface="Arial" panose="020B0604020202020204" pitchFamily="34" charset="0"/>
              </a:rPr>
              <a:t> </a:t>
            </a:r>
          </a:p>
          <a:p>
            <a:pPr>
              <a:spcBef>
                <a:spcPts val="0"/>
              </a:spcBef>
            </a:pPr>
            <a:r>
              <a:rPr lang="cs-CZ" i="1" dirty="0">
                <a:effectLst/>
                <a:ea typeface="Calibri" panose="020F0502020204030204" pitchFamily="34" charset="0"/>
                <a:cs typeface="Arial" panose="020B0604020202020204" pitchFamily="34" charset="0"/>
              </a:rPr>
              <a:t>Doba čekání před startem RZ je neutralizována a pro vozidla i posádky platí režim UP (posádky však nemusí opustit vozidlo a řídí se pokyny příslušných činovníků). </a:t>
            </a:r>
          </a:p>
          <a:p>
            <a:pPr>
              <a:spcBef>
                <a:spcPts val="0"/>
              </a:spcBef>
            </a:pPr>
            <a:r>
              <a:rPr lang="cs-CZ" i="1" dirty="0">
                <a:effectLst/>
                <a:ea typeface="Calibri" panose="020F0502020204030204" pitchFamily="34" charset="0"/>
                <a:cs typeface="Arial" panose="020B0604020202020204" pitchFamily="34" charset="0"/>
              </a:rPr>
              <a:t>Časoměřič na startu RZ zapíše do kontrolní listiny poznámku o zastavení RZ a s časovými údaji uvede i všechny výjezdy zásahových a kontrolních vozidel.</a:t>
            </a:r>
            <a:endParaRPr lang="cs-CZ" b="1" cap="all" dirty="0"/>
          </a:p>
        </p:txBody>
      </p:sp>
      <p:sp>
        <p:nvSpPr>
          <p:cNvPr id="128004"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7D6051-DACA-4B06-99A3-C3B7EF52784D}" type="slidenum">
              <a:rPr lang="sk-SK" smtClean="0"/>
              <a:pPr fontAlgn="base">
                <a:spcBef>
                  <a:spcPct val="0"/>
                </a:spcBef>
                <a:spcAft>
                  <a:spcPct val="0"/>
                </a:spcAft>
                <a:defRPr/>
              </a:pPr>
              <a:t>34</a:t>
            </a:fld>
            <a:endParaRPr lang="sk-SK" dirty="0"/>
          </a:p>
        </p:txBody>
      </p:sp>
    </p:spTree>
    <p:extLst>
      <p:ext uri="{BB962C8B-B14F-4D97-AF65-F5344CB8AC3E}">
        <p14:creationId xmlns:p14="http://schemas.microsoft.com/office/powerpoint/2010/main" val="2952292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39267" name="Zástupný symbol poznámok 2"/>
          <p:cNvSpPr>
            <a:spLocks noGrp="1"/>
          </p:cNvSpPr>
          <p:nvPr>
            <p:ph type="body" idx="1"/>
          </p:nvPr>
        </p:nvSpPr>
        <p:spPr bwMode="auto">
          <a:xfrm>
            <a:off x="685800" y="3643313"/>
            <a:ext cx="5815013" cy="4814887"/>
          </a:xfrm>
        </p:spPr>
        <p:txBody>
          <a:bodyPr wrap="square" numCol="1" anchor="t" anchorCtr="0" compatLnSpc="1">
            <a:prstTxWarp prst="textNoShape">
              <a:avLst/>
            </a:prstTxWarp>
          </a:bodyPr>
          <a:lstStyle/>
          <a:p>
            <a:pPr>
              <a:spcBef>
                <a:spcPts val="0"/>
              </a:spcBef>
              <a:spcAft>
                <a:spcPts val="0"/>
              </a:spcAft>
            </a:pPr>
            <a:r>
              <a:rPr lang="cs-CZ" b="1" dirty="0">
                <a:effectLst/>
                <a:ea typeface="Calibri" panose="020F0502020204030204" pitchFamily="34" charset="0"/>
                <a:cs typeface="Arial" panose="020B0604020202020204" pitchFamily="34" charset="0"/>
              </a:rPr>
              <a:t>44.4 ZÓNA NA ZAHŘÍVÁNÍ PNEUMATIK (TYRE WARMING ZONE / TWZ)</a:t>
            </a:r>
            <a:endParaRPr lang="sk-SK" dirty="0">
              <a:effectLst/>
              <a:ea typeface="Calibri" panose="020F0502020204030204" pitchFamily="34" charset="0"/>
              <a:cs typeface="Times New Roman" panose="02020603050405020304" pitchFamily="18" charset="0"/>
            </a:endParaRPr>
          </a:p>
          <a:p>
            <a:pPr>
              <a:spcBef>
                <a:spcPts val="0"/>
              </a:spcBef>
              <a:spcAft>
                <a:spcPts val="0"/>
              </a:spcAft>
            </a:pPr>
            <a:r>
              <a:rPr lang="cs-CZ" b="1" dirty="0">
                <a:effectLst/>
                <a:ea typeface="Calibri" panose="020F0502020204030204" pitchFamily="34" charset="0"/>
                <a:cs typeface="Arial" panose="020B0604020202020204" pitchFamily="34" charset="0"/>
              </a:rPr>
              <a:t>44.4.1</a:t>
            </a:r>
            <a:r>
              <a:rPr lang="cs-CZ" dirty="0">
                <a:effectLst/>
                <a:ea typeface="Calibri" panose="020F0502020204030204" pitchFamily="34" charset="0"/>
                <a:cs typeface="Arial" panose="020B0604020202020204" pitchFamily="34" charset="0"/>
              </a:rPr>
              <a:t> Zařazení zóny na zahřívání pneumatik mezi časovou kontrolu a start rychlostní zkoušky je pro pořadatele volitelný.</a:t>
            </a:r>
            <a:endParaRPr lang="sk-SK" dirty="0">
              <a:effectLst/>
              <a:ea typeface="Calibri" panose="020F0502020204030204" pitchFamily="34" charset="0"/>
              <a:cs typeface="Times New Roman" panose="02020603050405020304" pitchFamily="18" charset="0"/>
            </a:endParaRPr>
          </a:p>
          <a:p>
            <a:pPr>
              <a:spcBef>
                <a:spcPts val="0"/>
              </a:spcBef>
              <a:spcAft>
                <a:spcPts val="0"/>
              </a:spcAft>
            </a:pPr>
            <a:r>
              <a:rPr lang="cs-CZ" dirty="0">
                <a:effectLst/>
                <a:ea typeface="Calibri" panose="020F0502020204030204" pitchFamily="34" charset="0"/>
                <a:cs typeface="Arial" panose="020B0604020202020204" pitchFamily="34" charset="0"/>
              </a:rPr>
              <a:t>Aby bylo možné zřídit TWZ, musí být silnice zabezpečena jako rychlostní zkouška, kromě záchranných vozů, které zůstanou umístěny za startem rychlostní zkoušky.</a:t>
            </a:r>
            <a:endParaRPr lang="sk-SK" dirty="0">
              <a:effectLst/>
              <a:ea typeface="Calibri" panose="020F0502020204030204" pitchFamily="34" charset="0"/>
              <a:cs typeface="Times New Roman" panose="02020603050405020304" pitchFamily="18" charset="0"/>
            </a:endParaRPr>
          </a:p>
          <a:p>
            <a:pPr>
              <a:spcBef>
                <a:spcPts val="0"/>
              </a:spcBef>
              <a:spcAft>
                <a:spcPts val="0"/>
              </a:spcAft>
            </a:pPr>
            <a:r>
              <a:rPr lang="cs-CZ" b="1" dirty="0">
                <a:effectLst/>
                <a:ea typeface="Calibri" panose="020F0502020204030204" pitchFamily="34" charset="0"/>
                <a:cs typeface="Arial" panose="020B0604020202020204" pitchFamily="34" charset="0"/>
              </a:rPr>
              <a:t>44.4.2</a:t>
            </a:r>
            <a:r>
              <a:rPr lang="cs-CZ" dirty="0">
                <a:effectLst/>
                <a:ea typeface="Calibri" panose="020F0502020204030204" pitchFamily="34" charset="0"/>
                <a:cs typeface="Arial" panose="020B0604020202020204" pitchFamily="34" charset="0"/>
              </a:rPr>
              <a:t> K zařazení zóny na zahřívání pneumatik musí být vzdálenost mezi časovou kontrolou a následným startem RZ  minimálně 500 m. TWZ musí být vyznačena v itineráři.</a:t>
            </a:r>
            <a:endParaRPr lang="sk-SK" dirty="0">
              <a:effectLst/>
              <a:ea typeface="Calibri" panose="020F0502020204030204" pitchFamily="34" charset="0"/>
              <a:cs typeface="Times New Roman" panose="02020603050405020304" pitchFamily="18" charset="0"/>
            </a:endParaRPr>
          </a:p>
          <a:p>
            <a:pPr>
              <a:spcBef>
                <a:spcPts val="0"/>
              </a:spcBef>
              <a:spcAft>
                <a:spcPts val="0"/>
              </a:spcAft>
            </a:pPr>
            <a:r>
              <a:rPr lang="cs-CZ" b="1" dirty="0">
                <a:effectLst/>
                <a:ea typeface="Calibri" panose="020F0502020204030204" pitchFamily="34" charset="0"/>
                <a:cs typeface="Arial" panose="020B0604020202020204" pitchFamily="34" charset="0"/>
              </a:rPr>
              <a:t>44.4.3</a:t>
            </a:r>
            <a:r>
              <a:rPr lang="cs-CZ" dirty="0">
                <a:effectLst/>
                <a:ea typeface="Calibri" panose="020F0502020204030204" pitchFamily="34" charset="0"/>
                <a:cs typeface="Arial" panose="020B0604020202020204" pitchFamily="34" charset="0"/>
              </a:rPr>
              <a:t> TWZ začíná po časové kontrole návěstím „TWZ začátek“ a končí návěstím „TWZ konec“. Jezdci musí umět v případě nebezpečí kdykoliv zastavit vůz. Záměrné zastavování v TWZ nebo jízda v protisměru je striktně zakázána. Minimálně 100 m před startem do RZ bude umístěno návěstí „TWZ konec“. Ke startu RZ musí jet následně posádky rychlostí chůze.</a:t>
            </a:r>
            <a:endParaRPr lang="sk-SK" dirty="0">
              <a:effectLst/>
              <a:ea typeface="Calibri" panose="020F0502020204030204" pitchFamily="34" charset="0"/>
              <a:cs typeface="Times New Roman" panose="02020603050405020304" pitchFamily="18" charset="0"/>
            </a:endParaRPr>
          </a:p>
          <a:p>
            <a:pPr>
              <a:spcBef>
                <a:spcPts val="0"/>
              </a:spcBef>
              <a:spcAft>
                <a:spcPts val="0"/>
              </a:spcAft>
            </a:pPr>
            <a:r>
              <a:rPr lang="cs-CZ" b="1" dirty="0">
                <a:effectLst/>
                <a:ea typeface="Calibri" panose="020F0502020204030204" pitchFamily="34" charset="0"/>
                <a:cs typeface="Arial" panose="020B0604020202020204" pitchFamily="34" charset="0"/>
              </a:rPr>
              <a:t>44.4.4</a:t>
            </a:r>
            <a:r>
              <a:rPr lang="cs-CZ" dirty="0">
                <a:effectLst/>
                <a:ea typeface="Calibri" panose="020F0502020204030204" pitchFamily="34" charset="0"/>
                <a:cs typeface="Arial" panose="020B0604020202020204" pitchFamily="34" charset="0"/>
              </a:rPr>
              <a:t> Postup startu do RZ je stanoven v čl. 48. 3-minutové okno může být rozšířeno s ohledem na délku TWZ, aby posádka mohla zahřát pneumatiky a připravit se na start RZ.</a:t>
            </a:r>
            <a:endParaRPr lang="sk-SK" dirty="0">
              <a:effectLst/>
              <a:ea typeface="Calibri" panose="020F0502020204030204" pitchFamily="34" charset="0"/>
              <a:cs typeface="Times New Roman" panose="02020603050405020304" pitchFamily="18" charset="0"/>
            </a:endParaRPr>
          </a:p>
          <a:p>
            <a:pPr>
              <a:spcBef>
                <a:spcPts val="0"/>
              </a:spcBef>
              <a:spcAft>
                <a:spcPts val="0"/>
              </a:spcAft>
            </a:pPr>
            <a:r>
              <a:rPr lang="cs-CZ" b="1" dirty="0">
                <a:effectLst/>
                <a:ea typeface="Calibri" panose="020F0502020204030204" pitchFamily="34" charset="0"/>
                <a:cs typeface="Arial" panose="020B0604020202020204" pitchFamily="34" charset="0"/>
              </a:rPr>
              <a:t>44.4.5</a:t>
            </a:r>
            <a:r>
              <a:rPr lang="cs-CZ" dirty="0">
                <a:effectLst/>
                <a:ea typeface="Calibri" panose="020F0502020204030204" pitchFamily="34" charset="0"/>
                <a:cs typeface="Arial" panose="020B0604020202020204" pitchFamily="34" charset="0"/>
              </a:rPr>
              <a:t> Před jízdou v TWZ musí být posádka ustrojena tak, jak je stanoveno v čl. 53.1.</a:t>
            </a:r>
            <a:endParaRPr lang="sk-SK" dirty="0">
              <a:effectLst/>
              <a:ea typeface="Calibri" panose="020F0502020204030204" pitchFamily="34" charset="0"/>
              <a:cs typeface="Times New Roman" panose="02020603050405020304" pitchFamily="18" charset="0"/>
            </a:endParaRPr>
          </a:p>
          <a:p>
            <a:pPr>
              <a:spcBef>
                <a:spcPts val="0"/>
              </a:spcBef>
              <a:spcAft>
                <a:spcPts val="0"/>
              </a:spcAft>
            </a:pPr>
            <a:r>
              <a:rPr lang="cs-CZ" b="1" dirty="0">
                <a:effectLst/>
                <a:ea typeface="Calibri" panose="020F0502020204030204" pitchFamily="34" charset="0"/>
                <a:cs typeface="Arial" panose="020B0604020202020204" pitchFamily="34" charset="0"/>
              </a:rPr>
              <a:t>44.4.6</a:t>
            </a:r>
            <a:r>
              <a:rPr lang="cs-CZ" dirty="0">
                <a:effectLst/>
                <a:ea typeface="Calibri" panose="020F0502020204030204" pitchFamily="34" charset="0"/>
                <a:cs typeface="Arial" panose="020B0604020202020204" pitchFamily="34" charset="0"/>
              </a:rPr>
              <a:t> Všechny předpisy neupravené tímto článkem zůstávají nezměněny a platné.</a:t>
            </a:r>
            <a:endParaRPr lang="sk-SK" dirty="0">
              <a:effectLst/>
              <a:ea typeface="Calibri" panose="020F0502020204030204" pitchFamily="34" charset="0"/>
              <a:cs typeface="Times New Roman" panose="02020603050405020304" pitchFamily="18" charset="0"/>
            </a:endParaRPr>
          </a:p>
          <a:p>
            <a:pPr>
              <a:spcBef>
                <a:spcPts val="0"/>
              </a:spcBef>
              <a:spcAft>
                <a:spcPts val="0"/>
              </a:spcAft>
            </a:pPr>
            <a:r>
              <a:rPr lang="cs-CZ" b="1" dirty="0">
                <a:effectLst/>
                <a:ea typeface="Calibri" panose="020F0502020204030204" pitchFamily="34" charset="0"/>
                <a:cs typeface="Arial" panose="020B0604020202020204" pitchFamily="34" charset="0"/>
              </a:rPr>
              <a:t>44.4.7</a:t>
            </a:r>
            <a:r>
              <a:rPr lang="cs-CZ" dirty="0">
                <a:effectLst/>
                <a:ea typeface="Calibri" panose="020F0502020204030204" pitchFamily="34" charset="0"/>
                <a:cs typeface="Arial" panose="020B0604020202020204" pitchFamily="34" charset="0"/>
              </a:rPr>
              <a:t> Organizátoři mohou tato pravidla doplnit v ZÚ, které však výše uvedené předpisy nesmí měnit.</a:t>
            </a:r>
            <a:endParaRPr lang="cs-CZ" dirty="0">
              <a:solidFill>
                <a:srgbClr val="FF0000"/>
              </a:solidFill>
            </a:endParaRPr>
          </a:p>
        </p:txBody>
      </p:sp>
      <p:sp>
        <p:nvSpPr>
          <p:cNvPr id="156676"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02EB7AC-78C0-4E00-BF3C-532B7ADCDC2C}" type="slidenum">
              <a:rPr lang="sk-SK" smtClean="0"/>
              <a:pPr fontAlgn="base">
                <a:spcBef>
                  <a:spcPct val="0"/>
                </a:spcBef>
                <a:spcAft>
                  <a:spcPct val="0"/>
                </a:spcAft>
                <a:defRPr/>
              </a:pPr>
              <a:t>35</a:t>
            </a:fld>
            <a:endParaRPr lang="sk-SK"/>
          </a:p>
        </p:txBody>
      </p:sp>
    </p:spTree>
    <p:extLst>
      <p:ext uri="{BB962C8B-B14F-4D97-AF65-F5344CB8AC3E}">
        <p14:creationId xmlns:p14="http://schemas.microsoft.com/office/powerpoint/2010/main" val="14321088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41315" name="Zástupný symbol poznámok 2"/>
          <p:cNvSpPr>
            <a:spLocks noGrp="1"/>
          </p:cNvSpPr>
          <p:nvPr>
            <p:ph type="body" idx="1"/>
          </p:nvPr>
        </p:nvSpPr>
        <p:spPr bwMode="auto">
          <a:xfrm>
            <a:off x="685800" y="3571875"/>
            <a:ext cx="5886450" cy="4886325"/>
          </a:xfrm>
          <a:noFill/>
        </p:spPr>
        <p:txBody>
          <a:bodyPr wrap="square" numCol="1" anchor="t" anchorCtr="0" compatLnSpc="1">
            <a:prstTxWarp prst="textNoShape">
              <a:avLst/>
            </a:prstTxWarp>
          </a:bodyPr>
          <a:lstStyle/>
          <a:p>
            <a:pPr>
              <a:spcBef>
                <a:spcPts val="0"/>
              </a:spcBef>
              <a:spcAft>
                <a:spcPts val="0"/>
              </a:spcAft>
            </a:pPr>
            <a:r>
              <a:rPr lang="cs-CZ" b="1" dirty="0">
                <a:effectLst/>
                <a:ea typeface="Calibri" panose="020F0502020204030204" pitchFamily="34" charset="0"/>
                <a:cs typeface="Arial" panose="020B0604020202020204" pitchFamily="34" charset="0"/>
              </a:rPr>
              <a:t>48. START RYCHLOSTNÍ ZKOUŠKY</a:t>
            </a:r>
            <a:endParaRPr lang="sk-SK" dirty="0">
              <a:effectLst/>
              <a:ea typeface="Calibri" panose="020F0502020204030204" pitchFamily="34" charset="0"/>
              <a:cs typeface="Times New Roman" panose="02020603050405020304" pitchFamily="18" charset="0"/>
            </a:endParaRPr>
          </a:p>
          <a:p>
            <a:pPr>
              <a:spcBef>
                <a:spcPts val="0"/>
              </a:spcBef>
              <a:spcAft>
                <a:spcPts val="0"/>
              </a:spcAft>
            </a:pPr>
            <a:r>
              <a:rPr lang="cs-CZ" b="1" dirty="0">
                <a:effectLst/>
                <a:ea typeface="Calibri" panose="020F0502020204030204" pitchFamily="34" charset="0"/>
                <a:cs typeface="Arial" panose="020B0604020202020204" pitchFamily="34" charset="0"/>
              </a:rPr>
              <a:t>48.1 MÍSTO STARTU</a:t>
            </a:r>
            <a:endParaRPr lang="sk-SK" dirty="0">
              <a:effectLst/>
              <a:ea typeface="Calibri" panose="020F0502020204030204" pitchFamily="34" charset="0"/>
              <a:cs typeface="Times New Roman" panose="02020603050405020304" pitchFamily="18" charset="0"/>
            </a:endParaRPr>
          </a:p>
          <a:p>
            <a:pPr>
              <a:spcBef>
                <a:spcPts val="0"/>
              </a:spcBef>
              <a:spcAft>
                <a:spcPts val="0"/>
              </a:spcAft>
              <a:tabLst>
                <a:tab pos="4000500" algn="l"/>
              </a:tabLst>
            </a:pPr>
            <a:r>
              <a:rPr lang="cs-CZ" dirty="0">
                <a:effectLst/>
                <a:ea typeface="Calibri" panose="020F0502020204030204" pitchFamily="34" charset="0"/>
                <a:cs typeface="Arial" panose="020B0604020202020204" pitchFamily="34" charset="0"/>
              </a:rPr>
              <a:t>Rychlostní zkoušky začínají pevným startem s vozidlem na startovní čáře.</a:t>
            </a:r>
            <a:endParaRPr lang="sk-SK" dirty="0">
              <a:effectLst/>
              <a:ea typeface="Calibri" panose="020F0502020204030204" pitchFamily="34" charset="0"/>
              <a:cs typeface="Times New Roman" panose="02020603050405020304" pitchFamily="18" charset="0"/>
            </a:endParaRPr>
          </a:p>
        </p:txBody>
      </p:sp>
      <p:sp>
        <p:nvSpPr>
          <p:cNvPr id="129028"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F0CD13-58F9-4135-AC82-837DF968EB42}" type="slidenum">
              <a:rPr lang="sk-SK" smtClean="0"/>
              <a:pPr fontAlgn="base">
                <a:spcBef>
                  <a:spcPct val="0"/>
                </a:spcBef>
                <a:spcAft>
                  <a:spcPct val="0"/>
                </a:spcAft>
                <a:defRPr/>
              </a:pPr>
              <a:t>36</a:t>
            </a:fld>
            <a:endParaRPr lang="sk-SK" dirty="0"/>
          </a:p>
        </p:txBody>
      </p:sp>
    </p:spTree>
    <p:extLst>
      <p:ext uri="{BB962C8B-B14F-4D97-AF65-F5344CB8AC3E}">
        <p14:creationId xmlns:p14="http://schemas.microsoft.com/office/powerpoint/2010/main" val="41648802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42339" name="Zástupný symbol poznámok 2"/>
          <p:cNvSpPr>
            <a:spLocks noGrp="1"/>
          </p:cNvSpPr>
          <p:nvPr>
            <p:ph type="body" idx="1"/>
          </p:nvPr>
        </p:nvSpPr>
        <p:spPr bwMode="auto">
          <a:xfrm>
            <a:off x="685800" y="3571875"/>
            <a:ext cx="5600700" cy="4886325"/>
          </a:xfrm>
          <a:noFill/>
        </p:spPr>
        <p:txBody>
          <a:bodyPr wrap="square" numCol="1" anchor="t" anchorCtr="0" compatLnSpc="1">
            <a:prstTxWarp prst="textNoShape">
              <a:avLst/>
            </a:prstTxWarp>
          </a:bodyPr>
          <a:lstStyle/>
          <a:p>
            <a:pPr>
              <a:spcBef>
                <a:spcPts val="0"/>
              </a:spcBef>
            </a:pPr>
            <a:r>
              <a:rPr lang="cs-CZ" b="1" dirty="0">
                <a:effectLst/>
                <a:ea typeface="Calibri" panose="020F0502020204030204" pitchFamily="34" charset="0"/>
                <a:cs typeface="Arial" panose="020B0604020202020204" pitchFamily="34" charset="0"/>
              </a:rPr>
              <a:t>48.2 STARTOVNÍ POSTUP</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48.2.1 </a:t>
            </a:r>
            <a:r>
              <a:rPr lang="cs-CZ" dirty="0">
                <a:effectLst/>
                <a:ea typeface="Calibri" panose="020F0502020204030204" pitchFamily="34" charset="0"/>
                <a:cs typeface="Arial" panose="020B0604020202020204" pitchFamily="34" charset="0"/>
              </a:rPr>
              <a:t>Elektronický startovní systém, který musí posádka ze startovní čáry jasně vidět, může být zobrazen jako digitální odpočítávající hodiny a/nebo jako sekvenční světelná signalizace. V každém případě musí být způsob startu popsán v ZU.</a:t>
            </a:r>
            <a:endParaRPr lang="sk-SK" dirty="0">
              <a:effectLst/>
              <a:ea typeface="Calibri" panose="020F0502020204030204" pitchFamily="34" charset="0"/>
              <a:cs typeface="Times New Roman" panose="02020603050405020304" pitchFamily="18" charset="0"/>
            </a:endParaRPr>
          </a:p>
        </p:txBody>
      </p:sp>
      <p:sp>
        <p:nvSpPr>
          <p:cNvPr id="130052"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08EB3A-722A-4AD8-80D5-FC4DC17BEFDC}" type="slidenum">
              <a:rPr lang="sk-SK" smtClean="0"/>
              <a:pPr fontAlgn="base">
                <a:spcBef>
                  <a:spcPct val="0"/>
                </a:spcBef>
                <a:spcAft>
                  <a:spcPct val="0"/>
                </a:spcAft>
                <a:defRPr/>
              </a:pPr>
              <a:t>37</a:t>
            </a:fld>
            <a:endParaRPr lang="sk-SK" dirty="0"/>
          </a:p>
        </p:txBody>
      </p:sp>
    </p:spTree>
    <p:extLst>
      <p:ext uri="{BB962C8B-B14F-4D97-AF65-F5344CB8AC3E}">
        <p14:creationId xmlns:p14="http://schemas.microsoft.com/office/powerpoint/2010/main" val="32039135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43363" name="Zástupný symbol poznámok 2"/>
          <p:cNvSpPr>
            <a:spLocks noGrp="1"/>
          </p:cNvSpPr>
          <p:nvPr>
            <p:ph type="body" idx="1"/>
          </p:nvPr>
        </p:nvSpPr>
        <p:spPr bwMode="auto">
          <a:xfrm>
            <a:off x="685800" y="3571875"/>
            <a:ext cx="5600700" cy="4886325"/>
          </a:xfrm>
          <a:noFill/>
        </p:spPr>
        <p:txBody>
          <a:bodyPr wrap="square" numCol="1" anchor="t" anchorCtr="0" compatLnSpc="1">
            <a:prstTxWarp prst="textNoShape">
              <a:avLst/>
            </a:prstTxWarp>
          </a:bodyPr>
          <a:lstStyle/>
          <a:p>
            <a:pPr>
              <a:spcBef>
                <a:spcPts val="0"/>
              </a:spcBef>
            </a:pPr>
            <a:r>
              <a:rPr lang="cs-CZ" b="1" i="1" dirty="0">
                <a:effectLst/>
                <a:ea typeface="Calibri" panose="020F0502020204030204" pitchFamily="34" charset="0"/>
                <a:cs typeface="Arial" panose="020B0604020202020204" pitchFamily="34" charset="0"/>
              </a:rPr>
              <a:t>48.2.5</a:t>
            </a:r>
            <a:r>
              <a:rPr lang="cs-CZ" i="1" dirty="0">
                <a:effectLst/>
                <a:ea typeface="Calibri" panose="020F0502020204030204" pitchFamily="34" charset="0"/>
                <a:cs typeface="Arial" panose="020B0604020202020204" pitchFamily="34" charset="0"/>
              </a:rPr>
              <a:t> Při rally v ČR bude start do RZ prováděn pomocí elektronických digitálních (případně ručičkových) startovacích hodin umístěných na startu RZ v zorném poli jezdce a spojených s fotobuňkou pro zjištění předčasných startů. </a:t>
            </a:r>
            <a:r>
              <a:rPr lang="cs-CZ" b="1" i="1" dirty="0">
                <a:effectLst/>
                <a:ea typeface="Calibri" panose="020F0502020204030204" pitchFamily="34" charset="0"/>
                <a:cs typeface="Arial" panose="020B0604020202020204" pitchFamily="34" charset="0"/>
              </a:rPr>
              <a:t>Fotobuňka je umístěna 50 cm za startovní čárou ve výšce 0,5 m (</a:t>
            </a:r>
            <a:r>
              <a:rPr lang="cs-CZ" b="1" i="1" u="sng" dirty="0">
                <a:effectLst/>
                <a:ea typeface="Calibri" panose="020F0502020204030204" pitchFamily="34" charset="0"/>
                <a:cs typeface="Arial" panose="020B0604020202020204" pitchFamily="34" charset="0"/>
              </a:rPr>
              <a:t>+</a:t>
            </a:r>
            <a:r>
              <a:rPr lang="cs-CZ" b="1" i="1" dirty="0">
                <a:effectLst/>
                <a:ea typeface="Calibri" panose="020F0502020204030204" pitchFamily="34" charset="0"/>
                <a:cs typeface="Arial" panose="020B0604020202020204" pitchFamily="34" charset="0"/>
              </a:rPr>
              <a:t>5 cm).</a:t>
            </a:r>
            <a:endParaRPr lang="sk-SK" b="1" dirty="0">
              <a:effectLst/>
              <a:ea typeface="Calibri" panose="020F0502020204030204" pitchFamily="34" charset="0"/>
              <a:cs typeface="Times New Roman" panose="02020603050405020304" pitchFamily="18" charset="0"/>
            </a:endParaRPr>
          </a:p>
          <a:p>
            <a:pPr>
              <a:spcBef>
                <a:spcPts val="0"/>
              </a:spcBef>
            </a:pPr>
            <a:r>
              <a:rPr lang="cs-CZ" i="1" dirty="0">
                <a:effectLst/>
                <a:ea typeface="Calibri" panose="020F0502020204030204" pitchFamily="34" charset="0"/>
                <a:cs typeface="Arial" panose="020B0604020202020204" pitchFamily="34" charset="0"/>
              </a:rPr>
              <a:t>Vozidlo musí být při startu postaveno tak, aby jeho přední část byla na úrovni startovní čáry.</a:t>
            </a:r>
          </a:p>
          <a:p>
            <a:pPr>
              <a:spcBef>
                <a:spcPts val="0"/>
              </a:spcBef>
            </a:pPr>
            <a:endParaRPr lang="cs-CZ" b="1" i="1" dirty="0"/>
          </a:p>
          <a:p>
            <a:pPr>
              <a:spcBef>
                <a:spcPts val="0"/>
              </a:spcBef>
            </a:pPr>
            <a:r>
              <a:rPr lang="cs-CZ" b="1" dirty="0"/>
              <a:t>Startovací hodiny postavit nejméně 3 metry za startovní čarou tak, že jezdec i spolujezdec  na ně musí vidět přes čelní okno vozidla.</a:t>
            </a:r>
            <a:endParaRPr lang="cs-CZ" dirty="0"/>
          </a:p>
        </p:txBody>
      </p:sp>
      <p:sp>
        <p:nvSpPr>
          <p:cNvPr id="130052"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91444B-B4EE-456A-9D41-9CE7FABC1F6F}" type="slidenum">
              <a:rPr lang="sk-SK" smtClean="0"/>
              <a:pPr fontAlgn="base">
                <a:spcBef>
                  <a:spcPct val="0"/>
                </a:spcBef>
                <a:spcAft>
                  <a:spcPct val="0"/>
                </a:spcAft>
                <a:defRPr/>
              </a:pPr>
              <a:t>38</a:t>
            </a:fld>
            <a:endParaRPr lang="sk-SK" dirty="0"/>
          </a:p>
        </p:txBody>
      </p:sp>
    </p:spTree>
    <p:extLst>
      <p:ext uri="{BB962C8B-B14F-4D97-AF65-F5344CB8AC3E}">
        <p14:creationId xmlns:p14="http://schemas.microsoft.com/office/powerpoint/2010/main" val="17196822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43363" name="Zástupný symbol poznámok 2"/>
          <p:cNvSpPr>
            <a:spLocks noGrp="1"/>
          </p:cNvSpPr>
          <p:nvPr>
            <p:ph type="body" idx="1"/>
          </p:nvPr>
        </p:nvSpPr>
        <p:spPr bwMode="auto">
          <a:xfrm>
            <a:off x="685800" y="3571875"/>
            <a:ext cx="5600700" cy="4886325"/>
          </a:xfrm>
          <a:noFill/>
        </p:spPr>
        <p:txBody>
          <a:bodyPr wrap="square" numCol="1" anchor="t" anchorCtr="0" compatLnSpc="1">
            <a:prstTxWarp prst="textNoShape">
              <a:avLst/>
            </a:prstTxWarp>
          </a:bodyPr>
          <a:lstStyle/>
          <a:p>
            <a:pPr>
              <a:spcBef>
                <a:spcPts val="0"/>
              </a:spcBef>
            </a:pPr>
            <a:r>
              <a:rPr lang="cs-CZ" b="1" dirty="0">
                <a:solidFill>
                  <a:srgbClr val="000000"/>
                </a:solidFill>
                <a:effectLst/>
                <a:ea typeface="Calibri" panose="020F0502020204030204" pitchFamily="34" charset="0"/>
                <a:cs typeface="Arial" panose="020B0604020202020204" pitchFamily="34" charset="0"/>
              </a:rPr>
              <a:t>48.2.2 </a:t>
            </a:r>
            <a:r>
              <a:rPr lang="cs-CZ" dirty="0">
                <a:solidFill>
                  <a:srgbClr val="000000"/>
                </a:solidFill>
                <a:effectLst/>
                <a:ea typeface="Calibri" panose="020F0502020204030204" pitchFamily="34" charset="0"/>
                <a:cs typeface="Arial" panose="020B0604020202020204" pitchFamily="34" charset="0"/>
              </a:rPr>
              <a:t>Start musí být vyznačen startovní čarou (stejně tak na šotolině i sněhu) a startovní fotobuňka musí být umístěna 50 cm za startovní čarou.</a:t>
            </a:r>
          </a:p>
          <a:p>
            <a:pPr>
              <a:spcBef>
                <a:spcPts val="0"/>
              </a:spcBef>
            </a:pPr>
            <a:endParaRPr lang="cs-CZ" b="1" i="1" dirty="0">
              <a:solidFill>
                <a:srgbClr val="000000"/>
              </a:solidFill>
              <a:cs typeface="Arial" panose="020B0604020202020204" pitchFamily="34" charset="0"/>
            </a:endParaRPr>
          </a:p>
          <a:p>
            <a:pPr>
              <a:spcBef>
                <a:spcPts val="0"/>
              </a:spcBef>
            </a:pPr>
            <a:r>
              <a:rPr lang="cs-CZ" b="1" i="1" dirty="0">
                <a:effectLst/>
                <a:ea typeface="Calibri" panose="020F0502020204030204" pitchFamily="34" charset="0"/>
                <a:cs typeface="Arial" panose="020B0604020202020204" pitchFamily="34" charset="0"/>
              </a:rPr>
              <a:t>48.2.5</a:t>
            </a:r>
            <a:r>
              <a:rPr lang="cs-CZ" i="1" dirty="0">
                <a:effectLst/>
                <a:ea typeface="Calibri" panose="020F0502020204030204" pitchFamily="34" charset="0"/>
                <a:cs typeface="Arial" panose="020B0604020202020204" pitchFamily="34" charset="0"/>
              </a:rPr>
              <a:t> Při rally v ČR bude start do RZ prováděn pomocí elektronických digitálních (případně ručičkových) startovacích hodin umístěných na startu RZ v zorném poli jezdce a spojených s fotobuňkou pro zjištění předčasných startů. </a:t>
            </a:r>
            <a:r>
              <a:rPr lang="cs-CZ" b="1" i="1" dirty="0">
                <a:effectLst/>
                <a:ea typeface="Calibri" panose="020F0502020204030204" pitchFamily="34" charset="0"/>
                <a:cs typeface="Arial" panose="020B0604020202020204" pitchFamily="34" charset="0"/>
              </a:rPr>
              <a:t>Fotobuňka je umístěna 50 cm za startovní čárou ve výšce 0,5 m (</a:t>
            </a:r>
            <a:r>
              <a:rPr lang="cs-CZ" b="1" i="1" u="sng" dirty="0">
                <a:effectLst/>
                <a:ea typeface="Calibri" panose="020F0502020204030204" pitchFamily="34" charset="0"/>
                <a:cs typeface="Arial" panose="020B0604020202020204" pitchFamily="34" charset="0"/>
              </a:rPr>
              <a:t>+</a:t>
            </a:r>
            <a:r>
              <a:rPr lang="cs-CZ" b="1" i="1" dirty="0">
                <a:effectLst/>
                <a:ea typeface="Calibri" panose="020F0502020204030204" pitchFamily="34" charset="0"/>
                <a:cs typeface="Arial" panose="020B0604020202020204" pitchFamily="34" charset="0"/>
              </a:rPr>
              <a:t>5 cm).</a:t>
            </a:r>
            <a:endParaRPr lang="sk-SK" b="1" dirty="0">
              <a:effectLst/>
              <a:ea typeface="Calibri" panose="020F0502020204030204" pitchFamily="34" charset="0"/>
              <a:cs typeface="Times New Roman" panose="02020603050405020304" pitchFamily="18" charset="0"/>
            </a:endParaRPr>
          </a:p>
          <a:p>
            <a:pPr>
              <a:spcBef>
                <a:spcPts val="0"/>
              </a:spcBef>
            </a:pPr>
            <a:endParaRPr lang="cs-CZ" b="1" i="1" dirty="0"/>
          </a:p>
          <a:p>
            <a:pPr>
              <a:spcBef>
                <a:spcPts val="0"/>
              </a:spcBef>
            </a:pPr>
            <a:endParaRPr lang="cs-CZ" b="1" i="1" dirty="0"/>
          </a:p>
          <a:p>
            <a:pPr eaLnBrk="1" hangingPunct="1">
              <a:spcBef>
                <a:spcPct val="0"/>
              </a:spcBef>
            </a:pPr>
            <a:endParaRPr lang="cs-CZ" b="1" dirty="0"/>
          </a:p>
          <a:p>
            <a:pPr eaLnBrk="1" hangingPunct="1">
              <a:spcBef>
                <a:spcPct val="0"/>
              </a:spcBef>
            </a:pPr>
            <a:endParaRPr lang="cs-CZ" b="1" dirty="0"/>
          </a:p>
          <a:p>
            <a:pPr eaLnBrk="1" hangingPunct="1">
              <a:spcBef>
                <a:spcPct val="0"/>
              </a:spcBef>
            </a:pPr>
            <a:endParaRPr lang="cs-CZ" dirty="0"/>
          </a:p>
        </p:txBody>
      </p:sp>
      <p:sp>
        <p:nvSpPr>
          <p:cNvPr id="130052"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91444B-B4EE-456A-9D41-9CE7FABC1F6F}" type="slidenum">
              <a:rPr lang="sk-SK" smtClean="0"/>
              <a:pPr fontAlgn="base">
                <a:spcBef>
                  <a:spcPct val="0"/>
                </a:spcBef>
                <a:spcAft>
                  <a:spcPct val="0"/>
                </a:spcAft>
                <a:defRPr/>
              </a:pPr>
              <a:t>39</a:t>
            </a:fld>
            <a:endParaRPr lang="sk-SK" dirty="0"/>
          </a:p>
        </p:txBody>
      </p:sp>
    </p:spTree>
    <p:extLst>
      <p:ext uri="{BB962C8B-B14F-4D97-AF65-F5344CB8AC3E}">
        <p14:creationId xmlns:p14="http://schemas.microsoft.com/office/powerpoint/2010/main" val="411810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Zástupný symbol obrazu snímky 1"/>
          <p:cNvSpPr>
            <a:spLocks noGrp="1" noRot="1" noChangeAspect="1" noTextEdit="1"/>
          </p:cNvSpPr>
          <p:nvPr>
            <p:ph type="sldImg"/>
          </p:nvPr>
        </p:nvSpPr>
        <p:spPr bwMode="auto">
          <a:xfrm>
            <a:off x="1619250" y="36513"/>
            <a:ext cx="3960813" cy="2970212"/>
          </a:xfrm>
          <a:noFill/>
          <a:ln>
            <a:solidFill>
              <a:srgbClr val="000000"/>
            </a:solidFill>
            <a:miter lim="800000"/>
            <a:headEnd/>
            <a:tailEnd/>
          </a:ln>
        </p:spPr>
      </p:sp>
      <p:sp>
        <p:nvSpPr>
          <p:cNvPr id="110595" name="Zástupný symbol poznámok 2"/>
          <p:cNvSpPr>
            <a:spLocks noGrp="1"/>
          </p:cNvSpPr>
          <p:nvPr>
            <p:ph type="body" idx="1"/>
          </p:nvPr>
        </p:nvSpPr>
        <p:spPr bwMode="auto">
          <a:xfrm>
            <a:off x="685800" y="3571875"/>
            <a:ext cx="5600700" cy="4886325"/>
          </a:xfrm>
          <a:noFill/>
        </p:spPr>
        <p:txBody>
          <a:bodyPr wrap="square" numCol="1" anchor="t" anchorCtr="0" compatLnSpc="1">
            <a:prstTxWarp prst="textNoShape">
              <a:avLst/>
            </a:prstTxWarp>
          </a:bodyPr>
          <a:lstStyle/>
          <a:p>
            <a:pPr lvl="0">
              <a:spcBef>
                <a:spcPts val="0"/>
              </a:spcBef>
            </a:pPr>
            <a:r>
              <a:rPr lang="cs-CZ" b="1" dirty="0"/>
              <a:t>BEZPEČNOSTNÍ MANUÁL RALLY 2022:</a:t>
            </a:r>
          </a:p>
          <a:p>
            <a:pPr lvl="0">
              <a:spcBef>
                <a:spcPts val="0"/>
              </a:spcBef>
            </a:pPr>
            <a:r>
              <a:rPr lang="cs-CZ" b="1" dirty="0"/>
              <a:t>1.12</a:t>
            </a:r>
          </a:p>
          <a:p>
            <a:pPr lvl="0">
              <a:spcBef>
                <a:spcPts val="0"/>
              </a:spcBef>
            </a:pPr>
            <a:r>
              <a:rPr lang="cs-CZ" b="1" dirty="0"/>
              <a:t>90 minut </a:t>
            </a:r>
            <a:r>
              <a:rPr lang="cs-CZ" dirty="0"/>
              <a:t>před startem prvního soutěžního vozu se současně uzavře celá trať RZ. Od té doby pořadatelé nedovolí vjezd do RZ žádnému civilnímu vozidlu.</a:t>
            </a:r>
            <a:endParaRPr lang="cs-CZ" b="1" dirty="0">
              <a:effectLst/>
              <a:ea typeface="Calibri" panose="020F0502020204030204" pitchFamily="34" charset="0"/>
              <a:cs typeface="Arial" panose="020B0604020202020204" pitchFamily="34" charset="0"/>
            </a:endParaRPr>
          </a:p>
          <a:p>
            <a:pPr>
              <a:spcBef>
                <a:spcPts val="0"/>
              </a:spcBef>
            </a:pPr>
            <a:endParaRPr lang="cs-CZ" b="1" dirty="0">
              <a:effectLst/>
              <a:ea typeface="Calibri" panose="020F0502020204030204" pitchFamily="34" charset="0"/>
              <a:cs typeface="Arial" panose="020B0604020202020204" pitchFamily="34" charset="0"/>
            </a:endParaRPr>
          </a:p>
          <a:p>
            <a:pPr>
              <a:spcBef>
                <a:spcPts val="0"/>
              </a:spcBef>
            </a:pPr>
            <a:r>
              <a:rPr lang="sk-SK" b="1" dirty="0"/>
              <a:t>42.4 PŘIPRAVENOST K PRÁCI </a:t>
            </a:r>
          </a:p>
          <a:p>
            <a:pPr>
              <a:spcBef>
                <a:spcPts val="0"/>
              </a:spcBef>
            </a:pPr>
            <a:r>
              <a:rPr lang="cs-CZ" b="1" dirty="0"/>
              <a:t>42.4.1</a:t>
            </a:r>
            <a:r>
              <a:rPr lang="cs-CZ" dirty="0"/>
              <a:t> Kontroly musí být připraveny fungovat nejméně 30 minut před ideálním časem průjezdu prvního soutěžního vozu. Stanoviště kontroly však musí být v pohotovosti jednu hodinu před ideálním časem průjezdu prvního soutěžního vozu</a:t>
            </a:r>
            <a:r>
              <a:rPr lang="sk-SK" dirty="0"/>
              <a:t>.</a:t>
            </a:r>
          </a:p>
          <a:p>
            <a:pPr>
              <a:spcBef>
                <a:spcPts val="0"/>
              </a:spcBef>
            </a:pPr>
            <a:r>
              <a:rPr lang="sk-SK" b="1" dirty="0"/>
              <a:t>42.4.2 </a:t>
            </a:r>
            <a:r>
              <a:rPr lang="cs-CZ" dirty="0"/>
              <a:t>Pokud ředitel rally nerozhodne jinak, ukončí činnost 15 minut po ideálním čase poslední soutěžní posádky zvětšeném o dobu </a:t>
            </a:r>
            <a:r>
              <a:rPr lang="sk-SK" dirty="0"/>
              <a:t>stanovenou pro </a:t>
            </a:r>
            <a:r>
              <a:rPr lang="cs-CZ" dirty="0"/>
              <a:t>odstoupení</a:t>
            </a:r>
            <a:r>
              <a:rPr lang="sk-SK" dirty="0"/>
              <a:t>.</a:t>
            </a:r>
            <a:endParaRPr lang="cs-CZ" b="1" dirty="0">
              <a:ea typeface="Calibri" panose="020F0502020204030204" pitchFamily="34" charset="0"/>
              <a:cs typeface="Arial" panose="020B0604020202020204" pitchFamily="34" charset="0"/>
            </a:endParaRPr>
          </a:p>
          <a:p>
            <a:pPr>
              <a:spcBef>
                <a:spcPts val="0"/>
              </a:spcBef>
            </a:pPr>
            <a:endParaRPr lang="cs-CZ" b="1" dirty="0">
              <a:effectLst/>
              <a:ea typeface="Calibri" panose="020F0502020204030204" pitchFamily="34" charset="0"/>
              <a:cs typeface="Arial" panose="020B0604020202020204" pitchFamily="34" charset="0"/>
            </a:endParaRPr>
          </a:p>
          <a:p>
            <a:pPr>
              <a:spcBef>
                <a:spcPts val="0"/>
              </a:spcBef>
            </a:pPr>
            <a:r>
              <a:rPr lang="cs-CZ" b="1" dirty="0"/>
              <a:t>Po příchodu na stanoviště zkontrolovat správné rozmístnění cedulí. U cíle RZ prověřit, zda je  znak návěští cíle 100 metrů před cílem.</a:t>
            </a:r>
            <a:endParaRPr lang="cs-CZ" b="1" dirty="0">
              <a:solidFill>
                <a:srgbClr val="C00000"/>
              </a:solidFill>
            </a:endParaRPr>
          </a:p>
        </p:txBody>
      </p:sp>
      <p:sp>
        <p:nvSpPr>
          <p:cNvPr id="102404"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7DDD5D-6090-4F19-879F-A725F4610B3B}" type="slidenum">
              <a:rPr lang="sk-SK" smtClean="0"/>
              <a:pPr fontAlgn="base">
                <a:spcBef>
                  <a:spcPct val="0"/>
                </a:spcBef>
                <a:spcAft>
                  <a:spcPct val="0"/>
                </a:spcAft>
                <a:defRPr/>
              </a:pPr>
              <a:t>4</a:t>
            </a:fld>
            <a:endParaRPr lang="sk-SK"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67939" name="Zástupný symbol poznámok 2"/>
          <p:cNvSpPr>
            <a:spLocks noGrp="1"/>
          </p:cNvSpPr>
          <p:nvPr>
            <p:ph type="body" idx="1"/>
          </p:nvPr>
        </p:nvSpPr>
        <p:spPr bwMode="auto">
          <a:xfrm>
            <a:off x="685800" y="3500438"/>
            <a:ext cx="5743575" cy="4957762"/>
          </a:xfrm>
          <a:noFill/>
        </p:spPr>
        <p:txBody>
          <a:bodyPr wrap="square" numCol="1" anchor="t" anchorCtr="0" compatLnSpc="1">
            <a:prstTxWarp prst="textNoShape">
              <a:avLst/>
            </a:prstTxWarp>
          </a:bodyPr>
          <a:lstStyle/>
          <a:p>
            <a:pPr>
              <a:spcBef>
                <a:spcPts val="0"/>
              </a:spcBef>
            </a:pPr>
            <a:r>
              <a:rPr lang="cs-CZ" b="1" dirty="0">
                <a:effectLst/>
                <a:ea typeface="Calibri" panose="020F0502020204030204" pitchFamily="34" charset="0"/>
                <a:cs typeface="Arial" panose="020B0604020202020204" pitchFamily="34" charset="0"/>
              </a:rPr>
              <a:t>53.1 VYBAVENÍ POSÁDEK</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rPr>
              <a:t>Během jízdy na trati RZ až do kontroly stop musí posádka použít homologované ochranné přilby a veškeré požadované bezpečnostní oblečení a vybavení </a:t>
            </a:r>
            <a:r>
              <a:rPr lang="cs-CZ" i="1" dirty="0">
                <a:effectLst/>
                <a:ea typeface="Calibri" panose="020F0502020204030204" pitchFamily="34" charset="0"/>
              </a:rPr>
              <a:t>(včetně zádržného systému hlavy tam, kde je předepsaný)</a:t>
            </a:r>
            <a:r>
              <a:rPr lang="cs-CZ" dirty="0">
                <a:effectLst/>
                <a:ea typeface="Calibri" panose="020F0502020204030204" pitchFamily="34" charset="0"/>
              </a:rPr>
              <a:t> v souladu s „Přílohou L, Kapitola III – Vybavení jezdců“ a mít své bezpečnostní pásy správně upevněny. Jakékoli porušení bude potrestáno sportovními komisaři.</a:t>
            </a:r>
          </a:p>
          <a:p>
            <a:pPr>
              <a:spcBef>
                <a:spcPts val="0"/>
              </a:spcBef>
            </a:pPr>
            <a:endParaRPr lang="cs-CZ" dirty="0">
              <a:effectLst/>
              <a:ea typeface="Calibri" panose="020F0502020204030204" pitchFamily="34" charset="0"/>
            </a:endParaRPr>
          </a:p>
          <a:p>
            <a:pPr algn="l">
              <a:spcBef>
                <a:spcPts val="0"/>
              </a:spcBef>
            </a:pPr>
            <a:r>
              <a:rPr lang="cs-CZ" b="1" i="0" u="none" strike="noStrike" baseline="0" dirty="0"/>
              <a:t>34.1.6 </a:t>
            </a:r>
            <a:r>
              <a:rPr lang="cs-CZ" b="0" i="0" u="none" strike="noStrike" baseline="0" dirty="0"/>
              <a:t>Jakákoliv jízda během rally se silně poškozeným čelním sklem, které významně</a:t>
            </a:r>
          </a:p>
          <a:p>
            <a:pPr algn="l">
              <a:spcBef>
                <a:spcPts val="0"/>
              </a:spcBef>
            </a:pPr>
            <a:r>
              <a:rPr lang="cs-CZ" b="0" i="0" u="none" strike="noStrike" baseline="0" dirty="0"/>
              <a:t>brání ve výhledu posádce, je zakázaná. Této posádce může být zakázáno pokračovat v</a:t>
            </a:r>
          </a:p>
          <a:p>
            <a:pPr algn="l">
              <a:spcBef>
                <a:spcPts val="0"/>
              </a:spcBef>
            </a:pPr>
            <a:r>
              <a:rPr lang="cs-CZ" b="0" i="0" u="none" strike="noStrike" baseline="0" dirty="0"/>
              <a:t>soutěži dle rozhodnutí sportovních komisařů. Posádka se může po opravě vrátit do</a:t>
            </a:r>
          </a:p>
          <a:p>
            <a:pPr algn="l">
              <a:spcBef>
                <a:spcPts val="0"/>
              </a:spcBef>
            </a:pPr>
            <a:r>
              <a:rPr lang="cs-CZ" b="0" i="0" u="none" strike="noStrike" baseline="0" dirty="0"/>
              <a:t>závodu dle článku 54.</a:t>
            </a:r>
          </a:p>
          <a:p>
            <a:pPr algn="l">
              <a:spcBef>
                <a:spcPts val="0"/>
              </a:spcBef>
            </a:pPr>
            <a:r>
              <a:rPr lang="cs-CZ" b="1" i="0" u="none" strike="noStrike" baseline="0" dirty="0"/>
              <a:t>Jakákoliv jízda bez správně usazeného čelního skla je povolena pouze v případě, pokud</a:t>
            </a:r>
          </a:p>
          <a:p>
            <a:pPr algn="l">
              <a:spcBef>
                <a:spcPts val="0"/>
              </a:spcBef>
            </a:pPr>
            <a:r>
              <a:rPr lang="cs-CZ" b="1" i="0" u="none" strike="noStrike" baseline="0" dirty="0"/>
              <a:t>jsou oba členové posádky vybaveni ochrannými brýlemi dle specifikace EN 1938 nebo</a:t>
            </a:r>
          </a:p>
          <a:p>
            <a:pPr algn="l">
              <a:spcBef>
                <a:spcPts val="0"/>
              </a:spcBef>
            </a:pPr>
            <a:r>
              <a:rPr lang="cs-CZ" b="1" i="0" u="none" strike="noStrike" baseline="0" dirty="0"/>
              <a:t>používají-li celoobličejovou soutěžní helmu se zavřeným zorníkem.</a:t>
            </a:r>
          </a:p>
          <a:p>
            <a:pPr algn="l">
              <a:spcBef>
                <a:spcPts val="0"/>
              </a:spcBef>
            </a:pPr>
            <a:r>
              <a:rPr lang="cs-CZ" b="0" i="0" u="none" strike="noStrike" baseline="0" dirty="0"/>
              <a:t>Avšak v kterémkoliv z výše uvedených případů může policie vozidlo zastavit a zabránit</a:t>
            </a:r>
          </a:p>
          <a:p>
            <a:pPr algn="l">
              <a:spcBef>
                <a:spcPts val="0"/>
              </a:spcBef>
            </a:pPr>
            <a:r>
              <a:rPr lang="cs-CZ" b="0" i="0" u="none" strike="noStrike" baseline="0" dirty="0"/>
              <a:t>posádce v pokračování v jízdě dle národních dopravních předpisů.</a:t>
            </a:r>
          </a:p>
          <a:p>
            <a:pPr>
              <a:spcBef>
                <a:spcPts val="0"/>
              </a:spcBef>
              <a:spcAft>
                <a:spcPts val="0"/>
              </a:spcAft>
            </a:pPr>
            <a:r>
              <a:rPr lang="cs-CZ" b="1" dirty="0"/>
              <a:t>Příloha L: KAPITOLA III: VYBAVENÍ JEZDCŮ</a:t>
            </a:r>
          </a:p>
          <a:p>
            <a:pPr>
              <a:spcBef>
                <a:spcPts val="0"/>
              </a:spcBef>
              <a:spcAft>
                <a:spcPts val="0"/>
              </a:spcAft>
            </a:pPr>
            <a:r>
              <a:rPr lang="cs-CZ" b="1" dirty="0"/>
              <a:t>1. OCHRANNÉ PŘILBY</a:t>
            </a:r>
          </a:p>
          <a:p>
            <a:pPr>
              <a:spcBef>
                <a:spcPts val="0"/>
              </a:spcBef>
              <a:spcAft>
                <a:spcPts val="0"/>
              </a:spcAft>
            </a:pPr>
            <a:r>
              <a:rPr lang="cs-CZ" dirty="0"/>
              <a:t>Všichni jezdci účastnící se závodů automobilů při rychlostních zkouškách rally, zapsaných</a:t>
            </a:r>
          </a:p>
          <a:p>
            <a:pPr>
              <a:spcBef>
                <a:spcPts val="0"/>
              </a:spcBef>
              <a:spcAft>
                <a:spcPts val="0"/>
              </a:spcAft>
            </a:pPr>
            <a:r>
              <a:rPr lang="cs-CZ" dirty="0"/>
              <a:t> v mezinárodním sportovním kalendáři FIA, musí mít nasazeny ochranné přilby, splňující jednu z norem, uvedených v technickém listu FIA .</a:t>
            </a:r>
            <a:endParaRPr lang="cs-CZ" b="1" dirty="0"/>
          </a:p>
          <a:p>
            <a:pPr>
              <a:spcBef>
                <a:spcPts val="0"/>
              </a:spcBef>
              <a:spcAft>
                <a:spcPts val="0"/>
              </a:spcAft>
            </a:pPr>
            <a:r>
              <a:rPr lang="cs-CZ" b="1" dirty="0"/>
              <a:t>2. OHNIVZDORNÝ ODĚV</a:t>
            </a:r>
          </a:p>
          <a:p>
            <a:pPr>
              <a:spcBef>
                <a:spcPts val="0"/>
              </a:spcBef>
              <a:spcAft>
                <a:spcPts val="0"/>
              </a:spcAft>
            </a:pPr>
            <a:r>
              <a:rPr lang="cs-CZ" dirty="0"/>
              <a:t>Při rychlostních zkouškách rally  zapsaných do Mezinárodního sportovního kalendáře, musí všichni jezdci a spolujezdci mít kombinézu, </a:t>
            </a:r>
            <a:r>
              <a:rPr lang="cs-CZ" b="1" dirty="0"/>
              <a:t>rukavice (pro spolujezdce volitelné</a:t>
            </a:r>
            <a:r>
              <a:rPr lang="cs-CZ" dirty="0"/>
              <a:t>), dlouhé spodní prádlo, kuklu, ponožky a boty homologované podle normy FIA</a:t>
            </a:r>
            <a:endParaRPr lang="cs-CZ" b="1" dirty="0"/>
          </a:p>
          <a:p>
            <a:pPr algn="l">
              <a:spcBef>
                <a:spcPts val="0"/>
              </a:spcBef>
            </a:pPr>
            <a:endParaRPr lang="cs-CZ" dirty="0"/>
          </a:p>
        </p:txBody>
      </p:sp>
      <p:sp>
        <p:nvSpPr>
          <p:cNvPr id="152580"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A7F23F-8694-4997-8AEC-CC5EC4F76A2D}" type="slidenum">
              <a:rPr lang="sk-SK" smtClean="0"/>
              <a:pPr fontAlgn="base">
                <a:spcBef>
                  <a:spcPct val="0"/>
                </a:spcBef>
                <a:spcAft>
                  <a:spcPct val="0"/>
                </a:spcAft>
                <a:defRPr/>
              </a:pPr>
              <a:t>40</a:t>
            </a:fld>
            <a:endParaRPr lang="sk-SK" dirty="0"/>
          </a:p>
        </p:txBody>
      </p:sp>
    </p:spTree>
    <p:extLst>
      <p:ext uri="{BB962C8B-B14F-4D97-AF65-F5344CB8AC3E}">
        <p14:creationId xmlns:p14="http://schemas.microsoft.com/office/powerpoint/2010/main" val="24875640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52579" name="Zástupný symbol poznámok 2"/>
          <p:cNvSpPr>
            <a:spLocks noGrp="1"/>
          </p:cNvSpPr>
          <p:nvPr>
            <p:ph type="body" idx="1"/>
          </p:nvPr>
        </p:nvSpPr>
        <p:spPr bwMode="auto">
          <a:xfrm>
            <a:off x="685800" y="3286125"/>
            <a:ext cx="5957888" cy="4022179"/>
          </a:xfrm>
          <a:noFill/>
        </p:spPr>
        <p:txBody>
          <a:bodyPr wrap="square" numCol="1" anchor="t" anchorCtr="0" compatLnSpc="1">
            <a:prstTxWarp prst="textNoShape">
              <a:avLst/>
            </a:prstTxWarp>
          </a:bodyPr>
          <a:lstStyle/>
          <a:p>
            <a:pPr>
              <a:spcBef>
                <a:spcPts val="0"/>
              </a:spcBef>
            </a:pPr>
            <a:r>
              <a:rPr lang="cs-CZ" b="1" dirty="0">
                <a:effectLst/>
                <a:ea typeface="Calibri" panose="020F0502020204030204" pitchFamily="34" charset="0"/>
                <a:cs typeface="Arial" panose="020B0604020202020204" pitchFamily="34" charset="0"/>
              </a:rPr>
              <a:t>13.10 SEŘÍZENÍ TLAKU V PNEUMATIKÁCH</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Seřízení tlaku v pneumatikách je povoleno: </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  jestliže se start do RZ pro kteréhokoliv soutěžícího zpozdí o více než 13 minut </a:t>
            </a:r>
            <a:endParaRPr lang="sk-SK" dirty="0">
              <a:effectLst/>
              <a:ea typeface="Calibri" panose="020F0502020204030204" pitchFamily="34" charset="0"/>
              <a:cs typeface="Times New Roman" panose="02020603050405020304" pitchFamily="18" charset="0"/>
            </a:endParaRPr>
          </a:p>
          <a:p>
            <a:pPr>
              <a:spcBef>
                <a:spcPts val="0"/>
              </a:spcBef>
            </a:pPr>
            <a:endParaRPr lang="cs-CZ" b="1" dirty="0"/>
          </a:p>
          <a:p>
            <a:pPr>
              <a:spcBef>
                <a:spcPts val="0"/>
              </a:spcBef>
            </a:pPr>
            <a:r>
              <a:rPr lang="cs-CZ" b="1" dirty="0">
                <a:solidFill>
                  <a:srgbClr val="000000"/>
                </a:solidFill>
                <a:effectLst/>
                <a:ea typeface="Calibri" panose="020F0502020204030204" pitchFamily="34" charset="0"/>
                <a:cs typeface="Arial" panose="020B0604020202020204" pitchFamily="34" charset="0"/>
              </a:rPr>
              <a:t>34.1.5</a:t>
            </a:r>
            <a:r>
              <a:rPr lang="cs-CZ" dirty="0">
                <a:solidFill>
                  <a:srgbClr val="000000"/>
                </a:solidFill>
                <a:effectLst/>
                <a:ea typeface="Calibri" panose="020F0502020204030204" pitchFamily="34" charset="0"/>
                <a:cs typeface="Arial" panose="020B0604020202020204" pitchFamily="34" charset="0"/>
              </a:rPr>
              <a:t> V traťovém úseku na veřejné komunikaci a na startu RZ musí jet soutěžní vozidlo jen na čtyřech </a:t>
            </a:r>
            <a:r>
              <a:rPr lang="cs-CZ" dirty="0">
                <a:effectLst/>
                <a:ea typeface="Calibri" panose="020F0502020204030204" pitchFamily="34" charset="0"/>
                <a:cs typeface="Arial" panose="020B0604020202020204" pitchFamily="34" charset="0"/>
              </a:rPr>
              <a:t>volně se otáčejících</a:t>
            </a:r>
            <a:r>
              <a:rPr lang="cs-CZ" dirty="0">
                <a:solidFill>
                  <a:srgbClr val="000000"/>
                </a:solidFill>
                <a:effectLst/>
                <a:ea typeface="Calibri" panose="020F0502020204030204" pitchFamily="34" charset="0"/>
                <a:cs typeface="Arial" panose="020B0604020202020204" pitchFamily="34" charset="0"/>
              </a:rPr>
              <a:t> kolech s pneumatikami. </a:t>
            </a:r>
            <a:endParaRPr lang="sk-SK" dirty="0">
              <a:effectLst/>
              <a:ea typeface="Calibri" panose="020F0502020204030204" pitchFamily="34" charset="0"/>
              <a:cs typeface="Times New Roman" panose="02020603050405020304" pitchFamily="18" charset="0"/>
            </a:endParaRPr>
          </a:p>
          <a:p>
            <a:pPr>
              <a:spcBef>
                <a:spcPts val="0"/>
              </a:spcBef>
            </a:pPr>
            <a:r>
              <a:rPr lang="x-none" dirty="0">
                <a:solidFill>
                  <a:srgbClr val="000000"/>
                </a:solidFill>
                <a:effectLst/>
                <a:ea typeface="Calibri" panose="020F0502020204030204" pitchFamily="34" charset="0"/>
              </a:rPr>
              <a:t>Každé vozidlo, které není v souladu s tímto článkem, bude považováno za odstoupené dle článku </a:t>
            </a:r>
            <a:r>
              <a:rPr lang="cs-CZ" dirty="0">
                <a:solidFill>
                  <a:srgbClr val="000000"/>
                </a:solidFill>
                <a:effectLst/>
                <a:ea typeface="Calibri" panose="020F0502020204030204" pitchFamily="34" charset="0"/>
              </a:rPr>
              <a:t>54</a:t>
            </a:r>
            <a:r>
              <a:rPr lang="x-none" dirty="0">
                <a:solidFill>
                  <a:srgbClr val="000000"/>
                </a:solidFill>
                <a:effectLst/>
                <a:ea typeface="Calibri" panose="020F0502020204030204" pitchFamily="34" charset="0"/>
              </a:rPr>
              <a:t>. Sportovní komisaři mohou uložit dodatečný trest.</a:t>
            </a:r>
            <a:endParaRPr lang="cs-CZ" dirty="0">
              <a:solidFill>
                <a:srgbClr val="FF0000"/>
              </a:solidFill>
            </a:endParaRPr>
          </a:p>
        </p:txBody>
      </p:sp>
      <p:sp>
        <p:nvSpPr>
          <p:cNvPr id="138244"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0C06C7-A68C-49CA-954C-C81CF388AA3A}" type="slidenum">
              <a:rPr lang="sk-SK" smtClean="0"/>
              <a:pPr fontAlgn="base">
                <a:spcBef>
                  <a:spcPct val="0"/>
                </a:spcBef>
                <a:spcAft>
                  <a:spcPct val="0"/>
                </a:spcAft>
                <a:defRPr/>
              </a:pPr>
              <a:t>41</a:t>
            </a:fld>
            <a:endParaRPr lang="sk-SK" dirty="0"/>
          </a:p>
        </p:txBody>
      </p:sp>
    </p:spTree>
    <p:extLst>
      <p:ext uri="{BB962C8B-B14F-4D97-AF65-F5344CB8AC3E}">
        <p14:creationId xmlns:p14="http://schemas.microsoft.com/office/powerpoint/2010/main" val="16817263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44387" name="Zástupný symbol poznámok 2"/>
          <p:cNvSpPr>
            <a:spLocks noGrp="1"/>
          </p:cNvSpPr>
          <p:nvPr>
            <p:ph type="body" idx="1"/>
          </p:nvPr>
        </p:nvSpPr>
        <p:spPr bwMode="auto">
          <a:xfrm>
            <a:off x="685800" y="3571875"/>
            <a:ext cx="5886450" cy="4886325"/>
          </a:xfrm>
          <a:noFill/>
        </p:spPr>
        <p:txBody>
          <a:bodyPr wrap="square" numCol="1" anchor="t" anchorCtr="0" compatLnSpc="1">
            <a:prstTxWarp prst="textNoShape">
              <a:avLst/>
            </a:prstTxWarp>
          </a:bodyPr>
          <a:lstStyle/>
          <a:p>
            <a:pPr>
              <a:spcBef>
                <a:spcPts val="0"/>
              </a:spcBef>
            </a:pPr>
            <a:r>
              <a:rPr lang="cs-CZ" b="1" dirty="0">
                <a:effectLst/>
                <a:ea typeface="Calibri" panose="020F0502020204030204" pitchFamily="34" charset="0"/>
                <a:cs typeface="Arial" panose="020B0604020202020204" pitchFamily="34" charset="0"/>
              </a:rPr>
              <a:t>44.3.5</a:t>
            </a:r>
            <a:r>
              <a:rPr lang="cs-CZ" dirty="0">
                <a:effectLst/>
                <a:ea typeface="Calibri" panose="020F0502020204030204" pitchFamily="34" charset="0"/>
                <a:cs typeface="Arial" panose="020B0604020202020204" pitchFamily="34" charset="0"/>
              </a:rPr>
              <a:t> Čas startu do RZ bude startovním časem pro výpočet ideálního času do další časové kontroly. </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44.3.4 </a:t>
            </a:r>
            <a:r>
              <a:rPr lang="cs-CZ" dirty="0">
                <a:effectLst/>
                <a:ea typeface="Calibri" panose="020F0502020204030204" pitchFamily="34" charset="0"/>
                <a:cs typeface="Arial" panose="020B0604020202020204" pitchFamily="34" charset="0"/>
              </a:rPr>
              <a:t>V případě, že se vyskytne rozdíl mezi předpokládaným časem startu do RZ </a:t>
            </a:r>
            <a:br>
              <a:rPr lang="cs-CZ" dirty="0">
                <a:effectLst/>
                <a:ea typeface="Calibri" panose="020F0502020204030204" pitchFamily="34" charset="0"/>
                <a:cs typeface="Arial" panose="020B0604020202020204" pitchFamily="34" charset="0"/>
              </a:rPr>
            </a:br>
            <a:r>
              <a:rPr lang="cs-CZ" dirty="0">
                <a:effectLst/>
                <a:ea typeface="Calibri" panose="020F0502020204030204" pitchFamily="34" charset="0"/>
                <a:cs typeface="Arial" panose="020B0604020202020204" pitchFamily="34" charset="0"/>
              </a:rPr>
              <a:t>a časem skutečného startu, je závazný čas startu do RZ, pokud sportovní komisaři nerozhodnou jinak.</a:t>
            </a:r>
          </a:p>
          <a:p>
            <a:pPr>
              <a:spcBef>
                <a:spcPts val="0"/>
              </a:spcBef>
            </a:pPr>
            <a:endParaRPr lang="cs-CZ" b="1" dirty="0"/>
          </a:p>
          <a:p>
            <a:pPr eaLnBrk="1" hangingPunct="1">
              <a:spcBef>
                <a:spcPts val="0"/>
              </a:spcBef>
            </a:pPr>
            <a:r>
              <a:rPr lang="cs-CZ" dirty="0"/>
              <a:t>Ve startovní listině si vyznačit, které posádky startují ve dvouminutových intervalech. Tyto posádky mají nárok startovat po dvou minutách i kdyby přijely na start po minutě. Nebo kdyby některý z nich přijel v hloubi startovního pole, měl by mít před sebou 2-minutový interval (jeho pozdější příjezd může být zaviněn například tím, že poskytoval pomoc jiné  havarované posádce). Kdybychom mu nedali 2-minutový odstup, hrozilo by, že by ho na trati RZ mohla brzdit před ním startující posádka se slabším vozidlem. </a:t>
            </a:r>
          </a:p>
          <a:p>
            <a:pPr eaLnBrk="1" hangingPunct="1">
              <a:spcBef>
                <a:spcPts val="0"/>
              </a:spcBef>
            </a:pPr>
            <a:r>
              <a:rPr lang="cs-CZ" dirty="0"/>
              <a:t>Také si projít celou startovku a vyznačit případné intervaly mezi třídami, nebo mistrovstvím a  historiky, juniory apod.</a:t>
            </a:r>
          </a:p>
          <a:p>
            <a:pPr eaLnBrk="1" hangingPunct="1">
              <a:spcBef>
                <a:spcPts val="0"/>
              </a:spcBef>
            </a:pPr>
            <a:r>
              <a:rPr lang="cs-CZ" dirty="0"/>
              <a:t>Intervaly zachovat i v případe zrušené RZ a nařízeného volného průjezdu, aby posádky</a:t>
            </a:r>
          </a:p>
          <a:p>
            <a:pPr eaLnBrk="1" hangingPunct="1">
              <a:spcBef>
                <a:spcPts val="0"/>
              </a:spcBef>
            </a:pPr>
            <a:r>
              <a:rPr lang="cs-CZ" dirty="0"/>
              <a:t> do další ČK přijely v intervalech tak, jak to je určené ve startovní listině.</a:t>
            </a:r>
          </a:p>
        </p:txBody>
      </p:sp>
      <p:sp>
        <p:nvSpPr>
          <p:cNvPr id="131076"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8AEE3E3-F323-4DC3-869B-CF0F03C2FE03}" type="slidenum">
              <a:rPr lang="sk-SK" smtClean="0"/>
              <a:pPr fontAlgn="base">
                <a:spcBef>
                  <a:spcPct val="0"/>
                </a:spcBef>
                <a:spcAft>
                  <a:spcPct val="0"/>
                </a:spcAft>
                <a:defRPr/>
              </a:pPr>
              <a:t>42</a:t>
            </a:fld>
            <a:endParaRPr lang="sk-SK" dirty="0"/>
          </a:p>
        </p:txBody>
      </p:sp>
    </p:spTree>
    <p:extLst>
      <p:ext uri="{BB962C8B-B14F-4D97-AF65-F5344CB8AC3E}">
        <p14:creationId xmlns:p14="http://schemas.microsoft.com/office/powerpoint/2010/main" val="11791958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45411" name="Zástupný symbol poznámok 2"/>
          <p:cNvSpPr>
            <a:spLocks noGrp="1"/>
          </p:cNvSpPr>
          <p:nvPr>
            <p:ph type="body" idx="1"/>
          </p:nvPr>
        </p:nvSpPr>
        <p:spPr bwMode="auto">
          <a:xfrm>
            <a:off x="685800" y="3419872"/>
            <a:ext cx="5886450" cy="5038328"/>
          </a:xfrm>
          <a:noFill/>
        </p:spPr>
        <p:txBody>
          <a:bodyPr wrap="square" numCol="1" anchor="t" anchorCtr="0" compatLnSpc="1">
            <a:prstTxWarp prst="textNoShape">
              <a:avLst/>
            </a:prstTxWarp>
          </a:bodyPr>
          <a:lstStyle/>
          <a:p>
            <a:pPr>
              <a:spcBef>
                <a:spcPts val="0"/>
              </a:spcBef>
            </a:pPr>
            <a:r>
              <a:rPr lang="cs-CZ" b="1" dirty="0">
                <a:effectLst/>
                <a:ea typeface="Calibri" panose="020F0502020204030204" pitchFamily="34" charset="0"/>
                <a:cs typeface="Arial" panose="020B0604020202020204" pitchFamily="34" charset="0"/>
              </a:rPr>
              <a:t>48.2.4 </a:t>
            </a:r>
            <a:r>
              <a:rPr lang="cs-CZ" dirty="0">
                <a:effectLst/>
                <a:ea typeface="Calibri" panose="020F0502020204030204" pitchFamily="34" charset="0"/>
                <a:cs typeface="Arial" panose="020B0604020202020204" pitchFamily="34" charset="0"/>
              </a:rPr>
              <a:t>Jakmile soutěžní vůz dorazí do prostoru startu, časoměřič (startér) jej navede a ustaví v minutě před startovním časem pomocí startovní tyče přesně na startovní čáru </a:t>
            </a:r>
            <a:r>
              <a:rPr lang="cs-CZ" dirty="0">
                <a:solidFill>
                  <a:srgbClr val="FF0000"/>
                </a:solidFill>
                <a:effectLst/>
                <a:ea typeface="Calibri" panose="020F0502020204030204" pitchFamily="34" charset="0"/>
                <a:cs typeface="Arial" panose="020B0604020202020204" pitchFamily="34" charset="0"/>
              </a:rPr>
              <a:t>(přední část vozu musí být za startovní čárou)</a:t>
            </a:r>
            <a:r>
              <a:rPr lang="cs-CZ" dirty="0">
                <a:effectLst/>
                <a:ea typeface="Calibri" panose="020F0502020204030204" pitchFamily="34" charset="0"/>
                <a:cs typeface="Arial" panose="020B0604020202020204" pitchFamily="34" charset="0"/>
              </a:rPr>
              <a:t>. </a:t>
            </a:r>
            <a:r>
              <a:rPr lang="cs-CZ" dirty="0">
                <a:effectLst/>
                <a:ea typeface="Calibri" panose="020F0502020204030204" pitchFamily="34" charset="0"/>
                <a:cs typeface="Times New Roman" panose="02020603050405020304" pitchFamily="18" charset="0"/>
              </a:rPr>
              <a:t>V minutě před startem, ale ne dříve, než vůz zastaví na startovní čáře, časoměřič opustí toto místo (oddělá startovní tyč) a </a:t>
            </a:r>
            <a:r>
              <a:rPr lang="cs-CZ" dirty="0">
                <a:effectLst/>
                <a:ea typeface="Calibri" panose="020F0502020204030204" pitchFamily="34" charset="0"/>
                <a:cs typeface="Arial" panose="020B0604020202020204" pitchFamily="34" charset="0"/>
              </a:rPr>
              <a:t>zároveň ukáže posádce startovní hodiny s odpočtem. Jakákoliv změna polohy vozidla a pohyb do času startu vozidla není povolen a bude ohlášen sportovním komisařům. </a:t>
            </a:r>
            <a:endParaRPr lang="sk-SK" dirty="0">
              <a:effectLst/>
              <a:ea typeface="Calibri" panose="020F0502020204030204" pitchFamily="34" charset="0"/>
              <a:cs typeface="Times New Roman" panose="02020603050405020304" pitchFamily="18" charset="0"/>
            </a:endParaRPr>
          </a:p>
          <a:p>
            <a:pPr>
              <a:spcBef>
                <a:spcPts val="0"/>
              </a:spcBef>
            </a:pPr>
            <a:endParaRPr lang="cs-CZ" b="1" dirty="0"/>
          </a:p>
          <a:p>
            <a:pPr>
              <a:spcBef>
                <a:spcPts val="0"/>
              </a:spcBef>
            </a:pPr>
            <a:r>
              <a:rPr lang="cs-CZ" b="1" dirty="0"/>
              <a:t>48.2.5</a:t>
            </a:r>
            <a:r>
              <a:rPr lang="cs-CZ" dirty="0"/>
              <a:t> … Vozidlo musí být při startu postaveno tak, aby jeho přední část byla na úrovni startovní čáry.</a:t>
            </a:r>
            <a:endParaRPr lang="cs-CZ" b="1" dirty="0"/>
          </a:p>
        </p:txBody>
      </p:sp>
      <p:sp>
        <p:nvSpPr>
          <p:cNvPr id="132100"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C8969F-6328-4013-88F3-FD49B794123D}" type="slidenum">
              <a:rPr lang="sk-SK" smtClean="0"/>
              <a:pPr fontAlgn="base">
                <a:spcBef>
                  <a:spcPct val="0"/>
                </a:spcBef>
                <a:spcAft>
                  <a:spcPct val="0"/>
                </a:spcAft>
                <a:defRPr/>
              </a:pPr>
              <a:t>43</a:t>
            </a:fld>
            <a:endParaRPr lang="sk-SK" dirty="0"/>
          </a:p>
        </p:txBody>
      </p:sp>
    </p:spTree>
    <p:extLst>
      <p:ext uri="{BB962C8B-B14F-4D97-AF65-F5344CB8AC3E}">
        <p14:creationId xmlns:p14="http://schemas.microsoft.com/office/powerpoint/2010/main" val="41499352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45411" name="Zástupný symbol poznámok 2"/>
          <p:cNvSpPr>
            <a:spLocks noGrp="1"/>
          </p:cNvSpPr>
          <p:nvPr>
            <p:ph type="body" idx="1"/>
          </p:nvPr>
        </p:nvSpPr>
        <p:spPr bwMode="auto">
          <a:xfrm>
            <a:off x="685800" y="3419872"/>
            <a:ext cx="5886450" cy="5038328"/>
          </a:xfrm>
          <a:noFill/>
        </p:spPr>
        <p:txBody>
          <a:bodyPr wrap="square" numCol="1" anchor="t" anchorCtr="0" compatLnSpc="1">
            <a:prstTxWarp prst="textNoShape">
              <a:avLst/>
            </a:prstTxWarp>
          </a:bodyPr>
          <a:lstStyle/>
          <a:p>
            <a:pPr>
              <a:spcBef>
                <a:spcPts val="0"/>
              </a:spcBef>
            </a:pPr>
            <a:r>
              <a:rPr lang="cs-CZ" b="1" dirty="0">
                <a:effectLst/>
                <a:ea typeface="Calibri" panose="020F0502020204030204" pitchFamily="34" charset="0"/>
                <a:cs typeface="Arial" panose="020B0604020202020204" pitchFamily="34" charset="0"/>
              </a:rPr>
              <a:t>48.2.4 </a:t>
            </a:r>
            <a:r>
              <a:rPr lang="cs-CZ" dirty="0">
                <a:effectLst/>
                <a:ea typeface="Calibri" panose="020F0502020204030204" pitchFamily="34" charset="0"/>
                <a:cs typeface="Arial" panose="020B0604020202020204" pitchFamily="34" charset="0"/>
              </a:rPr>
              <a:t>Jakmile soutěžní vůz dorazí do prostoru startu, časoměřič (startér) jej navede a ustaví v minutě před startovním časem pomocí startovní tyče přesně na startovní čáru </a:t>
            </a:r>
            <a:r>
              <a:rPr lang="cs-CZ" dirty="0">
                <a:solidFill>
                  <a:srgbClr val="FF0000"/>
                </a:solidFill>
                <a:effectLst/>
                <a:ea typeface="Calibri" panose="020F0502020204030204" pitchFamily="34" charset="0"/>
                <a:cs typeface="Arial" panose="020B0604020202020204" pitchFamily="34" charset="0"/>
              </a:rPr>
              <a:t>(přední část vozu musí být za startovní čárou)</a:t>
            </a:r>
            <a:r>
              <a:rPr lang="cs-CZ" dirty="0">
                <a:effectLst/>
                <a:ea typeface="Calibri" panose="020F0502020204030204" pitchFamily="34" charset="0"/>
                <a:cs typeface="Arial" panose="020B0604020202020204" pitchFamily="34" charset="0"/>
              </a:rPr>
              <a:t>. </a:t>
            </a:r>
            <a:r>
              <a:rPr lang="cs-CZ" dirty="0">
                <a:effectLst/>
                <a:ea typeface="Calibri" panose="020F0502020204030204" pitchFamily="34" charset="0"/>
                <a:cs typeface="Times New Roman" panose="02020603050405020304" pitchFamily="18" charset="0"/>
              </a:rPr>
              <a:t>V minutě před startem, ale ne dříve, než vůz zastaví na startovní čáře, časoměřič opustí toto místo (oddělá startovní tyč) a </a:t>
            </a:r>
            <a:r>
              <a:rPr lang="cs-CZ" dirty="0">
                <a:effectLst/>
                <a:ea typeface="Calibri" panose="020F0502020204030204" pitchFamily="34" charset="0"/>
                <a:cs typeface="Arial" panose="020B0604020202020204" pitchFamily="34" charset="0"/>
              </a:rPr>
              <a:t>zároveň ukáže posádce startovní hodiny s odpočtem. Jakákoliv změna polohy vozidla a pohyb do času startu vozidla není povolen a bude ohlášen sportovním komisařům. </a:t>
            </a:r>
            <a:endParaRPr lang="sk-SK" dirty="0">
              <a:effectLst/>
              <a:ea typeface="Calibri" panose="020F0502020204030204" pitchFamily="34" charset="0"/>
              <a:cs typeface="Times New Roman" panose="02020603050405020304" pitchFamily="18" charset="0"/>
            </a:endParaRPr>
          </a:p>
          <a:p>
            <a:pPr>
              <a:spcBef>
                <a:spcPts val="0"/>
              </a:spcBef>
            </a:pPr>
            <a:endParaRPr lang="cs-CZ" b="1" dirty="0"/>
          </a:p>
          <a:p>
            <a:pPr>
              <a:spcBef>
                <a:spcPts val="0"/>
              </a:spcBef>
            </a:pPr>
            <a:r>
              <a:rPr lang="cs-CZ" b="1" dirty="0"/>
              <a:t>48.2.5</a:t>
            </a:r>
            <a:r>
              <a:rPr lang="cs-CZ" dirty="0"/>
              <a:t> … Vozidlo musí být při startu postaveno tak, aby jeho přední část byla na úrovni startovní čáry.</a:t>
            </a:r>
          </a:p>
          <a:p>
            <a:pPr>
              <a:spcBef>
                <a:spcPts val="0"/>
              </a:spcBef>
            </a:pPr>
            <a:endParaRPr lang="cs-CZ" b="1" dirty="0"/>
          </a:p>
          <a:p>
            <a:pPr>
              <a:spcBef>
                <a:spcPts val="0"/>
              </a:spcBef>
            </a:pPr>
            <a:endParaRPr lang="cs-CZ" b="1" dirty="0"/>
          </a:p>
          <a:p>
            <a:pPr>
              <a:spcBef>
                <a:spcPts val="0"/>
              </a:spcBef>
            </a:pPr>
            <a:endParaRPr lang="cs-CZ" b="1" dirty="0"/>
          </a:p>
          <a:p>
            <a:pPr>
              <a:spcBef>
                <a:spcPts val="0"/>
              </a:spcBef>
            </a:pPr>
            <a:endParaRPr lang="cs-CZ" b="1" dirty="0"/>
          </a:p>
          <a:p>
            <a:pPr>
              <a:spcBef>
                <a:spcPts val="0"/>
              </a:spcBef>
            </a:pPr>
            <a:endParaRPr lang="cs-CZ" b="1" dirty="0"/>
          </a:p>
        </p:txBody>
      </p:sp>
      <p:sp>
        <p:nvSpPr>
          <p:cNvPr id="132100"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C8969F-6328-4013-88F3-FD49B794123D}" type="slidenum">
              <a:rPr lang="sk-SK" smtClean="0"/>
              <a:pPr fontAlgn="base">
                <a:spcBef>
                  <a:spcPct val="0"/>
                </a:spcBef>
                <a:spcAft>
                  <a:spcPct val="0"/>
                </a:spcAft>
                <a:defRPr/>
              </a:pPr>
              <a:t>44</a:t>
            </a:fld>
            <a:endParaRPr lang="sk-SK" dirty="0"/>
          </a:p>
        </p:txBody>
      </p:sp>
    </p:spTree>
    <p:extLst>
      <p:ext uri="{BB962C8B-B14F-4D97-AF65-F5344CB8AC3E}">
        <p14:creationId xmlns:p14="http://schemas.microsoft.com/office/powerpoint/2010/main" val="6276650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46435" name="Zástupný symbol poznámok 2"/>
          <p:cNvSpPr>
            <a:spLocks noGrp="1"/>
          </p:cNvSpPr>
          <p:nvPr>
            <p:ph type="body" idx="1"/>
          </p:nvPr>
        </p:nvSpPr>
        <p:spPr bwMode="auto">
          <a:xfrm>
            <a:off x="685800" y="3286125"/>
            <a:ext cx="5886450" cy="5172075"/>
          </a:xfrm>
          <a:noFill/>
        </p:spPr>
        <p:txBody>
          <a:bodyPr wrap="square" numCol="1" anchor="t" anchorCtr="0" compatLnSpc="1">
            <a:prstTxWarp prst="textNoShape">
              <a:avLst/>
            </a:prstTxWarp>
          </a:bodyPr>
          <a:lstStyle/>
          <a:p>
            <a:pPr>
              <a:spcBef>
                <a:spcPts val="0"/>
              </a:spcBef>
            </a:pPr>
            <a:r>
              <a:rPr lang="cs-CZ" b="1" i="1" dirty="0"/>
              <a:t>48.2.5.1</a:t>
            </a:r>
            <a:r>
              <a:rPr lang="cs-CZ" i="1" dirty="0"/>
              <a:t> </a:t>
            </a:r>
            <a:r>
              <a:rPr lang="cs-CZ" b="1" i="1" dirty="0"/>
              <a:t>Start s použitím elektronických digitálních hodin</a:t>
            </a:r>
          </a:p>
          <a:p>
            <a:pPr>
              <a:spcBef>
                <a:spcPts val="0"/>
              </a:spcBef>
            </a:pPr>
            <a:r>
              <a:rPr lang="cs-CZ" i="1" dirty="0"/>
              <a:t>Bude použita světelná signalizace s digitálním odpočítáváním času: </a:t>
            </a:r>
          </a:p>
          <a:p>
            <a:pPr>
              <a:spcBef>
                <a:spcPts val="0"/>
              </a:spcBef>
            </a:pPr>
            <a:r>
              <a:rPr lang="cs-CZ" i="1" dirty="0"/>
              <a:t>39 sekund - rozsvítí se červené světlo </a:t>
            </a:r>
          </a:p>
          <a:p>
            <a:pPr>
              <a:spcBef>
                <a:spcPts val="0"/>
              </a:spcBef>
            </a:pPr>
            <a:r>
              <a:rPr lang="cs-CZ" i="1" dirty="0"/>
              <a:t>30 sekund - startér ukáže na startovací hodiny </a:t>
            </a:r>
          </a:p>
          <a:p>
            <a:pPr>
              <a:spcBef>
                <a:spcPts val="0"/>
              </a:spcBef>
            </a:pPr>
            <a:r>
              <a:rPr lang="cs-CZ" i="1" dirty="0"/>
              <a:t>10 sekund - problikne červené světlo </a:t>
            </a:r>
          </a:p>
          <a:p>
            <a:pPr>
              <a:spcBef>
                <a:spcPts val="0"/>
              </a:spcBef>
            </a:pPr>
            <a:r>
              <a:rPr lang="cs-CZ" i="1" dirty="0"/>
              <a:t>START - rozsvítí se zelené světlo - po dvaceti sekundách zhasne zelené a rozsvítí se červené světlo a bude uplatněn čl. 48.4.3 (odstoupení </a:t>
            </a:r>
            <a:r>
              <a:rPr lang="sk-SK" i="1" dirty="0"/>
              <a:t>a odstavení) </a:t>
            </a:r>
          </a:p>
          <a:p>
            <a:pPr>
              <a:spcBef>
                <a:spcPts val="0"/>
              </a:spcBef>
            </a:pPr>
            <a:endParaRPr lang="cs-CZ" b="1" i="1" dirty="0">
              <a:effectLst/>
              <a:ea typeface="Calibri" panose="020F0502020204030204" pitchFamily="34" charset="0"/>
              <a:cs typeface="Arial" panose="020B0604020202020204" pitchFamily="34" charset="0"/>
            </a:endParaRPr>
          </a:p>
          <a:p>
            <a:pPr>
              <a:spcBef>
                <a:spcPts val="0"/>
              </a:spcBef>
            </a:pPr>
            <a:r>
              <a:rPr lang="cs-CZ" b="1" i="1" dirty="0"/>
              <a:t>48.2.5.2 Start s použitím elektronických ručičkových hodin</a:t>
            </a:r>
          </a:p>
          <a:p>
            <a:pPr>
              <a:spcBef>
                <a:spcPts val="0"/>
              </a:spcBef>
            </a:pPr>
            <a:r>
              <a:rPr lang="cs-CZ" b="1" i="1" dirty="0"/>
              <a:t> </a:t>
            </a:r>
            <a:r>
              <a:rPr lang="cs-CZ" i="1" dirty="0"/>
              <a:t>Činnost startéra (časoměřiče): </a:t>
            </a:r>
          </a:p>
          <a:p>
            <a:pPr>
              <a:spcBef>
                <a:spcPts val="0"/>
              </a:spcBef>
            </a:pPr>
            <a:r>
              <a:rPr lang="cs-CZ" i="1" dirty="0"/>
              <a:t>30 sekund - ukáže na startovacích hodinách </a:t>
            </a:r>
          </a:p>
          <a:p>
            <a:pPr>
              <a:spcBef>
                <a:spcPts val="0"/>
              </a:spcBef>
            </a:pPr>
            <a:r>
              <a:rPr lang="cs-CZ" i="1" dirty="0"/>
              <a:t>15 sekund - ukáže ruční tabulkou „15“ </a:t>
            </a:r>
          </a:p>
          <a:p>
            <a:pPr>
              <a:spcBef>
                <a:spcPts val="0"/>
              </a:spcBef>
            </a:pPr>
            <a:r>
              <a:rPr lang="cs-CZ" i="1" dirty="0"/>
              <a:t>10 sekund - ukáže ruční tabulkou „10“ </a:t>
            </a:r>
          </a:p>
          <a:p>
            <a:pPr>
              <a:spcBef>
                <a:spcPts val="0"/>
              </a:spcBef>
            </a:pPr>
            <a:r>
              <a:rPr lang="cs-CZ" i="1" dirty="0"/>
              <a:t>5 sekund - ukáže na startovací hodiny, jejichž sekundová ručička postupně odměří posledních 5 sekund jednu po druhé </a:t>
            </a:r>
          </a:p>
          <a:p>
            <a:pPr>
              <a:spcBef>
                <a:spcPts val="0"/>
              </a:spcBef>
            </a:pPr>
            <a:r>
              <a:rPr lang="cs-CZ" i="1" dirty="0"/>
              <a:t>START - ihned po uplynutí posledních 5 sekund - po dvaceti sekundách bude uplatněn čl. 48.4.3 (odstoupení </a:t>
            </a:r>
            <a:r>
              <a:rPr lang="sk-SK" i="1" dirty="0"/>
              <a:t>a odstavení)</a:t>
            </a:r>
            <a:endParaRPr lang="cs-CZ" b="1" dirty="0"/>
          </a:p>
        </p:txBody>
      </p:sp>
      <p:sp>
        <p:nvSpPr>
          <p:cNvPr id="132100"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BA785C-D373-4E89-9D9A-CA4F56571B93}" type="slidenum">
              <a:rPr lang="sk-SK" smtClean="0"/>
              <a:pPr fontAlgn="base">
                <a:spcBef>
                  <a:spcPct val="0"/>
                </a:spcBef>
                <a:spcAft>
                  <a:spcPct val="0"/>
                </a:spcAft>
                <a:defRPr/>
              </a:pPr>
              <a:t>45</a:t>
            </a:fld>
            <a:endParaRPr lang="sk-SK" dirty="0"/>
          </a:p>
        </p:txBody>
      </p:sp>
    </p:spTree>
    <p:extLst>
      <p:ext uri="{BB962C8B-B14F-4D97-AF65-F5344CB8AC3E}">
        <p14:creationId xmlns:p14="http://schemas.microsoft.com/office/powerpoint/2010/main" val="21627505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47459" name="Zástupný symbol poznámok 2"/>
          <p:cNvSpPr>
            <a:spLocks noGrp="1"/>
          </p:cNvSpPr>
          <p:nvPr>
            <p:ph type="body" idx="1"/>
          </p:nvPr>
        </p:nvSpPr>
        <p:spPr bwMode="auto">
          <a:xfrm>
            <a:off x="685800" y="3429000"/>
            <a:ext cx="5886450" cy="5072063"/>
          </a:xfrm>
          <a:noFill/>
        </p:spPr>
        <p:txBody>
          <a:bodyPr wrap="square" numCol="1" anchor="t" anchorCtr="0" compatLnSpc="1">
            <a:prstTxWarp prst="textNoShape">
              <a:avLst/>
            </a:prstTxWarp>
          </a:bodyPr>
          <a:lstStyle/>
          <a:p>
            <a:pPr>
              <a:spcBef>
                <a:spcPts val="0"/>
              </a:spcBef>
            </a:pPr>
            <a:r>
              <a:rPr lang="cs-CZ" b="1" dirty="0">
                <a:solidFill>
                  <a:srgbClr val="000000"/>
                </a:solidFill>
                <a:effectLst/>
                <a:ea typeface="Calibri" panose="020F0502020204030204" pitchFamily="34" charset="0"/>
                <a:cs typeface="Arial" panose="020B0604020202020204" pitchFamily="34" charset="0"/>
              </a:rPr>
              <a:t>48.2.3 </a:t>
            </a:r>
            <a:r>
              <a:rPr lang="cs-CZ" dirty="0">
                <a:effectLst/>
                <a:ea typeface="Calibri" panose="020F0502020204030204" pitchFamily="34" charset="0"/>
                <a:cs typeface="Arial" panose="020B0604020202020204" pitchFamily="34" charset="0"/>
              </a:rPr>
              <a:t>Po zapsání startovního času do jízdního výkazu, by měl být posádce jízdní výkaz vrácen co nejdříve.</a:t>
            </a:r>
            <a:endParaRPr lang="cs-CZ" b="1" dirty="0"/>
          </a:p>
          <a:p>
            <a:pPr>
              <a:spcBef>
                <a:spcPts val="0"/>
              </a:spcBef>
            </a:pPr>
            <a:endParaRPr lang="cs-CZ" b="1" dirty="0"/>
          </a:p>
          <a:p>
            <a:pPr eaLnBrk="1" hangingPunct="1">
              <a:spcBef>
                <a:spcPts val="0"/>
              </a:spcBef>
            </a:pPr>
            <a:r>
              <a:rPr lang="cs-CZ" b="1" dirty="0"/>
              <a:t>BEZPEČNOST  na startu RZ z mé praxe:</a:t>
            </a:r>
          </a:p>
          <a:p>
            <a:pPr eaLnBrk="1" hangingPunct="1">
              <a:spcBef>
                <a:spcPts val="0"/>
              </a:spcBef>
            </a:pPr>
            <a:r>
              <a:rPr lang="cs-CZ" dirty="0"/>
              <a:t>Po tom, co je bezpečnostní nulové vozidlo 0 už na trati RZ, přibližně v čase, kdy první „ostrý“ vůz najíždí do časové kontroly před RZ, oslovuji vedoucího RZ s dotazem:</a:t>
            </a:r>
          </a:p>
          <a:p>
            <a:pPr eaLnBrk="1" hangingPunct="1">
              <a:spcBef>
                <a:spcPts val="0"/>
              </a:spcBef>
            </a:pPr>
            <a:r>
              <a:rPr lang="cs-CZ" u="sng" dirty="0"/>
              <a:t>Je vše na trati RZ zabezpečeno a připraveno ke startu a můžu o té hodině a té minutě (podle časového harmonogramu) začít startovat „ostré“ vozy? </a:t>
            </a:r>
          </a:p>
          <a:p>
            <a:pPr eaLnBrk="1" hangingPunct="1">
              <a:spcBef>
                <a:spcPts val="0"/>
              </a:spcBef>
            </a:pPr>
            <a:r>
              <a:rPr lang="cs-CZ" dirty="0"/>
              <a:t>Není to alibismus, ale možná je někde problém, který objevili nulová vozidla a vedoucí RZ to ještě řeší, je někde u vysílačky nebo mobilu, trať není 100 ℅ zajištěna a také si v té chvíli nemusí uvědomit, že je čas, kdy by časoměřič měl poslat první ostré vozidlo do RZ. </a:t>
            </a:r>
          </a:p>
          <a:p>
            <a:pPr eaLnBrk="1" hangingPunct="1">
              <a:spcBef>
                <a:spcPts val="0"/>
              </a:spcBef>
            </a:pPr>
            <a:r>
              <a:rPr lang="cs-CZ" b="1" dirty="0"/>
              <a:t>Tedy bez souhlasu vedoucího RZ (resp. Bezpečnostního komisaře RZ) časoměřič nesmí prvního jezdce posílat na trať. </a:t>
            </a:r>
            <a:r>
              <a:rPr lang="cs-CZ" dirty="0"/>
              <a:t>(Je to i v souladu s níže uvedeným textem </a:t>
            </a:r>
            <a:r>
              <a:rPr lang="cs-CZ" b="1" dirty="0"/>
              <a:t>BEZPEČNOSTNÍ MANUÁL RALLY:</a:t>
            </a:r>
          </a:p>
          <a:p>
            <a:pPr>
              <a:spcBef>
                <a:spcPts val="0"/>
              </a:spcBef>
            </a:pPr>
            <a:r>
              <a:rPr lang="cs-CZ" b="1" dirty="0"/>
              <a:t>POVINNOSTI POSÁDKY 0:</a:t>
            </a:r>
          </a:p>
          <a:p>
            <a:pPr>
              <a:spcBef>
                <a:spcPts val="0"/>
              </a:spcBef>
            </a:pPr>
            <a:r>
              <a:rPr lang="cs-CZ" dirty="0"/>
              <a:t>• Posádka kontroluje, zda trať splňuje požadavky bezpečnostního plánu, a je připravena v nezbytných případech zastavit. </a:t>
            </a:r>
          </a:p>
          <a:p>
            <a:pPr>
              <a:spcBef>
                <a:spcPts val="0"/>
              </a:spcBef>
            </a:pPr>
            <a:r>
              <a:rPr lang="cs-CZ" dirty="0"/>
              <a:t>• Pokud k tomu dojde, ihned informuje dispečink rally a v případě potřeby požádá o odložení startu rychlostní zkoušky a vysvětlí situaci. Může-li problém odstranit, učiní tak. Pokud ne, může vedoucí rychlostní zkoušky nebo dispečink rally start rychlostní zkoušky pozdržet nebo zrušit. Na rychlostní zkoušce, která nesplňuje požadavky bezpečnostního plánu, nelze v žádném případě závodit. • Po průjezdu rychlostní zkouškou posádka potvrdí vedoucímu rychlostní zkoušky prostřednictvím jeho zástupce ve stanovišti Stop, že je připravena k závodu. Rovněž zajistí, aby toto hlášení obdržel dispečink rally.</a:t>
            </a:r>
          </a:p>
          <a:p>
            <a:pPr>
              <a:spcBef>
                <a:spcPts val="0"/>
              </a:spcBef>
            </a:pPr>
            <a:endParaRPr lang="cs-CZ" dirty="0"/>
          </a:p>
          <a:p>
            <a:pPr eaLnBrk="1" hangingPunct="1">
              <a:spcBef>
                <a:spcPts val="0"/>
              </a:spcBef>
            </a:pPr>
            <a:r>
              <a:rPr lang="cs-CZ" b="1" dirty="0"/>
              <a:t>Čas, kdy dal vedoucí RZ pokyn ke startu, zapsat s příslušným textem do kontrolní listiny.</a:t>
            </a:r>
          </a:p>
          <a:p>
            <a:pPr eaLnBrk="1" hangingPunct="1">
              <a:spcBef>
                <a:spcPct val="0"/>
              </a:spcBef>
            </a:pPr>
            <a:endParaRPr lang="cs-CZ" dirty="0"/>
          </a:p>
        </p:txBody>
      </p:sp>
      <p:sp>
        <p:nvSpPr>
          <p:cNvPr id="133124"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59EBE5-BB34-4FC7-BBF8-E574D22FB679}" type="slidenum">
              <a:rPr lang="sk-SK" smtClean="0"/>
              <a:pPr fontAlgn="base">
                <a:spcBef>
                  <a:spcPct val="0"/>
                </a:spcBef>
                <a:spcAft>
                  <a:spcPct val="0"/>
                </a:spcAft>
                <a:defRPr/>
              </a:pPr>
              <a:t>46</a:t>
            </a:fld>
            <a:endParaRPr lang="sk-SK" dirty="0"/>
          </a:p>
        </p:txBody>
      </p:sp>
    </p:spTree>
    <p:extLst>
      <p:ext uri="{BB962C8B-B14F-4D97-AF65-F5344CB8AC3E}">
        <p14:creationId xmlns:p14="http://schemas.microsoft.com/office/powerpoint/2010/main" val="7235524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48483" name="Zástupný symbol poznámok 2"/>
          <p:cNvSpPr>
            <a:spLocks noGrp="1"/>
          </p:cNvSpPr>
          <p:nvPr>
            <p:ph type="body" idx="1"/>
          </p:nvPr>
        </p:nvSpPr>
        <p:spPr bwMode="auto">
          <a:xfrm>
            <a:off x="685800" y="3500438"/>
            <a:ext cx="5767536" cy="4957762"/>
          </a:xfrm>
          <a:noFill/>
        </p:spPr>
        <p:txBody>
          <a:bodyPr wrap="square" numCol="1" anchor="t" anchorCtr="0" compatLnSpc="1">
            <a:prstTxWarp prst="textNoShape">
              <a:avLst/>
            </a:prstTxWarp>
          </a:bodyPr>
          <a:lstStyle/>
          <a:p>
            <a:pPr>
              <a:spcBef>
                <a:spcPts val="0"/>
              </a:spcBef>
            </a:pPr>
            <a:r>
              <a:rPr lang="cs-CZ" b="1" dirty="0"/>
              <a:t>48.4 ZPOŽDĚNÝ START VINOU POSÁDKY</a:t>
            </a:r>
          </a:p>
          <a:p>
            <a:pPr>
              <a:spcBef>
                <a:spcPts val="0"/>
              </a:spcBef>
            </a:pPr>
            <a:r>
              <a:rPr lang="cs-CZ" b="1" dirty="0">
                <a:effectLst/>
                <a:ea typeface="Calibri" panose="020F0502020204030204" pitchFamily="34" charset="0"/>
                <a:cs typeface="Arial" panose="020B0604020202020204" pitchFamily="34" charset="0"/>
              </a:rPr>
              <a:t>48.4.1 </a:t>
            </a:r>
            <a:r>
              <a:rPr lang="cs-CZ" dirty="0">
                <a:effectLst/>
                <a:ea typeface="Calibri" panose="020F0502020204030204" pitchFamily="34" charset="0"/>
                <a:cs typeface="Arial" panose="020B0604020202020204" pitchFamily="34" charset="0"/>
              </a:rPr>
              <a:t>V případě, že se start opozdí vinou posádky, zapíše časoměřič do jízdního výkazu nový čas startu a penalizace pak bude 1 minuta za minutu nebo zlomek minuty zpoždění.</a:t>
            </a:r>
          </a:p>
          <a:p>
            <a:pPr>
              <a:spcBef>
                <a:spcPts val="0"/>
              </a:spcBef>
            </a:pP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48.4.2 </a:t>
            </a:r>
            <a:r>
              <a:rPr lang="cs-CZ" dirty="0">
                <a:effectLst/>
                <a:ea typeface="Calibri" panose="020F0502020204030204" pitchFamily="34" charset="0"/>
                <a:cs typeface="Arial" panose="020B0604020202020204" pitchFamily="34" charset="0"/>
              </a:rPr>
              <a:t>Každá posádka, která odmítne odstartovat do rychlostní zkoušky v určeném čase a pořadí, bude oznámena sportovním komisařům, ať se rychlostní zkouška koná nebo ne.</a:t>
            </a:r>
            <a:endParaRPr lang="cs-CZ" b="1" dirty="0"/>
          </a:p>
        </p:txBody>
      </p:sp>
      <p:sp>
        <p:nvSpPr>
          <p:cNvPr id="134148"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6115FF-0724-4778-B9F4-BA3582D12E18}" type="slidenum">
              <a:rPr lang="sk-SK" smtClean="0"/>
              <a:pPr fontAlgn="base">
                <a:spcBef>
                  <a:spcPct val="0"/>
                </a:spcBef>
                <a:spcAft>
                  <a:spcPct val="0"/>
                </a:spcAft>
                <a:defRPr/>
              </a:pPr>
              <a:t>47</a:t>
            </a:fld>
            <a:endParaRPr lang="sk-SK" dirty="0"/>
          </a:p>
        </p:txBody>
      </p:sp>
    </p:spTree>
    <p:extLst>
      <p:ext uri="{BB962C8B-B14F-4D97-AF65-F5344CB8AC3E}">
        <p14:creationId xmlns:p14="http://schemas.microsoft.com/office/powerpoint/2010/main" val="27131760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48483" name="Zástupný symbol poznámok 2"/>
          <p:cNvSpPr>
            <a:spLocks noGrp="1"/>
          </p:cNvSpPr>
          <p:nvPr>
            <p:ph type="body" idx="1"/>
          </p:nvPr>
        </p:nvSpPr>
        <p:spPr bwMode="auto">
          <a:xfrm>
            <a:off x="685800" y="3500438"/>
            <a:ext cx="5886450" cy="4957762"/>
          </a:xfrm>
          <a:noFill/>
        </p:spPr>
        <p:txBody>
          <a:bodyPr wrap="square" numCol="1" anchor="t" anchorCtr="0" compatLnSpc="1">
            <a:prstTxWarp prst="textNoShape">
              <a:avLst/>
            </a:prstTxWarp>
          </a:bodyPr>
          <a:lstStyle/>
          <a:p>
            <a:pPr eaLnBrk="1" hangingPunct="1">
              <a:spcBef>
                <a:spcPts val="0"/>
              </a:spcBef>
            </a:pPr>
            <a:r>
              <a:rPr lang="cs-CZ" dirty="0"/>
              <a:t>Jestliže posádka  při startu  do RZ požaduje ještě minutu z důvodu, že dobíhá na trati předchozí startující vozidlo,  je potřeba  jí oznámit, že to časoměřiči předpisy nepovolují, viz články:</a:t>
            </a:r>
          </a:p>
          <a:p>
            <a:pPr eaLnBrk="1" hangingPunct="1">
              <a:spcBef>
                <a:spcPts val="0"/>
              </a:spcBef>
            </a:pPr>
            <a:endParaRPr lang="cs-CZ" b="1" dirty="0"/>
          </a:p>
          <a:p>
            <a:pPr>
              <a:spcBef>
                <a:spcPts val="0"/>
              </a:spcBef>
            </a:pPr>
            <a:r>
              <a:rPr lang="cs-CZ" b="1" dirty="0">
                <a:effectLst/>
                <a:ea typeface="Calibri" panose="020F0502020204030204" pitchFamily="34" charset="0"/>
                <a:cs typeface="Arial" panose="020B0604020202020204" pitchFamily="34" charset="0"/>
              </a:rPr>
              <a:t>41.2 PŘEŘAZENÍ JEZDCŮ</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Ředitel rally může kvůli bezpečnosti a s vědomím sportovních komisařů přeřadit</a:t>
            </a:r>
            <a:r>
              <a:rPr lang="cs-CZ" dirty="0">
                <a:solidFill>
                  <a:srgbClr val="000000"/>
                </a:solidFill>
                <a:effectLst/>
                <a:ea typeface="Calibri" panose="020F0502020204030204" pitchFamily="34" charset="0"/>
                <a:cs typeface="Arial" panose="020B0604020202020204" pitchFamily="34" charset="0"/>
              </a:rPr>
              <a:t> jezdce </a:t>
            </a:r>
          </a:p>
          <a:p>
            <a:pPr>
              <a:spcBef>
                <a:spcPts val="0"/>
              </a:spcBef>
            </a:pPr>
            <a:r>
              <a:rPr lang="cs-CZ" dirty="0">
                <a:solidFill>
                  <a:srgbClr val="000000"/>
                </a:solidFill>
                <a:effectLst/>
                <a:ea typeface="Calibri" panose="020F0502020204030204" pitchFamily="34" charset="0"/>
                <a:cs typeface="Arial" panose="020B0604020202020204" pitchFamily="34" charset="0"/>
              </a:rPr>
              <a:t>na startu nebo změnit časové intervaly mezi vozy.</a:t>
            </a:r>
          </a:p>
          <a:p>
            <a:pPr>
              <a:spcBef>
                <a:spcPts val="0"/>
              </a:spcBef>
            </a:pPr>
            <a:endParaRPr lang="sk-SK" dirty="0">
              <a:effectLst/>
              <a:ea typeface="Calibri" panose="020F0502020204030204" pitchFamily="34" charset="0"/>
              <a:cs typeface="Times New Roman" panose="02020603050405020304" pitchFamily="18" charset="0"/>
            </a:endParaRPr>
          </a:p>
          <a:p>
            <a:pPr>
              <a:spcBef>
                <a:spcPts val="0"/>
              </a:spcBef>
            </a:pPr>
            <a:r>
              <a:rPr lang="cs-CZ" b="1" i="1" dirty="0">
                <a:effectLst/>
                <a:ea typeface="Calibri" panose="020F0502020204030204" pitchFamily="34" charset="0"/>
                <a:cs typeface="Arial" panose="020B0604020202020204" pitchFamily="34" charset="0"/>
              </a:rPr>
              <a:t>48.7 STARTOVNÍ INTERVALY</a:t>
            </a:r>
            <a:endParaRPr lang="sk-SK" dirty="0">
              <a:effectLst/>
              <a:ea typeface="Calibri" panose="020F0502020204030204" pitchFamily="34" charset="0"/>
              <a:cs typeface="Times New Roman" panose="02020603050405020304" pitchFamily="18" charset="0"/>
            </a:endParaRPr>
          </a:p>
          <a:p>
            <a:pPr>
              <a:spcBef>
                <a:spcPts val="0"/>
              </a:spcBef>
            </a:pPr>
            <a:r>
              <a:rPr lang="cs-CZ" i="1" dirty="0">
                <a:effectLst/>
                <a:ea typeface="Calibri" panose="020F0502020204030204" pitchFamily="34" charset="0"/>
                <a:cs typeface="Arial" panose="020B0604020202020204" pitchFamily="34" charset="0"/>
              </a:rPr>
              <a:t>V průběhu sekce může ředitel rally startovní interval pro jedno nebo více vozidel z bezpečnostních důvodů dočasně změnit.</a:t>
            </a:r>
            <a:endParaRPr lang="sk-SK" dirty="0">
              <a:effectLst/>
              <a:ea typeface="Calibri" panose="020F0502020204030204" pitchFamily="34" charset="0"/>
              <a:cs typeface="Times New Roman" panose="02020603050405020304" pitchFamily="18" charset="0"/>
            </a:endParaRPr>
          </a:p>
          <a:p>
            <a:pPr eaLnBrk="1" hangingPunct="1">
              <a:spcBef>
                <a:spcPts val="0"/>
              </a:spcBef>
            </a:pPr>
            <a:endParaRPr lang="cs-CZ" b="1" dirty="0"/>
          </a:p>
          <a:p>
            <a:pPr eaLnBrk="1" hangingPunct="1">
              <a:spcBef>
                <a:spcPts val="0"/>
              </a:spcBef>
            </a:pPr>
            <a:r>
              <a:rPr lang="cs-CZ" b="1" dirty="0"/>
              <a:t>Tento interval tedy může změnit  pouze ředitel soutěže. </a:t>
            </a:r>
            <a:endParaRPr lang="sk-SK" b="1" dirty="0"/>
          </a:p>
        </p:txBody>
      </p:sp>
      <p:sp>
        <p:nvSpPr>
          <p:cNvPr id="134148"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6115FF-0724-4778-B9F4-BA3582D12E18}" type="slidenum">
              <a:rPr lang="sk-SK" smtClean="0"/>
              <a:pPr fontAlgn="base">
                <a:spcBef>
                  <a:spcPct val="0"/>
                </a:spcBef>
                <a:spcAft>
                  <a:spcPct val="0"/>
                </a:spcAft>
                <a:defRPr/>
              </a:pPr>
              <a:t>48</a:t>
            </a:fld>
            <a:endParaRPr lang="sk-SK" dirty="0"/>
          </a:p>
        </p:txBody>
      </p:sp>
    </p:spTree>
    <p:extLst>
      <p:ext uri="{BB962C8B-B14F-4D97-AF65-F5344CB8AC3E}">
        <p14:creationId xmlns:p14="http://schemas.microsoft.com/office/powerpoint/2010/main" val="30913758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49507" name="Zástupný symbol poznámok 2"/>
          <p:cNvSpPr>
            <a:spLocks noGrp="1"/>
          </p:cNvSpPr>
          <p:nvPr>
            <p:ph type="body" idx="1"/>
          </p:nvPr>
        </p:nvSpPr>
        <p:spPr bwMode="auto">
          <a:xfrm>
            <a:off x="685800" y="3500438"/>
            <a:ext cx="5886450" cy="4957762"/>
          </a:xfrm>
          <a:noFill/>
        </p:spPr>
        <p:txBody>
          <a:bodyPr wrap="square" numCol="1" anchor="t" anchorCtr="0" compatLnSpc="1">
            <a:prstTxWarp prst="textNoShape">
              <a:avLst/>
            </a:prstTxWarp>
          </a:bodyPr>
          <a:lstStyle/>
          <a:p>
            <a:pPr>
              <a:spcBef>
                <a:spcPts val="0"/>
              </a:spcBef>
            </a:pPr>
            <a:r>
              <a:rPr lang="cs-CZ" b="1" dirty="0">
                <a:effectLst/>
                <a:ea typeface="Calibri" panose="020F0502020204030204" pitchFamily="34" charset="0"/>
                <a:cs typeface="Arial" panose="020B0604020202020204" pitchFamily="34" charset="0"/>
              </a:rPr>
              <a:t>48.4.3 </a:t>
            </a:r>
            <a:r>
              <a:rPr lang="cs-CZ" dirty="0">
                <a:effectLst/>
                <a:ea typeface="Calibri" panose="020F0502020204030204" pitchFamily="34" charset="0"/>
                <a:cs typeface="Arial" panose="020B0604020202020204" pitchFamily="34" charset="0"/>
              </a:rPr>
              <a:t>Každý vůz, který není schopen odjet </a:t>
            </a:r>
            <a:r>
              <a:rPr lang="cs-CZ" dirty="0">
                <a:effectLst/>
                <a:ea typeface="Calibri" panose="020F0502020204030204" pitchFamily="34" charset="0"/>
                <a:cs typeface="Times New Roman" panose="02020603050405020304" pitchFamily="18" charset="0"/>
              </a:rPr>
              <a:t>ze startovní čáry </a:t>
            </a:r>
            <a:r>
              <a:rPr lang="cs-CZ" dirty="0">
                <a:effectLst/>
                <a:ea typeface="Calibri" panose="020F0502020204030204" pitchFamily="34" charset="0"/>
                <a:cs typeface="Arial" panose="020B0604020202020204" pitchFamily="34" charset="0"/>
              </a:rPr>
              <a:t>do 20 sekund po signálu startu, bude považován jako odstoupený a </a:t>
            </a:r>
            <a:r>
              <a:rPr lang="cs-CZ" i="1" dirty="0">
                <a:effectLst/>
                <a:ea typeface="Calibri" panose="020F0502020204030204" pitchFamily="34" charset="0"/>
                <a:cs typeface="Arial" panose="020B0604020202020204" pitchFamily="34" charset="0"/>
              </a:rPr>
              <a:t>na pokyn časoměřiče</a:t>
            </a:r>
            <a:r>
              <a:rPr lang="cs-CZ" dirty="0">
                <a:effectLst/>
                <a:ea typeface="Calibri" panose="020F0502020204030204" pitchFamily="34" charset="0"/>
                <a:cs typeface="Arial" panose="020B0604020202020204" pitchFamily="34" charset="0"/>
              </a:rPr>
              <a:t> musí být odstaven (odtlačen) činovníky RZ na bezpečné místo.</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Tomuto vozu bude nicméně umožněno znovu odstartovat do další etapy dle článku 54 těchto předpisů.</a:t>
            </a:r>
            <a:endParaRPr lang="sk-SK" dirty="0"/>
          </a:p>
        </p:txBody>
      </p:sp>
      <p:sp>
        <p:nvSpPr>
          <p:cNvPr id="135172"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05F4F36-21CA-451B-B282-A6CAAE3405EA}" type="slidenum">
              <a:rPr lang="sk-SK" smtClean="0"/>
              <a:pPr fontAlgn="base">
                <a:spcBef>
                  <a:spcPct val="0"/>
                </a:spcBef>
                <a:spcAft>
                  <a:spcPct val="0"/>
                </a:spcAft>
                <a:defRPr/>
              </a:pPr>
              <a:t>49</a:t>
            </a:fld>
            <a:endParaRPr lang="sk-SK" dirty="0"/>
          </a:p>
        </p:txBody>
      </p:sp>
    </p:spTree>
    <p:extLst>
      <p:ext uri="{BB962C8B-B14F-4D97-AF65-F5344CB8AC3E}">
        <p14:creationId xmlns:p14="http://schemas.microsoft.com/office/powerpoint/2010/main" val="63150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Zástupný symbol obrazu snímky 1"/>
          <p:cNvSpPr>
            <a:spLocks noGrp="1" noRot="1" noChangeAspect="1" noTextEdit="1"/>
          </p:cNvSpPr>
          <p:nvPr>
            <p:ph type="sldImg"/>
          </p:nvPr>
        </p:nvSpPr>
        <p:spPr bwMode="auto">
          <a:xfrm>
            <a:off x="1620838" y="36513"/>
            <a:ext cx="3959225" cy="2970212"/>
          </a:xfrm>
          <a:noFill/>
          <a:ln>
            <a:solidFill>
              <a:srgbClr val="000000"/>
            </a:solidFill>
            <a:miter lim="800000"/>
            <a:headEnd/>
            <a:tailEnd/>
          </a:ln>
        </p:spPr>
      </p:sp>
      <p:sp>
        <p:nvSpPr>
          <p:cNvPr id="111619" name="Zástupný symbol poznámok 2"/>
          <p:cNvSpPr>
            <a:spLocks noGrp="1"/>
          </p:cNvSpPr>
          <p:nvPr>
            <p:ph type="body" idx="1"/>
          </p:nvPr>
        </p:nvSpPr>
        <p:spPr bwMode="auto">
          <a:xfrm>
            <a:off x="785813" y="3429000"/>
            <a:ext cx="5786437" cy="4095328"/>
          </a:xfrm>
          <a:noFill/>
        </p:spPr>
        <p:txBody>
          <a:bodyPr wrap="square" numCol="1" anchor="t" anchorCtr="0" compatLnSpc="1">
            <a:prstTxWarp prst="textNoShape">
              <a:avLst/>
            </a:prstTxWarp>
          </a:bodyPr>
          <a:lstStyle/>
          <a:p>
            <a:pPr eaLnBrk="1" hangingPunct="1">
              <a:spcBef>
                <a:spcPts val="0"/>
              </a:spcBef>
              <a:buFontTx/>
              <a:buChar char="-"/>
            </a:pPr>
            <a:r>
              <a:rPr lang="cs-CZ" dirty="0"/>
              <a:t>Budíček  nebo hodinky rádiem řízené  - základní nezbytná výbava, bez které není možná činnost na stanovišti:</a:t>
            </a:r>
          </a:p>
          <a:p>
            <a:pPr eaLnBrk="1" hangingPunct="1">
              <a:spcBef>
                <a:spcPts val="0"/>
              </a:spcBef>
            </a:pPr>
            <a:r>
              <a:rPr lang="cs-CZ" b="1" dirty="0"/>
              <a:t>„Kdo nemá budíček, není časoměřič“</a:t>
            </a:r>
          </a:p>
          <a:p>
            <a:pPr eaLnBrk="1" hangingPunct="1">
              <a:spcBef>
                <a:spcPts val="0"/>
              </a:spcBef>
              <a:buFontTx/>
              <a:buChar char="-"/>
            </a:pPr>
            <a:r>
              <a:rPr lang="cs-CZ" dirty="0"/>
              <a:t>Psací potřeby – vozit sebou minimálně 3 propisky a tenké fixy  a také 1 obyčejnou tužku, tou se dá psát i když nám zamrznou propisky , také na namoknutou kontrolní listinu </a:t>
            </a:r>
          </a:p>
          <a:p>
            <a:pPr eaLnBrk="1" hangingPunct="1">
              <a:spcBef>
                <a:spcPts val="0"/>
              </a:spcBef>
            </a:pPr>
            <a:r>
              <a:rPr lang="cs-CZ" dirty="0"/>
              <a:t>-Podložka na psaní - vhodná je zavírací </a:t>
            </a:r>
          </a:p>
          <a:p>
            <a:pPr eaLnBrk="1" hangingPunct="1">
              <a:spcBef>
                <a:spcPts val="0"/>
              </a:spcBef>
            </a:pPr>
            <a:r>
              <a:rPr lang="cs-CZ" dirty="0"/>
              <a:t>- Časoměřič musí mít u sebe platnou licenci</a:t>
            </a:r>
          </a:p>
          <a:p>
            <a:pPr eaLnBrk="1" hangingPunct="1">
              <a:spcBef>
                <a:spcPts val="0"/>
              </a:spcBef>
              <a:buFontTx/>
              <a:buChar char="-"/>
            </a:pPr>
            <a:r>
              <a:rPr lang="cs-CZ" dirty="0"/>
              <a:t> Časoměřičská vesta </a:t>
            </a:r>
          </a:p>
          <a:p>
            <a:pPr eaLnBrk="1" hangingPunct="1">
              <a:spcBef>
                <a:spcPts val="0"/>
              </a:spcBef>
              <a:buFontTx/>
              <a:buChar char="-"/>
            </a:pPr>
            <a:r>
              <a:rPr lang="cs-CZ" dirty="0"/>
              <a:t>- Mít u sebe Standardní propozice rally</a:t>
            </a:r>
          </a:p>
          <a:p>
            <a:pPr eaLnBrk="1" hangingPunct="1">
              <a:spcBef>
                <a:spcPts val="0"/>
              </a:spcBef>
              <a:buFontTx/>
              <a:buChar char="-"/>
            </a:pPr>
            <a:r>
              <a:rPr lang="cs-CZ" dirty="0"/>
              <a:t>-Zvláštní ustanovení </a:t>
            </a:r>
          </a:p>
          <a:p>
            <a:pPr eaLnBrk="1" hangingPunct="1">
              <a:spcBef>
                <a:spcPts val="0"/>
              </a:spcBef>
              <a:buFontTx/>
              <a:buChar char="-"/>
            </a:pPr>
            <a:endParaRPr lang="cs-CZ" dirty="0"/>
          </a:p>
          <a:p>
            <a:pPr>
              <a:spcBef>
                <a:spcPts val="0"/>
              </a:spcBef>
            </a:pPr>
            <a:r>
              <a:rPr lang="cs-CZ" b="1" dirty="0">
                <a:effectLst/>
                <a:ea typeface="Calibri" panose="020F0502020204030204" pitchFamily="34" charset="0"/>
                <a:cs typeface="Arial" panose="020B0604020202020204" pitchFamily="34" charset="0"/>
              </a:rPr>
              <a:t>42</a:t>
            </a:r>
            <a:r>
              <a:rPr lang="cs-CZ" b="1" dirty="0">
                <a:solidFill>
                  <a:srgbClr val="000000"/>
                </a:solidFill>
                <a:effectLst/>
                <a:ea typeface="Calibri" panose="020F0502020204030204" pitchFamily="34" charset="0"/>
                <a:cs typeface="Arial" panose="020B0604020202020204" pitchFamily="34" charset="0"/>
              </a:rPr>
              <a:t>.6.2 </a:t>
            </a:r>
            <a:r>
              <a:rPr lang="cs-CZ" dirty="0">
                <a:solidFill>
                  <a:srgbClr val="000000"/>
                </a:solidFill>
                <a:effectLst/>
                <a:ea typeface="Calibri" panose="020F0502020204030204" pitchFamily="34" charset="0"/>
                <a:cs typeface="Arial" panose="020B0604020202020204" pitchFamily="34" charset="0"/>
              </a:rPr>
              <a:t>Všichni činovníci v kontrolách musí být identifikovatelní. V každé kontrole musí mít vedoucí kontroly oblečenou výrazně odlišnou vestu </a:t>
            </a:r>
            <a:r>
              <a:rPr lang="cs-CZ" i="1" dirty="0">
                <a:solidFill>
                  <a:srgbClr val="000000"/>
                </a:solidFill>
                <a:effectLst/>
                <a:ea typeface="Calibri" panose="020F0502020204030204" pitchFamily="34" charset="0"/>
                <a:cs typeface="Arial" panose="020B0604020202020204" pitchFamily="34" charset="0"/>
              </a:rPr>
              <a:t>(a mít vybavení dle přílohy III).</a:t>
            </a:r>
            <a:endParaRPr lang="cs-CZ" b="1" dirty="0"/>
          </a:p>
        </p:txBody>
      </p:sp>
      <p:sp>
        <p:nvSpPr>
          <p:cNvPr id="103428"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B7C700-041C-42CD-BF9B-C3DC286668F0}" type="slidenum">
              <a:rPr lang="sk-SK" smtClean="0"/>
              <a:pPr fontAlgn="base">
                <a:spcBef>
                  <a:spcPct val="0"/>
                </a:spcBef>
                <a:spcAft>
                  <a:spcPct val="0"/>
                </a:spcAft>
                <a:defRPr/>
              </a:pPr>
              <a:t>5</a:t>
            </a:fld>
            <a:endParaRPr lang="sk-SK" dirty="0"/>
          </a:p>
        </p:txBody>
      </p:sp>
    </p:spTree>
    <p:extLst>
      <p:ext uri="{BB962C8B-B14F-4D97-AF65-F5344CB8AC3E}">
        <p14:creationId xmlns:p14="http://schemas.microsoft.com/office/powerpoint/2010/main" val="2374247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50531" name="Zástupný symbol poznámok 2"/>
          <p:cNvSpPr>
            <a:spLocks noGrp="1"/>
          </p:cNvSpPr>
          <p:nvPr>
            <p:ph type="body" idx="1"/>
          </p:nvPr>
        </p:nvSpPr>
        <p:spPr bwMode="auto">
          <a:xfrm>
            <a:off x="685800" y="3357563"/>
            <a:ext cx="5743575" cy="5500687"/>
          </a:xfrm>
          <a:noFill/>
        </p:spPr>
        <p:txBody>
          <a:bodyPr wrap="square" numCol="1" anchor="t" anchorCtr="0" compatLnSpc="1">
            <a:prstTxWarp prst="textNoShape">
              <a:avLst/>
            </a:prstTxWarp>
          </a:bodyPr>
          <a:lstStyle/>
          <a:p>
            <a:pPr>
              <a:spcBef>
                <a:spcPts val="0"/>
              </a:spcBef>
            </a:pPr>
            <a:r>
              <a:rPr lang="cs-CZ" b="1" dirty="0">
                <a:effectLst/>
                <a:ea typeface="Calibri" panose="020F0502020204030204" pitchFamily="34" charset="0"/>
                <a:cs typeface="Arial" panose="020B0604020202020204" pitchFamily="34" charset="0"/>
              </a:rPr>
              <a:t>48.3 RUČNÍ STARTOVNÍ POSTUP</a:t>
            </a:r>
            <a:endParaRPr lang="sk-SK" dirty="0">
              <a:effectLst/>
              <a:ea typeface="Calibri" panose="020F0502020204030204" pitchFamily="34" charset="0"/>
              <a:cs typeface="Times New Roman" panose="02020603050405020304" pitchFamily="18" charset="0"/>
            </a:endParaRPr>
          </a:p>
          <a:p>
            <a:pPr>
              <a:spcBef>
                <a:spcPts val="0"/>
              </a:spcBef>
            </a:pPr>
            <a:r>
              <a:rPr lang="x-none" dirty="0">
                <a:effectLst/>
                <a:ea typeface="Calibri" panose="020F0502020204030204" pitchFamily="34" charset="0"/>
                <a:cs typeface="Arial" panose="020B0604020202020204" pitchFamily="34" charset="0"/>
              </a:rPr>
              <a:t>Tam, kde se musí použít ruční startovní postup, startér po předání jízdního výkazu zpět posádce odpočítá nahlas: 30” – 15” – 10” a posledních 5 sekund po jedné. Po uplynutí posledních 5 sekund je dán signál ke startu.</a:t>
            </a:r>
            <a:endParaRPr lang="sk-SK" dirty="0">
              <a:effectLst/>
              <a:ea typeface="Calibri" panose="020F0502020204030204" pitchFamily="34" charset="0"/>
              <a:cs typeface="Times New Roman" panose="02020603050405020304" pitchFamily="18" charset="0"/>
            </a:endParaRPr>
          </a:p>
          <a:p>
            <a:pPr>
              <a:spcBef>
                <a:spcPts val="0"/>
              </a:spcBef>
            </a:pPr>
            <a:r>
              <a:rPr lang="cs-CZ" i="1" dirty="0">
                <a:effectLst/>
                <a:ea typeface="Calibri" panose="020F0502020204030204" pitchFamily="34" charset="0"/>
                <a:cs typeface="Arial" panose="020B0604020202020204" pitchFamily="34" charset="0"/>
              </a:rPr>
              <a:t>Tento postup bude použit při poruše elektronického startovacího zařízení. Startér tuto skutečnost oznámí posádce a ručním postupem (s případným použitím tabulek „15“ </a:t>
            </a:r>
            <a:br>
              <a:rPr lang="cs-CZ" i="1" dirty="0">
                <a:effectLst/>
                <a:ea typeface="Calibri" panose="020F0502020204030204" pitchFamily="34" charset="0"/>
                <a:cs typeface="Arial" panose="020B0604020202020204" pitchFamily="34" charset="0"/>
              </a:rPr>
            </a:br>
            <a:r>
              <a:rPr lang="cs-CZ" i="1" dirty="0">
                <a:effectLst/>
                <a:ea typeface="Calibri" panose="020F0502020204030204" pitchFamily="34" charset="0"/>
                <a:cs typeface="Arial" panose="020B0604020202020204" pitchFamily="34" charset="0"/>
              </a:rPr>
              <a:t>a „10“) ji odstartuje.</a:t>
            </a:r>
            <a:endParaRPr lang="cs-CZ" b="1" dirty="0"/>
          </a:p>
        </p:txBody>
      </p:sp>
      <p:sp>
        <p:nvSpPr>
          <p:cNvPr id="136196"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14823E-37B4-4F33-BBE4-365288327245}" type="slidenum">
              <a:rPr lang="sk-SK" smtClean="0"/>
              <a:pPr fontAlgn="base">
                <a:spcBef>
                  <a:spcPct val="0"/>
                </a:spcBef>
                <a:spcAft>
                  <a:spcPct val="0"/>
                </a:spcAft>
                <a:defRPr/>
              </a:pPr>
              <a:t>50</a:t>
            </a:fld>
            <a:endParaRPr lang="sk-SK"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51555" name="Zástupný symbol poznámok 2"/>
          <p:cNvSpPr>
            <a:spLocks noGrp="1"/>
          </p:cNvSpPr>
          <p:nvPr>
            <p:ph type="body" idx="1"/>
          </p:nvPr>
        </p:nvSpPr>
        <p:spPr bwMode="auto">
          <a:xfrm>
            <a:off x="685800" y="3357563"/>
            <a:ext cx="5743575" cy="4286250"/>
          </a:xfrm>
          <a:noFill/>
        </p:spPr>
        <p:txBody>
          <a:bodyPr wrap="square" numCol="1" anchor="t" anchorCtr="0" compatLnSpc="1">
            <a:prstTxWarp prst="textNoShape">
              <a:avLst/>
            </a:prstTxWarp>
          </a:bodyPr>
          <a:lstStyle/>
          <a:p>
            <a:pPr>
              <a:spcBef>
                <a:spcPts val="0"/>
              </a:spcBef>
            </a:pPr>
            <a:r>
              <a:rPr lang="cs-CZ" b="1" dirty="0">
                <a:effectLst/>
                <a:ea typeface="Calibri" panose="020F0502020204030204" pitchFamily="34" charset="0"/>
                <a:cs typeface="Arial" panose="020B0604020202020204" pitchFamily="34" charset="0"/>
              </a:rPr>
              <a:t>48.6 CHYBNÝ START</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Times New Roman" panose="02020603050405020304" pitchFamily="18" charset="0"/>
              </a:rPr>
              <a:t>Chybný start, zejména start provedený dříve, než byl dán povel ke startu, se trestá takto:</a:t>
            </a:r>
            <a:endParaRPr lang="sk-SK" dirty="0">
              <a:effectLst/>
              <a:ea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1. přestupek:		</a:t>
            </a:r>
            <a:r>
              <a:rPr lang="cs-CZ" b="1" dirty="0">
                <a:effectLst/>
                <a:ea typeface="Calibri" panose="020F0502020204030204" pitchFamily="34" charset="0"/>
                <a:cs typeface="Arial" panose="020B0604020202020204" pitchFamily="34" charset="0"/>
              </a:rPr>
              <a:t>10 sekund</a:t>
            </a:r>
            <a:endParaRPr lang="sk-SK" b="1" dirty="0">
              <a:effectLst/>
              <a:ea typeface="Calibri" panose="020F0502020204030204" pitchFamily="34" charset="0"/>
              <a:cs typeface="Times New Roman" panose="02020603050405020304" pitchFamily="18" charset="0"/>
            </a:endParaRPr>
          </a:p>
          <a:p>
            <a:pPr>
              <a:spcBef>
                <a:spcPts val="0"/>
              </a:spcBef>
            </a:pPr>
            <a:r>
              <a:rPr lang="cs-CZ" dirty="0">
                <a:effectLst/>
                <a:ea typeface="Times New Roman" panose="02020603050405020304" pitchFamily="18" charset="0"/>
              </a:rPr>
              <a:t>2. přestupek:   	</a:t>
            </a:r>
            <a:r>
              <a:rPr lang="cs-CZ" b="1" dirty="0">
                <a:effectLst/>
                <a:ea typeface="Times New Roman" panose="02020603050405020304" pitchFamily="18" charset="0"/>
              </a:rPr>
              <a:t>1 minuta</a:t>
            </a:r>
            <a:endParaRPr lang="sk-SK" b="1" dirty="0">
              <a:effectLst/>
              <a:ea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3. přestupek:   	</a:t>
            </a:r>
            <a:r>
              <a:rPr lang="cs-CZ" b="1" dirty="0">
                <a:effectLst/>
                <a:ea typeface="Calibri" panose="020F0502020204030204" pitchFamily="34" charset="0"/>
                <a:cs typeface="Arial" panose="020B0604020202020204" pitchFamily="34" charset="0"/>
              </a:rPr>
              <a:t>3 minuty</a:t>
            </a:r>
            <a:endParaRPr lang="sk-SK" b="1" dirty="0">
              <a:effectLst/>
              <a:ea typeface="Calibri" panose="020F0502020204030204" pitchFamily="34" charset="0"/>
              <a:cs typeface="Times New Roman" panose="02020603050405020304" pitchFamily="18" charset="0"/>
            </a:endParaRPr>
          </a:p>
          <a:p>
            <a:pPr>
              <a:spcBef>
                <a:spcPts val="0"/>
              </a:spcBef>
            </a:pPr>
            <a:r>
              <a:rPr lang="cs-CZ" dirty="0">
                <a:effectLst/>
                <a:ea typeface="Times New Roman" panose="02020603050405020304" pitchFamily="18" charset="0"/>
              </a:rPr>
              <a:t>Další přestupky:		podle rozhodnutí sportovních komisařů</a:t>
            </a:r>
            <a:endParaRPr lang="sk-SK" dirty="0">
              <a:effectLst/>
              <a:ea typeface="Times New Roman" panose="02020603050405020304" pitchFamily="18" charset="0"/>
            </a:endParaRPr>
          </a:p>
          <a:p>
            <a:pPr>
              <a:spcBef>
                <a:spcPts val="0"/>
              </a:spcBef>
            </a:pPr>
            <a:r>
              <a:rPr lang="cs-CZ" dirty="0">
                <a:effectLst/>
                <a:ea typeface="Times New Roman" panose="02020603050405020304" pitchFamily="18" charset="0"/>
              </a:rPr>
              <a:t>Tato penalizace nebrání sportovním komisařům v udělení vyššího trestu, uznají-li to za nutné. Pro výpočet času musí být použit skutečný čas startu.</a:t>
            </a:r>
          </a:p>
          <a:p>
            <a:pPr>
              <a:spcBef>
                <a:spcPts val="0"/>
              </a:spcBef>
            </a:pPr>
            <a:endParaRPr lang="cs-CZ" b="1" dirty="0"/>
          </a:p>
          <a:p>
            <a:pPr eaLnBrk="1" hangingPunct="1">
              <a:spcBef>
                <a:spcPts val="0"/>
              </a:spcBef>
            </a:pPr>
            <a:r>
              <a:rPr lang="cs-CZ" b="1" dirty="0"/>
              <a:t>Při hlášení předčasného startu hlavnímu časoměřiči nebo výpočtářům je nutno nahlásit také, o kolik sekund a desetin vozidlo odstartovalo předčasně.  Tento čas musí být připočítán k dosaženému času.</a:t>
            </a:r>
          </a:p>
        </p:txBody>
      </p:sp>
      <p:sp>
        <p:nvSpPr>
          <p:cNvPr id="137220"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1167519-BFB7-4A00-AD04-767082C8B86A}" type="slidenum">
              <a:rPr lang="sk-SK" smtClean="0"/>
              <a:pPr fontAlgn="base">
                <a:spcBef>
                  <a:spcPct val="0"/>
                </a:spcBef>
                <a:spcAft>
                  <a:spcPct val="0"/>
                </a:spcAft>
                <a:defRPr/>
              </a:pPr>
              <a:t>51</a:t>
            </a:fld>
            <a:endParaRPr lang="sk-SK" dirty="0"/>
          </a:p>
        </p:txBody>
      </p:sp>
    </p:spTree>
    <p:extLst>
      <p:ext uri="{BB962C8B-B14F-4D97-AF65-F5344CB8AC3E}">
        <p14:creationId xmlns:p14="http://schemas.microsoft.com/office/powerpoint/2010/main" val="39056847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53603" name="Zástupný symbol poznámok 2"/>
          <p:cNvSpPr>
            <a:spLocks noGrp="1"/>
          </p:cNvSpPr>
          <p:nvPr>
            <p:ph type="body" idx="1"/>
          </p:nvPr>
        </p:nvSpPr>
        <p:spPr bwMode="auto">
          <a:xfrm>
            <a:off x="685800" y="3286125"/>
            <a:ext cx="5957888" cy="3286125"/>
          </a:xfrm>
          <a:noFill/>
        </p:spPr>
        <p:txBody>
          <a:bodyPr wrap="square" numCol="1" anchor="t" anchorCtr="0" compatLnSpc="1">
            <a:prstTxWarp prst="textNoShape">
              <a:avLst/>
            </a:prstTxWarp>
          </a:bodyPr>
          <a:lstStyle/>
          <a:p>
            <a:pPr>
              <a:spcBef>
                <a:spcPts val="0"/>
              </a:spcBef>
            </a:pPr>
            <a:r>
              <a:rPr lang="cs-CZ" b="1" dirty="0">
                <a:effectLst/>
                <a:ea typeface="Calibri" panose="020F0502020204030204" pitchFamily="34" charset="0"/>
                <a:cs typeface="Arial" panose="020B0604020202020204" pitchFamily="34" charset="0"/>
              </a:rPr>
              <a:t>48.5 ZPOŽDĚNÍ RYCHLOSTNÍ ZKOUŠKY</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Jestliže se průběh RZ zpozdí o více než 20 minut, musí být diváci před průjezdem dalšího soutěžícího vozu upozorněni, že se rychlostní zkouška obnovuje. Jinak musí být rychlostní zkouška zrušena. </a:t>
            </a:r>
          </a:p>
          <a:p>
            <a:pPr>
              <a:spcBef>
                <a:spcPts val="0"/>
              </a:spcBef>
            </a:pPr>
            <a:endParaRPr lang="cs-CZ" b="1" dirty="0"/>
          </a:p>
          <a:p>
            <a:pPr eaLnBrk="1" hangingPunct="1">
              <a:spcBef>
                <a:spcPts val="0"/>
              </a:spcBef>
            </a:pPr>
            <a:r>
              <a:rPr lang="cs-CZ" dirty="0"/>
              <a:t>K upozornění diváků se využívá náhradní nulové vozidlo.</a:t>
            </a:r>
          </a:p>
          <a:p>
            <a:pPr eaLnBrk="1" hangingPunct="1">
              <a:spcBef>
                <a:spcPts val="0"/>
              </a:spcBef>
            </a:pPr>
            <a:endParaRPr lang="cs-CZ" dirty="0"/>
          </a:p>
          <a:p>
            <a:pPr eaLnBrk="1" hangingPunct="1">
              <a:spcBef>
                <a:spcPts val="0"/>
              </a:spcBef>
            </a:pPr>
            <a:r>
              <a:rPr lang="cs-CZ" b="1" dirty="0"/>
              <a:t>BEZPEČNOSTNÍ MANUÁL RALLY 2022:</a:t>
            </a:r>
          </a:p>
          <a:p>
            <a:pPr eaLnBrk="1" hangingPunct="1">
              <a:spcBef>
                <a:spcPts val="0"/>
              </a:spcBef>
            </a:pPr>
            <a:r>
              <a:rPr lang="sk-SK" b="1" dirty="0"/>
              <a:t>2.12 ZÁLOŽNÍ PŘEDJEZDECKÉ VOZIDLO (0)</a:t>
            </a:r>
          </a:p>
          <a:p>
            <a:pPr eaLnBrk="1" hangingPunct="1">
              <a:spcBef>
                <a:spcPts val="0"/>
              </a:spcBef>
            </a:pPr>
            <a:r>
              <a:rPr lang="cs-CZ" dirty="0"/>
              <a:t>Na startu každé RZ musí být připraveno záložní předjezdecké vozidlo označené jedna 0, které v případě delšího přerušení (max. 20 min. poté musí být RZ zrušena) se tzv. vloží do mezery ve startovním poli která, vznikla přerušením RZ. Vozidlo projede za použití majáku a sirény celou trať RZ čímž upozorní diváky, že dojde k obnovení startu a pokračování průběhu RZ . Záložní (vložené) předjezdecké vozidlo musí být vybaveno střešním majákem, sirénou a rozhlasovým zařízením. Pomocí rozhlasového zařízení jeho posádka informuje diváky o tom, že pojedou další soutěžní </a:t>
            </a:r>
            <a:r>
              <a:rPr lang="sk-SK" dirty="0"/>
              <a:t>vozidla</a:t>
            </a:r>
            <a:endParaRPr lang="cs-CZ" dirty="0">
              <a:solidFill>
                <a:srgbClr val="FF0000"/>
              </a:solidFill>
            </a:endParaRPr>
          </a:p>
        </p:txBody>
      </p:sp>
      <p:sp>
        <p:nvSpPr>
          <p:cNvPr id="139268"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94CE95C-B41E-430F-8DD0-078E3EA3A722}" type="slidenum">
              <a:rPr lang="sk-SK" smtClean="0"/>
              <a:pPr fontAlgn="base">
                <a:spcBef>
                  <a:spcPct val="0"/>
                </a:spcBef>
                <a:spcAft>
                  <a:spcPct val="0"/>
                </a:spcAft>
                <a:defRPr/>
              </a:pPr>
              <a:t>52</a:t>
            </a:fld>
            <a:endParaRPr lang="sk-SK" dirty="0"/>
          </a:p>
        </p:txBody>
      </p:sp>
    </p:spTree>
    <p:extLst>
      <p:ext uri="{BB962C8B-B14F-4D97-AF65-F5344CB8AC3E}">
        <p14:creationId xmlns:p14="http://schemas.microsoft.com/office/powerpoint/2010/main" val="11120522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50531" name="Zástupný symbol poznámok 2"/>
          <p:cNvSpPr>
            <a:spLocks noGrp="1"/>
          </p:cNvSpPr>
          <p:nvPr>
            <p:ph type="body" idx="1"/>
          </p:nvPr>
        </p:nvSpPr>
        <p:spPr bwMode="auto">
          <a:xfrm>
            <a:off x="685801" y="3500438"/>
            <a:ext cx="5695528" cy="4957762"/>
          </a:xfrm>
        </p:spPr>
        <p:txBody>
          <a:bodyPr wrap="square" numCol="1" anchor="t" anchorCtr="0" compatLnSpc="1">
            <a:prstTxWarp prst="textNoShape">
              <a:avLst/>
            </a:prstTxWarp>
          </a:bodyPr>
          <a:lstStyle/>
          <a:p>
            <a:pPr>
              <a:spcBef>
                <a:spcPts val="0"/>
              </a:spcBef>
            </a:pPr>
            <a:r>
              <a:rPr lang="cs-CZ" b="1" dirty="0">
                <a:effectLst/>
                <a:ea typeface="Calibri" panose="020F0502020204030204" pitchFamily="34" charset="0"/>
                <a:cs typeface="Arial" panose="020B0604020202020204" pitchFamily="34" charset="0"/>
              </a:rPr>
              <a:t>52. PŘERUŠENÍ RYCHLOSTNÍ ZKOUŠKY</a:t>
            </a:r>
            <a:endParaRPr lang="sk-SK" dirty="0">
              <a:effectLst/>
              <a:ea typeface="Calibri" panose="020F0502020204030204" pitchFamily="34" charset="0"/>
              <a:cs typeface="Times New Roman" panose="02020603050405020304" pitchFamily="18" charset="0"/>
            </a:endParaRPr>
          </a:p>
          <a:p>
            <a:pPr>
              <a:spcBef>
                <a:spcPts val="0"/>
              </a:spcBef>
            </a:pPr>
            <a:r>
              <a:rPr lang="cs-CZ" dirty="0">
                <a:solidFill>
                  <a:srgbClr val="000000"/>
                </a:solidFill>
                <a:effectLst/>
                <a:ea typeface="Calibri" panose="020F0502020204030204" pitchFamily="34" charset="0"/>
                <a:cs typeface="Arial" panose="020B0604020202020204" pitchFamily="34" charset="0"/>
              </a:rPr>
              <a:t>Je-li rychlostní zkouška z nějakého důvodu přerušena nebo zrušena, bude každé dotčené posádce přidělen čas ředitelem rally, který bude považován za nejspravedlivější. Příslušné oznámení bude publikováno ředitelem rally. Avšak žádná posádka, která zcela či částečně způsobila zastavení RZ, nemůže z tohoto opatření získat žádnou časovou výhodu. </a:t>
            </a:r>
            <a:r>
              <a:rPr lang="cs-CZ" i="1" dirty="0" err="1">
                <a:effectLst/>
                <a:ea typeface="Calibri" panose="020F0502020204030204" pitchFamily="34" charset="0"/>
                <a:cs typeface="Arial" panose="020B0604020202020204" pitchFamily="34" charset="0"/>
              </a:rPr>
              <a:t>del</a:t>
            </a:r>
            <a:r>
              <a:rPr lang="cs-CZ" i="1" dirty="0">
                <a:effectLst/>
                <a:ea typeface="Calibri" panose="020F0502020204030204" pitchFamily="34" charset="0"/>
                <a:cs typeface="Arial" panose="020B0604020202020204" pitchFamily="34" charset="0"/>
              </a:rPr>
              <a:t>.</a:t>
            </a:r>
            <a:endParaRPr lang="cs-CZ" b="1" dirty="0">
              <a:solidFill>
                <a:srgbClr val="FF0000"/>
              </a:solidFill>
            </a:endParaRPr>
          </a:p>
        </p:txBody>
      </p:sp>
      <p:sp>
        <p:nvSpPr>
          <p:cNvPr id="140292"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7EB3DD-9EB4-431F-9540-10F6A068F6E0}" type="slidenum">
              <a:rPr lang="sk-SK" smtClean="0"/>
              <a:pPr fontAlgn="base">
                <a:spcBef>
                  <a:spcPct val="0"/>
                </a:spcBef>
                <a:spcAft>
                  <a:spcPct val="0"/>
                </a:spcAft>
                <a:defRPr/>
              </a:pPr>
              <a:t>53</a:t>
            </a:fld>
            <a:endParaRPr lang="sk-SK" dirty="0"/>
          </a:p>
        </p:txBody>
      </p:sp>
    </p:spTree>
    <p:extLst>
      <p:ext uri="{BB962C8B-B14F-4D97-AF65-F5344CB8AC3E}">
        <p14:creationId xmlns:p14="http://schemas.microsoft.com/office/powerpoint/2010/main" val="37736384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51555" name="Zástupný symbol poznámok 2"/>
          <p:cNvSpPr>
            <a:spLocks noGrp="1"/>
          </p:cNvSpPr>
          <p:nvPr>
            <p:ph type="body" idx="1"/>
          </p:nvPr>
        </p:nvSpPr>
        <p:spPr bwMode="auto">
          <a:xfrm>
            <a:off x="685800" y="3571875"/>
            <a:ext cx="5815013" cy="4886325"/>
          </a:xfrm>
        </p:spPr>
        <p:txBody>
          <a:bodyPr wrap="square" numCol="1" anchor="t" anchorCtr="0" compatLnSpc="1">
            <a:prstTxWarp prst="textNoShape">
              <a:avLst/>
            </a:prstTxWarp>
          </a:bodyPr>
          <a:lstStyle/>
          <a:p>
            <a:pPr>
              <a:spcBef>
                <a:spcPts val="0"/>
              </a:spcBef>
              <a:spcAft>
                <a:spcPts val="0"/>
              </a:spcAft>
              <a:defRPr/>
            </a:pPr>
            <a:r>
              <a:rPr lang="cs-CZ" b="1" i="1" dirty="0"/>
              <a:t>52. PŘERUŠENÍ RYCHLOSTNÍ ZKOUŠKY</a:t>
            </a:r>
          </a:p>
          <a:p>
            <a:pPr>
              <a:spcBef>
                <a:spcPts val="0"/>
              </a:spcBef>
              <a:spcAft>
                <a:spcPts val="0"/>
              </a:spcAft>
              <a:defRPr/>
            </a:pPr>
            <a:r>
              <a:rPr lang="cs-CZ" b="1" i="1" dirty="0">
                <a:effectLst/>
                <a:ea typeface="Calibri" panose="020F0502020204030204" pitchFamily="34" charset="0"/>
                <a:cs typeface="Arial" panose="020B0604020202020204" pitchFamily="34" charset="0"/>
              </a:rPr>
              <a:t>52.1.2</a:t>
            </a:r>
            <a:r>
              <a:rPr lang="cs-CZ" i="1" dirty="0">
                <a:effectLst/>
                <a:ea typeface="Calibri" panose="020F0502020204030204" pitchFamily="34" charset="0"/>
                <a:cs typeface="Arial" panose="020B0604020202020204" pitchFamily="34" charset="0"/>
              </a:rPr>
              <a:t> Při definitivním zrušení rychlostní zkoušky (pro všechny posádky nebo jen pro zbývající část startovního pole) přebírá stanoviště startu funkci odjezdové časové kontroly. Vedoucí RZ nebo jeho zástupce předá časoměřiči vlastnoručně podepsaný formulář oznámení o zrušení RZ (informační nótu). Časoměřič toto oznámení předloží pro informaci a k podpisu všem posádkám při jejich příjezdu na stanoviště startu. Po zapsání času do jízdního výkazu a do kontrolní listiny odbavuje vozidla v jednominutových intervalech. Měření času v cíli RZ se ruší. Na stanovišti STOP musí všechna vozidla zastavit a předložit časoměřiči jízdní výkaz k potvrzení průjezdu. Všechna označení na RZ zůstávají nezměněna. </a:t>
            </a:r>
            <a:endParaRPr lang="sk-SK" dirty="0">
              <a:effectLst/>
              <a:ea typeface="Calibri" panose="020F0502020204030204" pitchFamily="34" charset="0"/>
              <a:cs typeface="Times New Roman" panose="02020603050405020304" pitchFamily="18" charset="0"/>
            </a:endParaRPr>
          </a:p>
          <a:p>
            <a:pPr>
              <a:spcBef>
                <a:spcPts val="0"/>
              </a:spcBef>
              <a:spcAft>
                <a:spcPts val="0"/>
              </a:spcAft>
              <a:defRPr/>
            </a:pPr>
            <a:endParaRPr lang="cs-CZ" b="1" i="1" dirty="0"/>
          </a:p>
          <a:p>
            <a:pPr marL="90170">
              <a:spcBef>
                <a:spcPts val="0"/>
              </a:spcBef>
              <a:spcAft>
                <a:spcPts val="0"/>
              </a:spcAft>
              <a:tabLst>
                <a:tab pos="228600" algn="l"/>
                <a:tab pos="342900" algn="l"/>
              </a:tabLst>
            </a:pPr>
            <a:r>
              <a:rPr lang="cs-CZ" b="1" i="1" dirty="0">
                <a:effectLst/>
                <a:ea typeface="Calibri" panose="020F0502020204030204" pitchFamily="34" charset="0"/>
                <a:cs typeface="Arial" panose="020B0604020202020204" pitchFamily="34" charset="0"/>
              </a:rPr>
              <a:t>2.29</a:t>
            </a:r>
            <a:r>
              <a:rPr lang="cs-CZ" b="1" i="1" cap="all" dirty="0">
                <a:effectLst/>
                <a:ea typeface="Calibri" panose="020F0502020204030204" pitchFamily="34" charset="0"/>
                <a:cs typeface="Arial" panose="020B0604020202020204" pitchFamily="34" charset="0"/>
              </a:rPr>
              <a:t> Informační nóta</a:t>
            </a:r>
            <a:endParaRPr lang="sk-SK" dirty="0">
              <a:effectLst/>
              <a:ea typeface="Calibri" panose="020F0502020204030204" pitchFamily="34" charset="0"/>
              <a:cs typeface="Times New Roman" panose="02020603050405020304" pitchFamily="18" charset="0"/>
            </a:endParaRPr>
          </a:p>
          <a:p>
            <a:pPr>
              <a:spcBef>
                <a:spcPts val="0"/>
              </a:spcBef>
              <a:spcAft>
                <a:spcPts val="0"/>
              </a:spcAft>
            </a:pPr>
            <a:r>
              <a:rPr lang="cs-CZ" i="1" dirty="0">
                <a:effectLst/>
                <a:ea typeface="Calibri" panose="020F0502020204030204" pitchFamily="34" charset="0"/>
                <a:cs typeface="Arial" panose="020B0604020202020204" pitchFamily="34" charset="0"/>
              </a:rPr>
              <a:t>Písemná informace od organizátorů, jejíž přečtení musí soutěžící potvrdit podpisem.</a:t>
            </a:r>
            <a:endParaRPr lang="sk-SK" dirty="0">
              <a:effectLst/>
              <a:ea typeface="Calibri" panose="020F0502020204030204" pitchFamily="34" charset="0"/>
              <a:cs typeface="Times New Roman" panose="02020603050405020304" pitchFamily="18" charset="0"/>
            </a:endParaRPr>
          </a:p>
          <a:p>
            <a:pPr>
              <a:spcBef>
                <a:spcPts val="0"/>
              </a:spcBef>
              <a:spcAft>
                <a:spcPts val="0"/>
              </a:spcAft>
            </a:pPr>
            <a:endParaRPr lang="cs-CZ" b="1" dirty="0"/>
          </a:p>
          <a:p>
            <a:pPr eaLnBrk="1" fontAlgn="auto" hangingPunct="1">
              <a:spcBef>
                <a:spcPts val="0"/>
              </a:spcBef>
              <a:spcAft>
                <a:spcPts val="0"/>
              </a:spcAft>
              <a:defRPr/>
            </a:pPr>
            <a:r>
              <a:rPr lang="cs-CZ" b="1" dirty="0"/>
              <a:t>V případě, že byly některé intervaly mezi  vozidly podle startovní listiny dvouminutové, je nutno je také dodržet.  </a:t>
            </a:r>
            <a:endParaRPr lang="sk-SK" b="1" dirty="0"/>
          </a:p>
        </p:txBody>
      </p:sp>
      <p:sp>
        <p:nvSpPr>
          <p:cNvPr id="141316"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494F43-38B3-4344-9B96-43CCE8BD0FEA}" type="slidenum">
              <a:rPr lang="sk-SK" smtClean="0"/>
              <a:pPr fontAlgn="base">
                <a:spcBef>
                  <a:spcPct val="0"/>
                </a:spcBef>
                <a:spcAft>
                  <a:spcPct val="0"/>
                </a:spcAft>
                <a:defRPr/>
              </a:pPr>
              <a:t>54</a:t>
            </a:fld>
            <a:endParaRPr lang="sk-SK"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52579" name="Zástupný symbol poznámok 2"/>
          <p:cNvSpPr>
            <a:spLocks noGrp="1"/>
          </p:cNvSpPr>
          <p:nvPr>
            <p:ph type="body" idx="1"/>
          </p:nvPr>
        </p:nvSpPr>
        <p:spPr bwMode="auto">
          <a:xfrm>
            <a:off x="692696" y="3491880"/>
            <a:ext cx="5743575" cy="4957762"/>
          </a:xfrm>
        </p:spPr>
        <p:txBody>
          <a:bodyPr wrap="square" numCol="1" anchor="t" anchorCtr="0" compatLnSpc="1">
            <a:prstTxWarp prst="textNoShape">
              <a:avLst/>
            </a:prstTxWarp>
          </a:bodyPr>
          <a:lstStyle/>
          <a:p>
            <a:pPr>
              <a:spcBef>
                <a:spcPts val="0"/>
              </a:spcBef>
              <a:defRPr/>
            </a:pPr>
            <a:r>
              <a:rPr lang="cs-CZ" b="1" i="1" dirty="0"/>
              <a:t>52. PŘERUŠENÍ RYCHLOSTNÍ ZKOUŠKY</a:t>
            </a:r>
          </a:p>
          <a:p>
            <a:pPr>
              <a:spcBef>
                <a:spcPts val="0"/>
              </a:spcBef>
            </a:pPr>
            <a:r>
              <a:rPr lang="cs-CZ" b="1" i="1" dirty="0">
                <a:effectLst/>
                <a:ea typeface="Calibri" panose="020F0502020204030204" pitchFamily="34" charset="0"/>
                <a:cs typeface="Arial" panose="020B0604020202020204" pitchFamily="34" charset="0"/>
              </a:rPr>
              <a:t>52.1.3</a:t>
            </a:r>
            <a:r>
              <a:rPr lang="cs-CZ" i="1" dirty="0">
                <a:effectLst/>
                <a:ea typeface="Calibri" panose="020F0502020204030204" pitchFamily="34" charset="0"/>
                <a:cs typeface="Arial" panose="020B0604020202020204" pitchFamily="34" charset="0"/>
              </a:rPr>
              <a:t> Není-li trať zrušené RZ bezpečně průjezdná, musí být na pokyn vedoucího RZ použita objízdná trasa uvedená v itineráři včetně předepsané jízdní doby, kterou zaznamená do jízdního výkazu časoměřič. Postup je obdobný jako v čl. 52.1.2.</a:t>
            </a:r>
            <a:endParaRPr lang="sk-SK" dirty="0">
              <a:effectLst/>
              <a:ea typeface="Calibri" panose="020F0502020204030204" pitchFamily="34" charset="0"/>
              <a:cs typeface="Times New Roman" panose="02020603050405020304" pitchFamily="18" charset="0"/>
            </a:endParaRPr>
          </a:p>
          <a:p>
            <a:pPr>
              <a:spcBef>
                <a:spcPts val="0"/>
              </a:spcBef>
            </a:pPr>
            <a:r>
              <a:rPr lang="cs-CZ" b="1" i="1" dirty="0">
                <a:effectLst/>
                <a:ea typeface="Calibri" panose="020F0502020204030204" pitchFamily="34" charset="0"/>
                <a:cs typeface="Arial" panose="020B0604020202020204" pitchFamily="34" charset="0"/>
              </a:rPr>
              <a:t>52.1.4 </a:t>
            </a:r>
            <a:r>
              <a:rPr lang="cs-CZ" i="1" dirty="0">
                <a:effectLst/>
                <a:ea typeface="Calibri" panose="020F0502020204030204" pitchFamily="34" charset="0"/>
                <a:cs typeface="Arial" panose="020B0604020202020204" pitchFamily="34" charset="0"/>
              </a:rPr>
              <a:t>Je-li nutné použít objízdnou trasu s otáčením soutěžních vozidel v oblasti před startem RZ nebo už před ČK, může vedoucí RZ rozhodnout o přesunu odjezdového stanoviště nebo i ČK na jiné předem vybrané místo a informovat o tom časoměřiče </a:t>
            </a:r>
            <a:br>
              <a:rPr lang="cs-CZ" i="1" dirty="0">
                <a:effectLst/>
                <a:ea typeface="Calibri" panose="020F0502020204030204" pitchFamily="34" charset="0"/>
                <a:cs typeface="Arial" panose="020B0604020202020204" pitchFamily="34" charset="0"/>
              </a:rPr>
            </a:br>
            <a:r>
              <a:rPr lang="cs-CZ" i="1" dirty="0">
                <a:effectLst/>
                <a:ea typeface="Calibri" panose="020F0502020204030204" pitchFamily="34" charset="0"/>
                <a:cs typeface="Arial" panose="020B0604020202020204" pitchFamily="34" charset="0"/>
              </a:rPr>
              <a:t>i posádky. </a:t>
            </a:r>
            <a:endParaRPr lang="sk-SK" dirty="0">
              <a:effectLst/>
              <a:ea typeface="Calibri" panose="020F0502020204030204" pitchFamily="34" charset="0"/>
              <a:cs typeface="Times New Roman" panose="02020603050405020304" pitchFamily="18" charset="0"/>
            </a:endParaRPr>
          </a:p>
          <a:p>
            <a:pPr>
              <a:spcBef>
                <a:spcPts val="0"/>
              </a:spcBef>
              <a:defRPr/>
            </a:pPr>
            <a:endParaRPr lang="cs-CZ" i="1" dirty="0"/>
          </a:p>
          <a:p>
            <a:pPr>
              <a:spcBef>
                <a:spcPts val="0"/>
              </a:spcBef>
            </a:pPr>
            <a:r>
              <a:rPr lang="cs-CZ" b="1" dirty="0"/>
              <a:t>53.5 POUŽITÍ ČERVENÝCH VLAJEK</a:t>
            </a:r>
          </a:p>
          <a:p>
            <a:pPr>
              <a:spcBef>
                <a:spcPts val="0"/>
              </a:spcBef>
            </a:pPr>
            <a:r>
              <a:rPr lang="x-none" b="1" dirty="0">
                <a:solidFill>
                  <a:srgbClr val="000000"/>
                </a:solidFill>
                <a:effectLst/>
                <a:ea typeface="Calibri" panose="020F0502020204030204" pitchFamily="34" charset="0"/>
              </a:rPr>
              <a:t>53.5.6</a:t>
            </a:r>
            <a:r>
              <a:rPr lang="x-none" dirty="0">
                <a:solidFill>
                  <a:srgbClr val="000000"/>
                </a:solidFill>
                <a:effectLst/>
                <a:ea typeface="Calibri" panose="020F0502020204030204" pitchFamily="34" charset="0"/>
              </a:rPr>
              <a:t> Je-li RZ přerušena nebo zastavena a posádky přesto musí projet přes danou RZ, musí být na startu pro tyto posádky zobrazena červená vlajka, která je tímto bude informovat o tom, jak musí danou RZ absolvovat. </a:t>
            </a:r>
            <a:r>
              <a:rPr lang="x-none" b="1" i="1" dirty="0">
                <a:solidFill>
                  <a:srgbClr val="000000"/>
                </a:solidFill>
                <a:effectLst/>
                <a:ea typeface="Calibri" panose="020F0502020204030204" pitchFamily="34" charset="0"/>
              </a:rPr>
              <a:t>Platí pro mistrovství FIA.</a:t>
            </a:r>
            <a:endParaRPr lang="cs-CZ" b="1" dirty="0"/>
          </a:p>
        </p:txBody>
      </p:sp>
      <p:sp>
        <p:nvSpPr>
          <p:cNvPr id="142340"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F2F1AC-22EE-4ABD-B3DB-190A1DDCF300}" type="slidenum">
              <a:rPr lang="sk-SK" smtClean="0"/>
              <a:pPr fontAlgn="base">
                <a:spcBef>
                  <a:spcPct val="0"/>
                </a:spcBef>
                <a:spcAft>
                  <a:spcPct val="0"/>
                </a:spcAft>
                <a:defRPr/>
              </a:pPr>
              <a:t>55</a:t>
            </a:fld>
            <a:endParaRPr lang="sk-SK"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57699" name="Zástupný symbol poznámok 2"/>
          <p:cNvSpPr>
            <a:spLocks noGrp="1"/>
          </p:cNvSpPr>
          <p:nvPr>
            <p:ph type="body" idx="1"/>
          </p:nvPr>
        </p:nvSpPr>
        <p:spPr bwMode="auto">
          <a:xfrm>
            <a:off x="685800" y="3571875"/>
            <a:ext cx="5743575" cy="4886325"/>
          </a:xfrm>
          <a:noFill/>
        </p:spPr>
        <p:txBody>
          <a:bodyPr wrap="square" numCol="1" anchor="t" anchorCtr="0" compatLnSpc="1">
            <a:prstTxWarp prst="textNoShape">
              <a:avLst/>
            </a:prstTxWarp>
          </a:bodyPr>
          <a:lstStyle/>
          <a:p>
            <a:pPr eaLnBrk="1" hangingPunct="1">
              <a:spcBef>
                <a:spcPts val="0"/>
              </a:spcBef>
            </a:pPr>
            <a:r>
              <a:rPr lang="cs-CZ" b="1" dirty="0"/>
              <a:t>Hlavní časoměřič </a:t>
            </a:r>
            <a:r>
              <a:rPr lang="cs-CZ" dirty="0"/>
              <a:t>si před soutěží zkontroluje, zda nejsou rozdíly mezi jízdní dobou uvedenou v jízdním výkazu a jízdní dobou uvedenou v objízdné trase. Při rozpravě informovat časoměřiče na startech RZ o rozdílných časech, případně jim dát kopie stran objízdných tras z itineráře.  </a:t>
            </a:r>
          </a:p>
          <a:p>
            <a:pPr eaLnBrk="1" hangingPunct="1">
              <a:spcBef>
                <a:spcPts val="0"/>
              </a:spcBef>
            </a:pPr>
            <a:r>
              <a:rPr lang="cs-CZ" dirty="0"/>
              <a:t>Při pokynu z dispečinku na  použití objízdné trasy máme k dispozici vzor strany itineráře, od které mají posádky pokračovat po trase soutěže a tuto informaci  poskytneme  všem posádkám.</a:t>
            </a:r>
          </a:p>
          <a:p>
            <a:pPr eaLnBrk="1" hangingPunct="1">
              <a:spcBef>
                <a:spcPts val="0"/>
              </a:spcBef>
            </a:pPr>
            <a:endParaRPr lang="cs-CZ" dirty="0"/>
          </a:p>
          <a:p>
            <a:pPr>
              <a:spcBef>
                <a:spcPts val="0"/>
              </a:spcBef>
              <a:defRPr/>
            </a:pPr>
            <a:r>
              <a:rPr lang="cs-CZ" b="1" dirty="0"/>
              <a:t>52. PŘERUŠENÍ RYCHLOSTNÍ ZKOUŠKY</a:t>
            </a:r>
            <a:endParaRPr lang="sk-SK" dirty="0"/>
          </a:p>
          <a:p>
            <a:pPr>
              <a:spcBef>
                <a:spcPts val="0"/>
              </a:spcBef>
            </a:pPr>
            <a:r>
              <a:rPr lang="cs-CZ" b="1" i="1" dirty="0"/>
              <a:t>52.1.3 </a:t>
            </a:r>
            <a:r>
              <a:rPr lang="cs-CZ" i="1" dirty="0"/>
              <a:t>Není-li trať zrušené RZ bezpečně průjezdná, musí být na pokyn vedoucího RZ použita objízdná trasa uvedená v itineráři včetně </a:t>
            </a:r>
            <a:r>
              <a:rPr lang="cs-CZ" b="1" i="1" dirty="0"/>
              <a:t>předepsané jízdní doby, kterou zaznamená do jízdního výkazu časoměřič. </a:t>
            </a:r>
            <a:r>
              <a:rPr lang="cs-CZ" i="1" dirty="0"/>
              <a:t>Postup je obdobný jako v čl. 52.1.2.</a:t>
            </a:r>
          </a:p>
          <a:p>
            <a:pPr>
              <a:spcBef>
                <a:spcPts val="0"/>
              </a:spcBef>
            </a:pPr>
            <a:endParaRPr lang="cs-CZ" b="1" i="1" dirty="0"/>
          </a:p>
          <a:p>
            <a:pPr>
              <a:spcBef>
                <a:spcPts val="0"/>
              </a:spcBef>
            </a:pPr>
            <a:endParaRPr lang="cs-CZ" b="1" i="1" dirty="0"/>
          </a:p>
          <a:p>
            <a:pPr eaLnBrk="1" hangingPunct="1">
              <a:spcBef>
                <a:spcPct val="0"/>
              </a:spcBef>
            </a:pPr>
            <a:endParaRPr lang="cs-CZ" dirty="0"/>
          </a:p>
        </p:txBody>
      </p:sp>
      <p:sp>
        <p:nvSpPr>
          <p:cNvPr id="143364"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42F61C-3455-419F-91A7-D783583748D0}" type="slidenum">
              <a:rPr lang="sk-SK" smtClean="0"/>
              <a:pPr fontAlgn="base">
                <a:spcBef>
                  <a:spcPct val="0"/>
                </a:spcBef>
                <a:spcAft>
                  <a:spcPct val="0"/>
                </a:spcAft>
                <a:defRPr/>
              </a:pPr>
              <a:t>56</a:t>
            </a:fld>
            <a:endParaRPr lang="sk-SK"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Zástupný symbol obrazu snímky 1"/>
          <p:cNvSpPr>
            <a:spLocks noGrp="1" noRot="1" noChangeAspect="1" noTextEdit="1"/>
          </p:cNvSpPr>
          <p:nvPr>
            <p:ph type="sldImg"/>
          </p:nvPr>
        </p:nvSpPr>
        <p:spPr bwMode="auto">
          <a:xfrm>
            <a:off x="1620838" y="36513"/>
            <a:ext cx="3933825" cy="2951162"/>
          </a:xfrm>
          <a:noFill/>
          <a:ln>
            <a:solidFill>
              <a:srgbClr val="000000"/>
            </a:solidFill>
            <a:miter lim="800000"/>
            <a:headEnd/>
            <a:tailEnd/>
          </a:ln>
        </p:spPr>
      </p:sp>
      <p:sp>
        <p:nvSpPr>
          <p:cNvPr id="158723" name="Zástupný symbol poznámok 2"/>
          <p:cNvSpPr>
            <a:spLocks noGrp="1"/>
          </p:cNvSpPr>
          <p:nvPr>
            <p:ph type="body" idx="1"/>
          </p:nvPr>
        </p:nvSpPr>
        <p:spPr bwMode="auto">
          <a:xfrm>
            <a:off x="685800" y="3357563"/>
            <a:ext cx="5886450" cy="5214937"/>
          </a:xfrm>
          <a:noFill/>
        </p:spPr>
        <p:txBody>
          <a:bodyPr wrap="square" numCol="1" anchor="t" anchorCtr="0" compatLnSpc="1">
            <a:prstTxWarp prst="textNoShape">
              <a:avLst/>
            </a:prstTxWarp>
          </a:bodyPr>
          <a:lstStyle/>
          <a:p>
            <a:pPr>
              <a:spcBef>
                <a:spcPts val="0"/>
              </a:spcBef>
            </a:pPr>
            <a:r>
              <a:rPr lang="cs-CZ" b="1" dirty="0">
                <a:solidFill>
                  <a:srgbClr val="000000"/>
                </a:solidFill>
                <a:effectLst/>
                <a:ea typeface="Calibri" panose="020F0502020204030204" pitchFamily="34" charset="0"/>
                <a:cs typeface="Arial" panose="020B0604020202020204" pitchFamily="34" charset="0"/>
              </a:rPr>
              <a:t>2.22 SUPER RYCHLOSTNÍ ZKOUŠKA</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Každá odchylka od průběhu normální rychlostní zkoušky popsaná v těchto předpisech, specifikovaná v ZU soutěže a uvedena v itineráři. </a:t>
            </a:r>
            <a:endParaRPr lang="sk-SK" dirty="0">
              <a:effectLst/>
              <a:ea typeface="Calibri" panose="020F0502020204030204" pitchFamily="34" charset="0"/>
              <a:cs typeface="Times New Roman" panose="02020603050405020304" pitchFamily="18" charset="0"/>
            </a:endParaRPr>
          </a:p>
          <a:p>
            <a:pPr>
              <a:spcBef>
                <a:spcPts val="0"/>
              </a:spcBef>
            </a:pPr>
            <a:r>
              <a:rPr lang="cs-CZ" b="1" i="1" dirty="0">
                <a:effectLst/>
                <a:ea typeface="Calibri" panose="020F0502020204030204" pitchFamily="34" charset="0"/>
                <a:cs typeface="Arial" panose="020B0604020202020204" pitchFamily="34" charset="0"/>
              </a:rPr>
              <a:t>51.4 DODATEK PRO ČR</a:t>
            </a:r>
            <a:endParaRPr lang="sk-SK" dirty="0">
              <a:effectLst/>
              <a:ea typeface="Calibri" panose="020F0502020204030204" pitchFamily="34" charset="0"/>
              <a:cs typeface="Times New Roman" panose="02020603050405020304" pitchFamily="18" charset="0"/>
            </a:endParaRPr>
          </a:p>
          <a:p>
            <a:pPr>
              <a:spcBef>
                <a:spcPts val="0"/>
              </a:spcBef>
            </a:pPr>
            <a:r>
              <a:rPr lang="cs-CZ" b="1" i="1" dirty="0">
                <a:effectLst/>
                <a:ea typeface="Calibri" panose="020F0502020204030204" pitchFamily="34" charset="0"/>
                <a:cs typeface="Arial" panose="020B0604020202020204" pitchFamily="34" charset="0"/>
              </a:rPr>
              <a:t>51.4.1</a:t>
            </a:r>
            <a:r>
              <a:rPr lang="cs-CZ" i="1" dirty="0">
                <a:effectLst/>
                <a:ea typeface="Calibri" panose="020F0502020204030204" pitchFamily="34" charset="0"/>
                <a:cs typeface="Arial" panose="020B0604020202020204" pitchFamily="34" charset="0"/>
              </a:rPr>
              <a:t> Okruhové a polookruhové rychlostní zkoušky se považují za Super RZ.</a:t>
            </a:r>
          </a:p>
          <a:p>
            <a:pPr>
              <a:spcBef>
                <a:spcPts val="0"/>
              </a:spcBef>
            </a:pPr>
            <a:endParaRPr lang="sk-SK" dirty="0">
              <a:effectLst/>
              <a:ea typeface="Calibri" panose="020F0502020204030204" pitchFamily="34" charset="0"/>
              <a:cs typeface="Times New Roman" panose="02020603050405020304" pitchFamily="18" charset="0"/>
            </a:endParaRPr>
          </a:p>
          <a:p>
            <a:pPr>
              <a:spcBef>
                <a:spcPts val="0"/>
              </a:spcBef>
            </a:pPr>
            <a:r>
              <a:rPr lang="cs-CZ" b="1" i="1" dirty="0">
                <a:effectLst/>
                <a:ea typeface="Calibri" panose="020F0502020204030204" pitchFamily="34" charset="0"/>
                <a:cs typeface="Arial" panose="020B0604020202020204" pitchFamily="34" charset="0"/>
              </a:rPr>
              <a:t>51.5 OKRUHOVÉ RYCHLOSTNÍ ZKOUŠKY</a:t>
            </a:r>
            <a:endParaRPr lang="sk-SK" dirty="0">
              <a:effectLst/>
              <a:ea typeface="Calibri" panose="020F0502020204030204" pitchFamily="34" charset="0"/>
              <a:cs typeface="Times New Roman" panose="02020603050405020304" pitchFamily="18" charset="0"/>
            </a:endParaRPr>
          </a:p>
          <a:p>
            <a:pPr>
              <a:spcBef>
                <a:spcPts val="0"/>
              </a:spcBef>
            </a:pPr>
            <a:r>
              <a:rPr lang="cs-CZ" b="1" i="1" dirty="0">
                <a:effectLst/>
                <a:ea typeface="Calibri" panose="020F0502020204030204" pitchFamily="34" charset="0"/>
                <a:cs typeface="Arial" panose="020B0604020202020204" pitchFamily="34" charset="0"/>
              </a:rPr>
              <a:t>51.5.1 </a:t>
            </a:r>
            <a:r>
              <a:rPr lang="cs-CZ" i="1" dirty="0">
                <a:effectLst/>
                <a:ea typeface="Calibri" panose="020F0502020204030204" pitchFamily="34" charset="0"/>
                <a:cs typeface="Arial" panose="020B0604020202020204" pitchFamily="34" charset="0"/>
              </a:rPr>
              <a:t>V těchto rychlostních zkouškách se stejná trať nebo její část projíždí několikrát za sebou, to znamená, že mají více kol. Jejich zařazení do rally je podmíněno souhlasem Komise rally vydaným nejpozději při schvalování ZU. </a:t>
            </a:r>
            <a:endParaRPr lang="sk-SK" dirty="0">
              <a:effectLst/>
              <a:ea typeface="Calibri" panose="020F0502020204030204" pitchFamily="34" charset="0"/>
              <a:cs typeface="Times New Roman" panose="02020603050405020304" pitchFamily="18" charset="0"/>
            </a:endParaRPr>
          </a:p>
          <a:p>
            <a:pPr>
              <a:spcBef>
                <a:spcPts val="0"/>
              </a:spcBef>
            </a:pPr>
            <a:r>
              <a:rPr lang="cs-CZ" b="1" i="1" dirty="0">
                <a:effectLst/>
                <a:ea typeface="Calibri" panose="020F0502020204030204" pitchFamily="34" charset="0"/>
                <a:cs typeface="Arial" panose="020B0604020202020204" pitchFamily="34" charset="0"/>
              </a:rPr>
              <a:t>51.5.2 </a:t>
            </a:r>
            <a:r>
              <a:rPr lang="cs-CZ" i="1" dirty="0">
                <a:effectLst/>
                <a:ea typeface="Calibri" panose="020F0502020204030204" pitchFamily="34" charset="0"/>
                <a:cs typeface="Arial" panose="020B0604020202020204" pitchFamily="34" charset="0"/>
              </a:rPr>
              <a:t>Pro každou okruhovou RZ je pořadatel povinen zpracovat samostatný bezpečnostní plán a OPŘ, v němž budou uvedena místa pro diváky a média s odpovídajícím bezpečnostním zajištěním. Návrh těchto dokumentů a zápis o konzultaci se zástupcem jezdců a hlavním časoměřičem musí pořadatel předložit spolu s návrhem ZÚ.</a:t>
            </a:r>
            <a:r>
              <a:rPr lang="sk-SK" dirty="0">
                <a:effectLst/>
                <a:ea typeface="Calibri" panose="020F0502020204030204" pitchFamily="34" charset="0"/>
                <a:cs typeface="Times New Roman" panose="02020603050405020304" pitchFamily="18" charset="0"/>
              </a:rPr>
              <a:t> </a:t>
            </a:r>
            <a:endParaRPr lang="cs-CZ" dirty="0"/>
          </a:p>
        </p:txBody>
      </p:sp>
      <p:sp>
        <p:nvSpPr>
          <p:cNvPr id="144388"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560154-C280-41A9-A0CF-ADE2D5EC46EA}" type="slidenum">
              <a:rPr lang="sk-SK" smtClean="0"/>
              <a:pPr fontAlgn="base">
                <a:spcBef>
                  <a:spcPct val="0"/>
                </a:spcBef>
                <a:spcAft>
                  <a:spcPct val="0"/>
                </a:spcAft>
                <a:defRPr/>
              </a:pPr>
              <a:t>57</a:t>
            </a:fld>
            <a:endParaRPr lang="sk-SK" dirty="0"/>
          </a:p>
        </p:txBody>
      </p:sp>
    </p:spTree>
    <p:extLst>
      <p:ext uri="{BB962C8B-B14F-4D97-AF65-F5344CB8AC3E}">
        <p14:creationId xmlns:p14="http://schemas.microsoft.com/office/powerpoint/2010/main" val="41268315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Zástupný symbol obrazu snímky 1"/>
          <p:cNvSpPr>
            <a:spLocks noGrp="1" noRot="1" noChangeAspect="1" noTextEdit="1"/>
          </p:cNvSpPr>
          <p:nvPr>
            <p:ph type="sldImg"/>
          </p:nvPr>
        </p:nvSpPr>
        <p:spPr bwMode="auto">
          <a:xfrm>
            <a:off x="1620838" y="36513"/>
            <a:ext cx="3933825" cy="2951162"/>
          </a:xfrm>
          <a:noFill/>
          <a:ln>
            <a:solidFill>
              <a:srgbClr val="000000"/>
            </a:solidFill>
            <a:miter lim="800000"/>
            <a:headEnd/>
            <a:tailEnd/>
          </a:ln>
        </p:spPr>
      </p:sp>
      <p:sp>
        <p:nvSpPr>
          <p:cNvPr id="159747" name="Zástupný symbol poznámok 2"/>
          <p:cNvSpPr>
            <a:spLocks noGrp="1"/>
          </p:cNvSpPr>
          <p:nvPr>
            <p:ph type="body" idx="1"/>
          </p:nvPr>
        </p:nvSpPr>
        <p:spPr bwMode="auto">
          <a:xfrm>
            <a:off x="685800" y="3500438"/>
            <a:ext cx="5886450" cy="5072062"/>
          </a:xfrm>
          <a:noFill/>
        </p:spPr>
        <p:txBody>
          <a:bodyPr wrap="square" numCol="1" anchor="t" anchorCtr="0" compatLnSpc="1">
            <a:prstTxWarp prst="textNoShape">
              <a:avLst/>
            </a:prstTxWarp>
          </a:bodyPr>
          <a:lstStyle/>
          <a:p>
            <a:pPr>
              <a:spcBef>
                <a:spcPts val="0"/>
              </a:spcBef>
            </a:pPr>
            <a:r>
              <a:rPr lang="cs-CZ" b="1" i="1" dirty="0">
                <a:effectLst/>
                <a:ea typeface="Calibri" panose="020F0502020204030204" pitchFamily="34" charset="0"/>
                <a:cs typeface="Arial" panose="020B0604020202020204" pitchFamily="34" charset="0"/>
              </a:rPr>
              <a:t>48.2.5.3 Start s použitím semaforu (okruhová a polookruhová RZ)</a:t>
            </a:r>
            <a:endParaRPr lang="sk-SK" dirty="0">
              <a:effectLst/>
              <a:ea typeface="Calibri" panose="020F0502020204030204" pitchFamily="34" charset="0"/>
              <a:cs typeface="Times New Roman" panose="02020603050405020304" pitchFamily="18" charset="0"/>
            </a:endParaRPr>
          </a:p>
          <a:p>
            <a:pPr>
              <a:spcBef>
                <a:spcPts val="0"/>
              </a:spcBef>
            </a:pPr>
            <a:r>
              <a:rPr lang="cs-CZ" i="1" dirty="0">
                <a:effectLst/>
                <a:ea typeface="Calibri" panose="020F0502020204030204" pitchFamily="34" charset="0"/>
                <a:cs typeface="Times New Roman" panose="02020603050405020304" pitchFamily="18" charset="0"/>
              </a:rPr>
              <a:t>Proběhne-li start v předpokládaném časovém intervalu startu (cca 1 minuta), ukáže časoměřič 5 vteřin před rozsvícením zeleného světla posádce tabulku s číslem 5.</a:t>
            </a:r>
            <a:endParaRPr lang="sk-SK" dirty="0">
              <a:effectLst/>
              <a:ea typeface="Calibri" panose="020F0502020204030204" pitchFamily="34" charset="0"/>
              <a:cs typeface="Times New Roman" panose="02020603050405020304" pitchFamily="18" charset="0"/>
            </a:endParaRPr>
          </a:p>
          <a:p>
            <a:pPr>
              <a:spcBef>
                <a:spcPts val="0"/>
              </a:spcBef>
            </a:pPr>
            <a:r>
              <a:rPr lang="cs-CZ" i="1" dirty="0">
                <a:effectLst/>
                <a:ea typeface="Calibri" panose="020F0502020204030204" pitchFamily="34" charset="0"/>
                <a:cs typeface="Times New Roman" panose="02020603050405020304" pitchFamily="18" charset="0"/>
              </a:rPr>
              <a:t>V případě potřeby delšího časového intervalu než lze předpokládat, ukáže časoměřič posádce nejdříve tabulku STOP a následně pak 5 vteřin před rozsvícením zeleného světla tabulku</a:t>
            </a:r>
          </a:p>
          <a:p>
            <a:pPr>
              <a:spcBef>
                <a:spcPts val="0"/>
              </a:spcBef>
            </a:pPr>
            <a:r>
              <a:rPr lang="cs-CZ" i="1" dirty="0">
                <a:effectLst/>
                <a:ea typeface="Calibri" panose="020F0502020204030204" pitchFamily="34" charset="0"/>
                <a:cs typeface="Times New Roman" panose="02020603050405020304" pitchFamily="18" charset="0"/>
              </a:rPr>
              <a:t> s číslem 5. </a:t>
            </a:r>
          </a:p>
          <a:p>
            <a:pPr>
              <a:spcBef>
                <a:spcPts val="0"/>
              </a:spcBef>
            </a:pPr>
            <a:endParaRPr lang="sk-SK" dirty="0">
              <a:effectLst/>
              <a:ea typeface="Calibri" panose="020F0502020204030204" pitchFamily="34" charset="0"/>
              <a:cs typeface="Times New Roman" panose="02020603050405020304" pitchFamily="18" charset="0"/>
            </a:endParaRPr>
          </a:p>
          <a:p>
            <a:pPr>
              <a:spcBef>
                <a:spcPts val="0"/>
              </a:spcBef>
            </a:pPr>
            <a:r>
              <a:rPr lang="cs-CZ" i="1" dirty="0">
                <a:effectLst/>
                <a:ea typeface="Calibri" panose="020F0502020204030204" pitchFamily="34" charset="0"/>
                <a:cs typeface="Times New Roman" panose="02020603050405020304" pitchFamily="18" charset="0"/>
              </a:rPr>
              <a:t>Posádka nesmí odstartovat na červené světlo semaforu.</a:t>
            </a:r>
            <a:endParaRPr lang="sk-SK" dirty="0">
              <a:effectLst/>
              <a:ea typeface="Calibri" panose="020F0502020204030204" pitchFamily="34" charset="0"/>
              <a:cs typeface="Times New Roman" panose="02020603050405020304" pitchFamily="18" charset="0"/>
            </a:endParaRPr>
          </a:p>
          <a:p>
            <a:pPr>
              <a:spcBef>
                <a:spcPts val="0"/>
              </a:spcBef>
            </a:pPr>
            <a:r>
              <a:rPr lang="cs-CZ" i="1" dirty="0">
                <a:effectLst/>
                <a:ea typeface="Calibri" panose="020F0502020204030204" pitchFamily="34" charset="0"/>
                <a:cs typeface="Times New Roman" panose="02020603050405020304" pitchFamily="18" charset="0"/>
              </a:rPr>
              <a:t>Detailní popis startu bude součástí ZU.</a:t>
            </a:r>
            <a:endParaRPr lang="cs-CZ" dirty="0"/>
          </a:p>
        </p:txBody>
      </p:sp>
      <p:sp>
        <p:nvSpPr>
          <p:cNvPr id="145412"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69DAD4-6CEA-49CA-BFA3-4AC5885A8810}" type="slidenum">
              <a:rPr lang="sk-SK" smtClean="0"/>
              <a:pPr fontAlgn="base">
                <a:spcBef>
                  <a:spcPct val="0"/>
                </a:spcBef>
                <a:spcAft>
                  <a:spcPct val="0"/>
                </a:spcAft>
                <a:defRPr/>
              </a:pPr>
              <a:t>58</a:t>
            </a:fld>
            <a:endParaRPr lang="sk-SK" dirty="0"/>
          </a:p>
        </p:txBody>
      </p:sp>
    </p:spTree>
    <p:extLst>
      <p:ext uri="{BB962C8B-B14F-4D97-AF65-F5344CB8AC3E}">
        <p14:creationId xmlns:p14="http://schemas.microsoft.com/office/powerpoint/2010/main" val="41244523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Zástupný symbol obrazu snímky 1"/>
          <p:cNvSpPr>
            <a:spLocks noGrp="1" noRot="1" noChangeAspect="1" noTextEdit="1"/>
          </p:cNvSpPr>
          <p:nvPr>
            <p:ph type="sldImg"/>
          </p:nvPr>
        </p:nvSpPr>
        <p:spPr bwMode="auto">
          <a:xfrm>
            <a:off x="1620838" y="36513"/>
            <a:ext cx="3933825" cy="2951162"/>
          </a:xfrm>
          <a:noFill/>
          <a:ln>
            <a:solidFill>
              <a:srgbClr val="000000"/>
            </a:solidFill>
            <a:miter lim="800000"/>
            <a:headEnd/>
            <a:tailEnd/>
          </a:ln>
        </p:spPr>
      </p:sp>
      <p:sp>
        <p:nvSpPr>
          <p:cNvPr id="160771" name="Zástupný symbol poznámok 2"/>
          <p:cNvSpPr>
            <a:spLocks noGrp="1"/>
          </p:cNvSpPr>
          <p:nvPr>
            <p:ph type="body" idx="1"/>
          </p:nvPr>
        </p:nvSpPr>
        <p:spPr bwMode="auto">
          <a:xfrm>
            <a:off x="685800" y="3500438"/>
            <a:ext cx="5886450" cy="5072062"/>
          </a:xfrm>
          <a:noFill/>
        </p:spPr>
        <p:txBody>
          <a:bodyPr wrap="square" numCol="1" anchor="t" anchorCtr="0" compatLnSpc="1">
            <a:prstTxWarp prst="textNoShape">
              <a:avLst/>
            </a:prstTxWarp>
          </a:bodyPr>
          <a:lstStyle/>
          <a:p>
            <a:pPr>
              <a:spcBef>
                <a:spcPts val="0"/>
              </a:spcBef>
              <a:spcAft>
                <a:spcPts val="0"/>
              </a:spcAft>
            </a:pPr>
            <a:r>
              <a:rPr lang="cs-CZ" b="1" i="1" dirty="0">
                <a:effectLst/>
                <a:ea typeface="Calibri" panose="020F0502020204030204" pitchFamily="34" charset="0"/>
                <a:cs typeface="Arial" panose="020B0604020202020204" pitchFamily="34" charset="0"/>
              </a:rPr>
              <a:t>51.5.3 </a:t>
            </a:r>
            <a:r>
              <a:rPr lang="cs-CZ" i="1" dirty="0">
                <a:effectLst/>
                <a:ea typeface="Calibri" panose="020F0502020204030204" pitchFamily="34" charset="0"/>
                <a:cs typeface="Arial" panose="020B0604020202020204" pitchFamily="34" charset="0"/>
              </a:rPr>
              <a:t>Uspořádání vjezdu, startu, cíle a výjezdu i stanoviště STOP musí být provedeno tak, aby nevznikala možnost střetu vozidel. Způsob jízdy a činnosti na okruhové RZ musí být upřesněn ve zvláštních ustanoveních rally včetně případných penalizací. Na výjezdu z okruhové části RZ musí být umístěn rozhodčí faktu. Časoměřiči měří všechny průjezdy jednotlivými koly okruhových RZ (neplatí pro zkoušky polokruhové).</a:t>
            </a:r>
            <a:endParaRPr lang="sk-SK" dirty="0">
              <a:effectLst/>
              <a:ea typeface="Calibri" panose="020F0502020204030204" pitchFamily="34" charset="0"/>
              <a:cs typeface="Times New Roman" panose="02020603050405020304" pitchFamily="18" charset="0"/>
            </a:endParaRPr>
          </a:p>
          <a:p>
            <a:pPr>
              <a:spcBef>
                <a:spcPts val="0"/>
              </a:spcBef>
              <a:spcAft>
                <a:spcPts val="0"/>
              </a:spcAft>
            </a:pPr>
            <a:r>
              <a:rPr lang="cs-CZ" b="1" i="1" dirty="0">
                <a:effectLst/>
                <a:ea typeface="Calibri" panose="020F0502020204030204" pitchFamily="34" charset="0"/>
                <a:cs typeface="Arial" panose="020B0604020202020204" pitchFamily="34" charset="0"/>
              </a:rPr>
              <a:t>51.5.4 </a:t>
            </a:r>
            <a:r>
              <a:rPr lang="cs-CZ" i="1" dirty="0">
                <a:effectLst/>
                <a:ea typeface="Calibri" panose="020F0502020204030204" pitchFamily="34" charset="0"/>
                <a:cs typeface="Arial" panose="020B0604020202020204" pitchFamily="34" charset="0"/>
              </a:rPr>
              <a:t>Posádka, která neodjede plný počet kol, obdrží za každé nedokončené kolo penalizaci uvedenou v ZU. Posádce, která ujede více kol než je předepsaný počet, bude započítán skutečný čas za všechna odjetá kola. Překročení maximálního povoleného počtu kol uvedeného v ZU bude oznámeno sportovním komisařům.</a:t>
            </a:r>
            <a:endParaRPr lang="sk-SK" dirty="0">
              <a:effectLst/>
              <a:ea typeface="Calibri" panose="020F0502020204030204" pitchFamily="34" charset="0"/>
              <a:cs typeface="Times New Roman" panose="02020603050405020304" pitchFamily="18" charset="0"/>
            </a:endParaRPr>
          </a:p>
          <a:p>
            <a:pPr>
              <a:spcBef>
                <a:spcPts val="0"/>
              </a:spcBef>
              <a:spcAft>
                <a:spcPts val="0"/>
              </a:spcAft>
              <a:tabLst>
                <a:tab pos="4114800" algn="l"/>
              </a:tabLst>
            </a:pPr>
            <a:r>
              <a:rPr lang="cs-CZ" b="1" i="1" dirty="0">
                <a:effectLst/>
                <a:ea typeface="Calibri" panose="020F0502020204030204" pitchFamily="34" charset="0"/>
                <a:cs typeface="Arial" panose="020B0604020202020204" pitchFamily="34" charset="0"/>
              </a:rPr>
              <a:t>51</a:t>
            </a:r>
            <a:r>
              <a:rPr lang="x-none" b="1" i="1" dirty="0">
                <a:effectLst/>
                <a:ea typeface="Calibri" panose="020F0502020204030204" pitchFamily="34" charset="0"/>
                <a:cs typeface="Arial" panose="020B0604020202020204" pitchFamily="34" charset="0"/>
              </a:rPr>
              <a:t>.5.5 </a:t>
            </a:r>
            <a:r>
              <a:rPr lang="x-none" i="1" dirty="0">
                <a:effectLst/>
                <a:ea typeface="Calibri" panose="020F0502020204030204" pitchFamily="34" charset="0"/>
                <a:cs typeface="Arial" panose="020B0604020202020204" pitchFamily="34" charset="0"/>
              </a:rPr>
              <a:t>Posádky, kterým byla vyvěšena červená vlajka, pokračují sníženou rychlostí až k výjezdu z okruhu a potom, bez ohledu na počet ujetých kol, ihned odjedou ke stanovišti STOP. Ředitel jim přidělí náhradní čas v souladu s čl. </a:t>
            </a:r>
            <a:r>
              <a:rPr lang="cs-CZ" i="1" dirty="0">
                <a:effectLst/>
                <a:ea typeface="Calibri" panose="020F0502020204030204" pitchFamily="34" charset="0"/>
                <a:cs typeface="Arial" panose="020B0604020202020204" pitchFamily="34" charset="0"/>
              </a:rPr>
              <a:t>52</a:t>
            </a:r>
            <a:r>
              <a:rPr lang="x-none" i="1" dirty="0">
                <a:effectLst/>
                <a:ea typeface="Calibri" panose="020F0502020204030204" pitchFamily="34" charset="0"/>
                <a:cs typeface="Arial" panose="020B0604020202020204" pitchFamily="34" charset="0"/>
              </a:rPr>
              <a:t> SPR. </a:t>
            </a:r>
            <a:endParaRPr lang="sk-SK" dirty="0">
              <a:effectLst/>
              <a:ea typeface="Calibri" panose="020F0502020204030204" pitchFamily="34" charset="0"/>
              <a:cs typeface="Times New Roman" panose="02020603050405020304" pitchFamily="18" charset="0"/>
            </a:endParaRPr>
          </a:p>
          <a:p>
            <a:pPr>
              <a:spcBef>
                <a:spcPts val="0"/>
              </a:spcBef>
              <a:spcAft>
                <a:spcPts val="0"/>
              </a:spcAft>
            </a:pPr>
            <a:r>
              <a:rPr lang="cs-CZ" b="1" i="1" dirty="0">
                <a:effectLst/>
                <a:ea typeface="Calibri" panose="020F0502020204030204" pitchFamily="34" charset="0"/>
                <a:cs typeface="Arial" panose="020B0604020202020204" pitchFamily="34" charset="0"/>
              </a:rPr>
              <a:t>51.5.6 </a:t>
            </a:r>
            <a:r>
              <a:rPr lang="cs-CZ" i="1" dirty="0">
                <a:effectLst/>
                <a:ea typeface="Calibri" panose="020F0502020204030204" pitchFamily="34" charset="0"/>
                <a:cs typeface="Arial" panose="020B0604020202020204" pitchFamily="34" charset="0"/>
              </a:rPr>
              <a:t>Nedodržení předpisů pro okruhovou RZ nebo prokazatelné zkrácení trati bude oznámeno sportovním komisařům.</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51.3.2</a:t>
            </a:r>
            <a:r>
              <a:rPr lang="cs-CZ" dirty="0">
                <a:effectLst/>
                <a:ea typeface="Calibri" panose="020F0502020204030204" pitchFamily="34" charset="0"/>
                <a:cs typeface="Arial" panose="020B0604020202020204" pitchFamily="34" charset="0"/>
              </a:rPr>
              <a:t> Soutěžní vozy, které nemohou řádně dokončit Super RZ, mohou být z bezpečnostních důvodů do jejího cíle a/nebo na jiné bezpečné místo dopraveny pořadateli.</a:t>
            </a:r>
          </a:p>
          <a:p>
            <a:pPr>
              <a:spcBef>
                <a:spcPts val="0"/>
              </a:spcBef>
            </a:pPr>
            <a:endParaRPr lang="cs-CZ" b="1" i="1" dirty="0"/>
          </a:p>
          <a:p>
            <a:pPr eaLnBrk="1" hangingPunct="1">
              <a:spcBef>
                <a:spcPct val="0"/>
              </a:spcBef>
            </a:pPr>
            <a:r>
              <a:rPr lang="cs-CZ" b="1" dirty="0"/>
              <a:t>Činnost časoměřičů na startu polookruhové/okruhové RZ</a:t>
            </a:r>
          </a:p>
          <a:p>
            <a:pPr eaLnBrk="1" hangingPunct="1">
              <a:spcBef>
                <a:spcPct val="0"/>
              </a:spcBef>
            </a:pPr>
            <a:r>
              <a:rPr lang="cs-CZ" dirty="0"/>
              <a:t>- Hlavní měření – fotobuňka</a:t>
            </a:r>
          </a:p>
          <a:p>
            <a:pPr eaLnBrk="1" hangingPunct="1">
              <a:spcBef>
                <a:spcPct val="0"/>
              </a:spcBef>
            </a:pPr>
            <a:r>
              <a:rPr lang="cs-CZ" dirty="0"/>
              <a:t>- Záložní měření - ruční</a:t>
            </a:r>
          </a:p>
          <a:p>
            <a:pPr eaLnBrk="1" hangingPunct="1">
              <a:spcBef>
                <a:spcPct val="0"/>
              </a:spcBef>
              <a:buFontTx/>
              <a:buChar char="-"/>
            </a:pPr>
            <a:r>
              <a:rPr lang="cs-CZ" dirty="0"/>
              <a:t> Když vozidla jedou kolem nás vícekrát, děláme záznam počtu kol</a:t>
            </a:r>
          </a:p>
          <a:p>
            <a:pPr eaLnBrk="1" hangingPunct="1">
              <a:spcBef>
                <a:spcPct val="0"/>
              </a:spcBef>
              <a:buFontTx/>
              <a:buChar char="-"/>
            </a:pPr>
            <a:r>
              <a:rPr lang="cs-CZ" dirty="0"/>
              <a:t>Do kontrolní listiny zaznamenáváme:</a:t>
            </a:r>
          </a:p>
          <a:p>
            <a:pPr eaLnBrk="1" hangingPunct="1">
              <a:spcBef>
                <a:spcPct val="0"/>
              </a:spcBef>
            </a:pPr>
            <a:r>
              <a:rPr lang="cs-CZ" dirty="0"/>
              <a:t>     - čas zaznamenaný v jízdním výkaze (hod. – min.), který slouží posádkám pro výpočet</a:t>
            </a:r>
          </a:p>
          <a:p>
            <a:pPr eaLnBrk="1" hangingPunct="1">
              <a:spcBef>
                <a:spcPct val="0"/>
              </a:spcBef>
            </a:pPr>
            <a:r>
              <a:rPr lang="cs-CZ" dirty="0"/>
              <a:t>        jízdní doby do další ČK</a:t>
            </a:r>
          </a:p>
          <a:p>
            <a:pPr eaLnBrk="1" hangingPunct="1">
              <a:spcBef>
                <a:spcPct val="0"/>
              </a:spcBef>
            </a:pPr>
            <a:r>
              <a:rPr lang="cs-CZ" dirty="0"/>
              <a:t>     - přesný čas letmého startu (hod. – min. – sek., desetiny)</a:t>
            </a:r>
          </a:p>
          <a:p>
            <a:pPr eaLnBrk="1" hangingPunct="1">
              <a:spcBef>
                <a:spcPct val="0"/>
              </a:spcBef>
              <a:buFontTx/>
              <a:buChar char="-"/>
            </a:pPr>
            <a:r>
              <a:rPr lang="cs-CZ" dirty="0"/>
              <a:t> Startér dělá záznam času do JV</a:t>
            </a:r>
          </a:p>
        </p:txBody>
      </p:sp>
      <p:sp>
        <p:nvSpPr>
          <p:cNvPr id="145412"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C1C3D1-4A6E-4D91-B7C0-9363B3C50679}" type="slidenum">
              <a:rPr lang="sk-SK" smtClean="0"/>
              <a:pPr fontAlgn="base">
                <a:spcBef>
                  <a:spcPct val="0"/>
                </a:spcBef>
                <a:spcAft>
                  <a:spcPct val="0"/>
                </a:spcAft>
                <a:defRPr/>
              </a:pPr>
              <a:t>59</a:t>
            </a:fld>
            <a:endParaRPr lang="sk-SK"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Zástupný symbol obrazu snímky 1"/>
          <p:cNvSpPr>
            <a:spLocks noGrp="1" noRot="1" noChangeAspect="1" noTextEdit="1"/>
          </p:cNvSpPr>
          <p:nvPr>
            <p:ph type="sldImg"/>
          </p:nvPr>
        </p:nvSpPr>
        <p:spPr bwMode="auto">
          <a:xfrm>
            <a:off x="1620838" y="36513"/>
            <a:ext cx="3959225" cy="2970212"/>
          </a:xfrm>
          <a:noFill/>
          <a:ln>
            <a:solidFill>
              <a:srgbClr val="000000"/>
            </a:solidFill>
            <a:miter lim="800000"/>
            <a:headEnd/>
            <a:tailEnd/>
          </a:ln>
        </p:spPr>
      </p:sp>
      <p:sp>
        <p:nvSpPr>
          <p:cNvPr id="111619" name="Zástupný symbol poznámok 2"/>
          <p:cNvSpPr>
            <a:spLocks noGrp="1"/>
          </p:cNvSpPr>
          <p:nvPr>
            <p:ph type="body" idx="1"/>
          </p:nvPr>
        </p:nvSpPr>
        <p:spPr bwMode="auto">
          <a:xfrm>
            <a:off x="785813" y="3429000"/>
            <a:ext cx="5786437" cy="5029200"/>
          </a:xfrm>
          <a:noFill/>
        </p:spPr>
        <p:txBody>
          <a:bodyPr wrap="square" numCol="1" anchor="t" anchorCtr="0" compatLnSpc="1">
            <a:prstTxWarp prst="textNoShape">
              <a:avLst/>
            </a:prstTxWarp>
          </a:bodyPr>
          <a:lstStyle/>
          <a:p>
            <a:pPr eaLnBrk="1" hangingPunct="1">
              <a:spcBef>
                <a:spcPct val="0"/>
              </a:spcBef>
            </a:pPr>
            <a:r>
              <a:rPr lang="cs-CZ" b="1" dirty="0"/>
              <a:t>Ročenka Automobilového sportu Autoklubu ČR:</a:t>
            </a:r>
          </a:p>
          <a:p>
            <a:pPr algn="l">
              <a:spcBef>
                <a:spcPts val="0"/>
              </a:spcBef>
            </a:pPr>
            <a:r>
              <a:rPr lang="cs-CZ" b="1" i="0" u="none" strike="noStrike" baseline="0" dirty="0"/>
              <a:t>B. činovníci</a:t>
            </a:r>
          </a:p>
          <a:p>
            <a:pPr algn="l">
              <a:spcBef>
                <a:spcPts val="0"/>
              </a:spcBef>
            </a:pPr>
            <a:r>
              <a:rPr lang="cs-CZ" b="1" i="0" u="none" strike="noStrike" baseline="0" dirty="0"/>
              <a:t>3.7 Povinnosti časoměřičů</a:t>
            </a:r>
          </a:p>
          <a:p>
            <a:pPr algn="l">
              <a:spcBef>
                <a:spcPts val="0"/>
              </a:spcBef>
            </a:pPr>
            <a:r>
              <a:rPr lang="cs-CZ" b="0" i="0" u="none" strike="noStrike" baseline="0" dirty="0"/>
              <a:t>… na všech podnicích měřit časy a synchronizovat hodiny, zejména start a cil měřených</a:t>
            </a:r>
          </a:p>
          <a:p>
            <a:pPr algn="l">
              <a:spcBef>
                <a:spcPts val="0"/>
              </a:spcBef>
            </a:pPr>
            <a:r>
              <a:rPr lang="cs-CZ" b="0" i="0" u="none" strike="noStrike" baseline="0" dirty="0"/>
              <a:t>testů dle pokynů HČ. Za synchronizaci hodin je zodpovědný HČ.</a:t>
            </a:r>
          </a:p>
          <a:p>
            <a:pPr algn="l">
              <a:spcBef>
                <a:spcPts val="0"/>
              </a:spcBef>
            </a:pPr>
            <a:endParaRPr lang="cs-CZ" b="1" dirty="0"/>
          </a:p>
          <a:p>
            <a:pPr eaLnBrk="1" hangingPunct="1">
              <a:spcBef>
                <a:spcPct val="0"/>
              </a:spcBef>
            </a:pPr>
            <a:r>
              <a:rPr lang="cs-CZ" b="1" dirty="0"/>
              <a:t>Hlavní časoměřič je odpovědný</a:t>
            </a:r>
            <a:r>
              <a:rPr lang="cs-CZ" dirty="0"/>
              <a:t>  za to, že na všech postech budou hodiny zobrazovat jednotný čas. Musí mít minimálně dvoje hodiny (DCF, GPS) zobrazující stejný čas. Podle nich se budou kontrolovat časy na stanovištích.</a:t>
            </a:r>
          </a:p>
          <a:p>
            <a:pPr eaLnBrk="1" hangingPunct="1">
              <a:spcBef>
                <a:spcPct val="0"/>
              </a:spcBef>
            </a:pPr>
            <a:r>
              <a:rPr lang="cs-CZ" b="1" dirty="0"/>
              <a:t>Kontrola nastavení hodin - alternativy :</a:t>
            </a:r>
          </a:p>
          <a:p>
            <a:pPr marL="228600" indent="-228600" eaLnBrk="1" hangingPunct="1">
              <a:spcBef>
                <a:spcPct val="0"/>
              </a:spcBef>
              <a:buAutoNum type="arabicPeriod"/>
            </a:pPr>
            <a:r>
              <a:rPr lang="cs-CZ" dirty="0"/>
              <a:t>Časoměřič na stanovišti, poté co je připraven na činnost (cca 1 hodinu před</a:t>
            </a:r>
          </a:p>
          <a:p>
            <a:pPr marL="228600" indent="-228600" eaLnBrk="1" hangingPunct="1">
              <a:spcBef>
                <a:spcPct val="0"/>
              </a:spcBef>
            </a:pPr>
            <a:r>
              <a:rPr lang="cs-CZ" dirty="0"/>
              <a:t>       1. soutěžním vozidlem) ohlásí připravenost hlavnímu časoměřiči a  při tom mu nahlásí čas na hodinách. </a:t>
            </a:r>
          </a:p>
          <a:p>
            <a:pPr marL="228600" indent="-228600" eaLnBrk="1" hangingPunct="1">
              <a:spcBef>
                <a:spcPct val="0"/>
              </a:spcBef>
            </a:pPr>
            <a:r>
              <a:rPr lang="cs-CZ" dirty="0"/>
              <a:t>2.  Časoměřiči na časové kontrole a startu RZ si vzájemně zkontrolují časy na hodinách, následně si start telefonicky prověří hodiny s cílem své RZ</a:t>
            </a:r>
          </a:p>
          <a:p>
            <a:pPr marL="228600" indent="-228600" eaLnBrk="1" hangingPunct="1">
              <a:spcBef>
                <a:spcPct val="0"/>
              </a:spcBef>
              <a:buAutoNum type="arabicPeriod" startAt="3"/>
            </a:pPr>
            <a:r>
              <a:rPr lang="cs-CZ" dirty="0"/>
              <a:t>Hlavní časoměřič dohodne s pořadatelem, že v jednom z organizačních  vozidel, jedoucích cca 1 hodinu před 1. ostrým vozidlem, bude počítač výsledků s budíčkem</a:t>
            </a:r>
          </a:p>
          <a:p>
            <a:pPr marL="228600" indent="-228600" eaLnBrk="1" hangingPunct="1">
              <a:spcBef>
                <a:spcPct val="0"/>
              </a:spcBef>
            </a:pPr>
            <a:r>
              <a:rPr lang="cs-CZ" dirty="0"/>
              <a:t>      od hlavního časoměřiče a na každém stanovišti porovná čas s časoměřiči .</a:t>
            </a:r>
          </a:p>
          <a:p>
            <a:pPr marL="228600" indent="-228600" eaLnBrk="1" hangingPunct="1">
              <a:spcBef>
                <a:spcPct val="0"/>
              </a:spcBef>
            </a:pPr>
            <a:endParaRPr lang="cs-CZ" dirty="0"/>
          </a:p>
          <a:p>
            <a:pPr marL="228600" indent="-228600" eaLnBrk="1" hangingPunct="1">
              <a:spcBef>
                <a:spcPct val="0"/>
              </a:spcBef>
            </a:pPr>
            <a:r>
              <a:rPr lang="cs-CZ" dirty="0"/>
              <a:t>Je samozřejmé, že na stanovištích, kde jsou dva časoměřiči,  tito si vzájemně zkontrolují </a:t>
            </a:r>
          </a:p>
          <a:p>
            <a:pPr marL="228600" indent="-228600" eaLnBrk="1" hangingPunct="1">
              <a:spcBef>
                <a:spcPct val="0"/>
              </a:spcBef>
            </a:pPr>
            <a:r>
              <a:rPr lang="cs-CZ" dirty="0"/>
              <a:t>časy na svých hodinách.</a:t>
            </a:r>
          </a:p>
          <a:p>
            <a:pPr marL="228600" indent="-228600" eaLnBrk="1" hangingPunct="1">
              <a:spcBef>
                <a:spcPct val="0"/>
              </a:spcBef>
            </a:pPr>
            <a:r>
              <a:rPr lang="cs-CZ" dirty="0"/>
              <a:t> </a:t>
            </a:r>
          </a:p>
        </p:txBody>
      </p:sp>
      <p:sp>
        <p:nvSpPr>
          <p:cNvPr id="103428"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B7C700-041C-42CD-BF9B-C3DC286668F0}" type="slidenum">
              <a:rPr lang="sk-SK" smtClean="0"/>
              <a:pPr fontAlgn="base">
                <a:spcBef>
                  <a:spcPct val="0"/>
                </a:spcBef>
                <a:spcAft>
                  <a:spcPct val="0"/>
                </a:spcAft>
                <a:defRPr/>
              </a:pPr>
              <a:t>6</a:t>
            </a:fld>
            <a:endParaRPr lang="sk-SK"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Zástupný symbol obrazu snímky 1"/>
          <p:cNvSpPr>
            <a:spLocks noGrp="1" noRot="1" noChangeAspect="1" noTextEdit="1"/>
          </p:cNvSpPr>
          <p:nvPr>
            <p:ph type="sldImg"/>
          </p:nvPr>
        </p:nvSpPr>
        <p:spPr bwMode="auto">
          <a:xfrm>
            <a:off x="1620838" y="36513"/>
            <a:ext cx="3933825" cy="2951162"/>
          </a:xfrm>
          <a:noFill/>
          <a:ln>
            <a:solidFill>
              <a:srgbClr val="000000"/>
            </a:solidFill>
            <a:miter lim="800000"/>
            <a:headEnd/>
            <a:tailEnd/>
          </a:ln>
        </p:spPr>
      </p:sp>
      <p:sp>
        <p:nvSpPr>
          <p:cNvPr id="160771" name="Zástupný symbol poznámok 2"/>
          <p:cNvSpPr>
            <a:spLocks noGrp="1"/>
          </p:cNvSpPr>
          <p:nvPr>
            <p:ph type="body" idx="1"/>
          </p:nvPr>
        </p:nvSpPr>
        <p:spPr bwMode="auto">
          <a:xfrm>
            <a:off x="685800" y="3500438"/>
            <a:ext cx="5886450" cy="5072062"/>
          </a:xfrm>
          <a:noFill/>
        </p:spPr>
        <p:txBody>
          <a:bodyPr wrap="square" numCol="1" anchor="t" anchorCtr="0" compatLnSpc="1">
            <a:prstTxWarp prst="textNoShape">
              <a:avLst/>
            </a:prstTxWarp>
          </a:bodyPr>
          <a:lstStyle/>
          <a:p>
            <a:pPr eaLnBrk="1" hangingPunct="1">
              <a:spcBef>
                <a:spcPct val="0"/>
              </a:spcBef>
              <a:buFontTx/>
              <a:buChar char="-"/>
            </a:pPr>
            <a:r>
              <a:rPr lang="cs-CZ" dirty="0"/>
              <a:t>Letmý čas startu měříme na hlavních hodinách s impulzem z fotobuňky</a:t>
            </a:r>
          </a:p>
          <a:p>
            <a:pPr eaLnBrk="1" hangingPunct="1">
              <a:spcBef>
                <a:spcPct val="0"/>
              </a:spcBef>
              <a:buFontTx/>
              <a:buChar char="-"/>
            </a:pPr>
            <a:r>
              <a:rPr lang="cs-CZ" dirty="0"/>
              <a:t>Stejné měření děláme ručně na záložních hodinách</a:t>
            </a:r>
          </a:p>
          <a:p>
            <a:pPr eaLnBrk="1" hangingPunct="1">
              <a:spcBef>
                <a:spcPct val="0"/>
              </a:spcBef>
            </a:pPr>
            <a:r>
              <a:rPr lang="cs-CZ" dirty="0"/>
              <a:t>Když s oběma hodinami pracuje jeden časoměřič, je vhodné, aby byly stejného typu.</a:t>
            </a:r>
          </a:p>
          <a:p>
            <a:pPr>
              <a:spcBef>
                <a:spcPts val="0"/>
              </a:spcBef>
            </a:pPr>
            <a:r>
              <a:rPr lang="cs-CZ" b="1" dirty="0"/>
              <a:t>Systém a rozdělení práce časoměřičů na  startu okruhové RZ</a:t>
            </a:r>
            <a:endParaRPr lang="cs-CZ" dirty="0"/>
          </a:p>
          <a:p>
            <a:pPr>
              <a:spcBef>
                <a:spcPts val="0"/>
              </a:spcBef>
            </a:pPr>
            <a:r>
              <a:rPr lang="cs-CZ" dirty="0"/>
              <a:t> </a:t>
            </a:r>
            <a:r>
              <a:rPr lang="cs-CZ" b="1" dirty="0"/>
              <a:t>ČM 1</a:t>
            </a:r>
          </a:p>
          <a:p>
            <a:pPr>
              <a:spcBef>
                <a:spcPts val="0"/>
              </a:spcBef>
            </a:pPr>
            <a:r>
              <a:rPr lang="cs-CZ" b="1" dirty="0"/>
              <a:t> </a:t>
            </a:r>
            <a:r>
              <a:rPr lang="cs-CZ" dirty="0"/>
              <a:t>– ustavuje  vozidlo přesně na startovní čáru</a:t>
            </a:r>
          </a:p>
          <a:p>
            <a:pPr>
              <a:spcBef>
                <a:spcPts val="0"/>
              </a:spcBef>
              <a:buFontTx/>
              <a:buChar char="-"/>
            </a:pPr>
            <a:r>
              <a:rPr lang="cs-CZ" dirty="0"/>
              <a:t> dělá posádce záznam  startovního  času  do jízdního výkazu a hlásí  ho (hod. – min.) </a:t>
            </a:r>
          </a:p>
          <a:p>
            <a:pPr>
              <a:spcBef>
                <a:spcPts val="0"/>
              </a:spcBef>
            </a:pPr>
            <a:r>
              <a:rPr lang="cs-CZ" dirty="0"/>
              <a:t>  časoměřiči „3“</a:t>
            </a:r>
          </a:p>
          <a:p>
            <a:pPr>
              <a:spcBef>
                <a:spcPts val="0"/>
              </a:spcBef>
            </a:pPr>
            <a:r>
              <a:rPr lang="cs-CZ" dirty="0"/>
              <a:t>-sleduje hodiny, aby posádky startovali přibližně v čase  vyznačeném v JV  </a:t>
            </a:r>
          </a:p>
          <a:p>
            <a:pPr>
              <a:spcBef>
                <a:spcPts val="0"/>
              </a:spcBef>
            </a:pPr>
            <a:r>
              <a:rPr lang="cs-CZ" dirty="0"/>
              <a:t>- sleduje volnost tratě (když nemá dostatečný výhled, sleduje  časoměřiče „4“) </a:t>
            </a:r>
          </a:p>
          <a:p>
            <a:pPr>
              <a:spcBef>
                <a:spcPts val="0"/>
              </a:spcBef>
            </a:pPr>
            <a:r>
              <a:rPr lang="cs-CZ" dirty="0"/>
              <a:t> - startuje vozidla do RZ s ohledem na bezpečnost</a:t>
            </a:r>
          </a:p>
          <a:p>
            <a:pPr>
              <a:spcBef>
                <a:spcPts val="0"/>
              </a:spcBef>
            </a:pPr>
            <a:r>
              <a:rPr lang="cs-CZ" dirty="0"/>
              <a:t> </a:t>
            </a:r>
            <a:r>
              <a:rPr lang="cs-CZ" b="1" dirty="0"/>
              <a:t>ČM 2</a:t>
            </a:r>
          </a:p>
          <a:p>
            <a:pPr>
              <a:spcBef>
                <a:spcPts val="0"/>
              </a:spcBef>
            </a:pPr>
            <a:r>
              <a:rPr lang="cs-CZ" dirty="0"/>
              <a:t> - zadává do hodin startovní  číslo  startujícího vozidla</a:t>
            </a:r>
          </a:p>
          <a:p>
            <a:pPr>
              <a:spcBef>
                <a:spcPts val="0"/>
              </a:spcBef>
            </a:pPr>
            <a:r>
              <a:rPr lang="cs-CZ" dirty="0"/>
              <a:t>- v momentě startu při průjezdu  vozidla fotobuňkou dělá záložní měření (porovnává časy</a:t>
            </a:r>
          </a:p>
          <a:p>
            <a:pPr>
              <a:spcBef>
                <a:spcPts val="0"/>
              </a:spcBef>
            </a:pPr>
            <a:r>
              <a:rPr lang="cs-CZ" dirty="0"/>
              <a:t>  na obou hodinách, případně při poruše přenosu dat komunikuje s cílem RZ)</a:t>
            </a:r>
          </a:p>
          <a:p>
            <a:pPr>
              <a:spcBef>
                <a:spcPts val="0"/>
              </a:spcBef>
            </a:pPr>
            <a:r>
              <a:rPr lang="cs-CZ" dirty="0"/>
              <a:t>- skutečný čas startu po průjezdu vozidla fotobuňkou hlásí časoměřiči „3“ </a:t>
            </a:r>
          </a:p>
          <a:p>
            <a:pPr>
              <a:spcBef>
                <a:spcPts val="0"/>
              </a:spcBef>
            </a:pPr>
            <a:r>
              <a:rPr lang="cs-CZ" dirty="0"/>
              <a:t> </a:t>
            </a:r>
            <a:r>
              <a:rPr lang="cs-CZ" b="1" dirty="0"/>
              <a:t>ČM 3</a:t>
            </a:r>
          </a:p>
          <a:p>
            <a:pPr>
              <a:spcBef>
                <a:spcPts val="0"/>
              </a:spcBef>
              <a:buFontTx/>
              <a:buChar char="-"/>
            </a:pPr>
            <a:r>
              <a:rPr lang="cs-CZ" dirty="0"/>
              <a:t> dělá v kontrolní listině záznam  skutečného času startu (hod. – min.) hlášeného</a:t>
            </a:r>
          </a:p>
          <a:p>
            <a:pPr>
              <a:spcBef>
                <a:spcPts val="0"/>
              </a:spcBef>
            </a:pPr>
            <a:r>
              <a:rPr lang="cs-CZ" dirty="0"/>
              <a:t>  časoměřičem  „1“</a:t>
            </a:r>
          </a:p>
          <a:p>
            <a:pPr>
              <a:spcBef>
                <a:spcPts val="0"/>
              </a:spcBef>
            </a:pPr>
            <a:r>
              <a:rPr lang="cs-CZ" dirty="0"/>
              <a:t>- sleduje v startovní listině odstupy jiné než  1-minutové a hlásí je časoměřiči „1“</a:t>
            </a:r>
          </a:p>
          <a:p>
            <a:pPr>
              <a:spcBef>
                <a:spcPts val="0"/>
              </a:spcBef>
              <a:buFontTx/>
              <a:buChar char="-"/>
            </a:pPr>
            <a:r>
              <a:rPr lang="cs-CZ" dirty="0"/>
              <a:t> dělá v kontrolní listině  záznam  skutečného času startu (hod. - min. – sek. – desetiny)</a:t>
            </a:r>
          </a:p>
          <a:p>
            <a:pPr>
              <a:spcBef>
                <a:spcPts val="0"/>
              </a:spcBef>
            </a:pPr>
            <a:r>
              <a:rPr lang="cs-CZ" dirty="0"/>
              <a:t>  z hodin napojených na fotobuňku (od časoměřiče „2“)</a:t>
            </a:r>
          </a:p>
          <a:p>
            <a:pPr>
              <a:spcBef>
                <a:spcPts val="0"/>
              </a:spcBef>
            </a:pPr>
            <a:r>
              <a:rPr lang="cs-CZ" dirty="0"/>
              <a:t>- dělá v kontrolní listině  záznam o počtu kol jednotlivých vozidel</a:t>
            </a:r>
          </a:p>
          <a:p>
            <a:pPr>
              <a:spcBef>
                <a:spcPts val="0"/>
              </a:spcBef>
            </a:pPr>
            <a:r>
              <a:rPr lang="cs-CZ" b="1" dirty="0"/>
              <a:t>ČM 4</a:t>
            </a:r>
          </a:p>
          <a:p>
            <a:pPr>
              <a:spcBef>
                <a:spcPts val="0"/>
              </a:spcBef>
            </a:pPr>
            <a:r>
              <a:rPr lang="cs-CZ" dirty="0"/>
              <a:t>- z místa s dobrým výhledem na úsek tratě sleduje přijíždějící vozidla a domluveným způsobem dává signál časoměřiči „1“ , kdy může a kdy nemůže startovat</a:t>
            </a:r>
          </a:p>
          <a:p>
            <a:pPr>
              <a:spcBef>
                <a:spcPts val="0"/>
              </a:spcBef>
            </a:pPr>
            <a:endParaRPr lang="cs-CZ" dirty="0"/>
          </a:p>
        </p:txBody>
      </p:sp>
      <p:sp>
        <p:nvSpPr>
          <p:cNvPr id="145412"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C1C3D1-4A6E-4D91-B7C0-9363B3C50679}" type="slidenum">
              <a:rPr lang="sk-SK" smtClean="0"/>
              <a:pPr fontAlgn="base">
                <a:spcBef>
                  <a:spcPct val="0"/>
                </a:spcBef>
                <a:spcAft>
                  <a:spcPct val="0"/>
                </a:spcAft>
                <a:defRPr/>
              </a:pPr>
              <a:t>60</a:t>
            </a:fld>
            <a:endParaRPr lang="sk-SK"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Zástupný symbol obrazu snímky 1"/>
          <p:cNvSpPr>
            <a:spLocks noGrp="1" noRot="1" noChangeAspect="1" noTextEdit="1"/>
          </p:cNvSpPr>
          <p:nvPr>
            <p:ph type="sldImg"/>
          </p:nvPr>
        </p:nvSpPr>
        <p:spPr bwMode="auto">
          <a:xfrm>
            <a:off x="1620838" y="36513"/>
            <a:ext cx="3933825" cy="2951162"/>
          </a:xfrm>
          <a:noFill/>
          <a:ln>
            <a:solidFill>
              <a:srgbClr val="000000"/>
            </a:solidFill>
            <a:miter lim="800000"/>
            <a:headEnd/>
            <a:tailEnd/>
          </a:ln>
        </p:spPr>
      </p:sp>
      <p:sp>
        <p:nvSpPr>
          <p:cNvPr id="160771" name="Zástupný symbol poznámok 2"/>
          <p:cNvSpPr>
            <a:spLocks noGrp="1"/>
          </p:cNvSpPr>
          <p:nvPr>
            <p:ph type="body" idx="1"/>
          </p:nvPr>
        </p:nvSpPr>
        <p:spPr bwMode="auto">
          <a:xfrm>
            <a:off x="685800" y="3500438"/>
            <a:ext cx="5886450" cy="5072062"/>
          </a:xfrm>
          <a:noFill/>
        </p:spPr>
        <p:txBody>
          <a:bodyPr wrap="square" numCol="1" anchor="t" anchorCtr="0" compatLnSpc="1">
            <a:prstTxWarp prst="textNoShape">
              <a:avLst/>
            </a:prstTxWarp>
          </a:bodyPr>
          <a:lstStyle/>
          <a:p>
            <a:pPr eaLnBrk="1" hangingPunct="1">
              <a:spcBef>
                <a:spcPct val="0"/>
              </a:spcBef>
            </a:pPr>
            <a:r>
              <a:rPr lang="cs-CZ" dirty="0"/>
              <a:t>Časoměřič - startér dává  pokyn ke startu do okruhu semaforem přepnutím z červené na zelenou. Přitom dbá na to, aby nebyla ohrožena ani omezena posádka přijíždějící po okruhu a také posádka startující. </a:t>
            </a:r>
          </a:p>
          <a:p>
            <a:pPr eaLnBrk="1" hangingPunct="1">
              <a:spcBef>
                <a:spcPct val="0"/>
              </a:spcBef>
            </a:pPr>
            <a:endParaRPr lang="cs-CZ" dirty="0"/>
          </a:p>
          <a:p>
            <a:pPr eaLnBrk="1" hangingPunct="1">
              <a:spcBef>
                <a:spcPct val="0"/>
              </a:spcBef>
            </a:pPr>
            <a:r>
              <a:rPr lang="cs-CZ" b="1" dirty="0"/>
              <a:t>Když kolem nás projede  vozidlo v okruhu, neměli by jsme za ním startovat dalšího dříve, než  za 10-15 sekund. Při rychlosti 90 km/hod. totiž vozidlo ujede 25m/sek., takže po deseti sekundách by mezi nimi byl teoreticky odstup jenom  cca 250 metrů.</a:t>
            </a:r>
          </a:p>
          <a:p>
            <a:pPr eaLnBrk="1" hangingPunct="1">
              <a:spcBef>
                <a:spcPct val="0"/>
              </a:spcBef>
            </a:pPr>
            <a:endParaRPr lang="cs-CZ" dirty="0"/>
          </a:p>
        </p:txBody>
      </p:sp>
      <p:sp>
        <p:nvSpPr>
          <p:cNvPr id="145412"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C1C3D1-4A6E-4D91-B7C0-9363B3C50679}" type="slidenum">
              <a:rPr lang="sk-SK" smtClean="0"/>
              <a:pPr fontAlgn="base">
                <a:spcBef>
                  <a:spcPct val="0"/>
                </a:spcBef>
                <a:spcAft>
                  <a:spcPct val="0"/>
                </a:spcAft>
                <a:defRPr/>
              </a:pPr>
              <a:t>61</a:t>
            </a:fld>
            <a:endParaRPr lang="sk-SK" dirty="0"/>
          </a:p>
        </p:txBody>
      </p:sp>
    </p:spTree>
    <p:extLst>
      <p:ext uri="{BB962C8B-B14F-4D97-AF65-F5344CB8AC3E}">
        <p14:creationId xmlns:p14="http://schemas.microsoft.com/office/powerpoint/2010/main" val="18798283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Zástupný symbol obrazu snímky 1"/>
          <p:cNvSpPr>
            <a:spLocks noGrp="1" noRot="1" noChangeAspect="1" noTextEdit="1"/>
          </p:cNvSpPr>
          <p:nvPr>
            <p:ph type="sldImg"/>
          </p:nvPr>
        </p:nvSpPr>
        <p:spPr bwMode="auto">
          <a:xfrm>
            <a:off x="1619250" y="36513"/>
            <a:ext cx="3960813" cy="2970212"/>
          </a:xfrm>
          <a:noFill/>
          <a:ln>
            <a:solidFill>
              <a:srgbClr val="000000"/>
            </a:solidFill>
            <a:miter lim="800000"/>
            <a:headEnd/>
            <a:tailEnd/>
          </a:ln>
        </p:spPr>
      </p:sp>
      <p:sp>
        <p:nvSpPr>
          <p:cNvPr id="161795" name="Zástupný symbol poznámo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sk-SK" dirty="0"/>
          </a:p>
        </p:txBody>
      </p:sp>
      <p:sp>
        <p:nvSpPr>
          <p:cNvPr id="146436"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62E9E7-02ED-4BEB-8D9B-7486D86C7E61}" type="slidenum">
              <a:rPr lang="sk-SK" smtClean="0"/>
              <a:pPr fontAlgn="base">
                <a:spcBef>
                  <a:spcPct val="0"/>
                </a:spcBef>
                <a:spcAft>
                  <a:spcPct val="0"/>
                </a:spcAft>
                <a:defRPr/>
              </a:pPr>
              <a:t>62</a:t>
            </a:fld>
            <a:endParaRPr lang="sk-SK"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62819" name="Zástupný symbol poznámok 2"/>
          <p:cNvSpPr>
            <a:spLocks noGrp="1"/>
          </p:cNvSpPr>
          <p:nvPr>
            <p:ph type="body" idx="1"/>
          </p:nvPr>
        </p:nvSpPr>
        <p:spPr bwMode="auto">
          <a:xfrm>
            <a:off x="685800" y="3643313"/>
            <a:ext cx="5815013" cy="4814887"/>
          </a:xfrm>
          <a:noFill/>
        </p:spPr>
        <p:txBody>
          <a:bodyPr wrap="square" numCol="1" anchor="t" anchorCtr="0" compatLnSpc="1">
            <a:prstTxWarp prst="textNoShape">
              <a:avLst/>
            </a:prstTxWarp>
          </a:bodyPr>
          <a:lstStyle/>
          <a:p>
            <a:pPr>
              <a:spcBef>
                <a:spcPts val="0"/>
              </a:spcBef>
            </a:pPr>
            <a:r>
              <a:rPr lang="cs-CZ" b="1" dirty="0"/>
              <a:t>49. CÍL RYCHLOSTNÍCH ZKOUŠEK</a:t>
            </a:r>
          </a:p>
          <a:p>
            <a:pPr>
              <a:spcBef>
                <a:spcPts val="0"/>
              </a:spcBef>
            </a:pPr>
            <a:r>
              <a:rPr lang="cs-CZ" b="1" dirty="0"/>
              <a:t>49.1 CÍLOVÁ ČÁRA</a:t>
            </a:r>
          </a:p>
          <a:p>
            <a:pPr>
              <a:spcBef>
                <a:spcPts val="0"/>
              </a:spcBef>
            </a:pPr>
            <a:r>
              <a:rPr lang="cs-CZ" dirty="0"/>
              <a:t>Rychlostní zkoušky končí letmým cílem, kde je také umístěno zařízení (fotobuňka), které zaznamená přesný čas. Letmý cíl se nachází před stanovištěm „Stop“ ve vzdálenosti minimálně 200 m. Tato část tratě by měla být bez odbočení, bez ostrých a nebezpečných zatáček a jiných nebezpečí jako jsou brány a podobně. </a:t>
            </a:r>
            <a:r>
              <a:rPr lang="cs-CZ" b="1" dirty="0"/>
              <a:t>Zastavení mezi žlutým návěstním znakem a znakem Stop je zakázáno a bude oznámeno sportovním komisařům</a:t>
            </a:r>
            <a:r>
              <a:rPr lang="cs-CZ" dirty="0"/>
              <a:t>…</a:t>
            </a:r>
            <a:endParaRPr lang="cs-CZ" b="1" dirty="0">
              <a:solidFill>
                <a:srgbClr val="FF0000"/>
              </a:solidFill>
            </a:endParaRPr>
          </a:p>
        </p:txBody>
      </p:sp>
      <p:sp>
        <p:nvSpPr>
          <p:cNvPr id="147460"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3963E2-05C0-4B21-8498-23028CBF93C5}" type="slidenum">
              <a:rPr lang="sk-SK" smtClean="0"/>
              <a:pPr fontAlgn="base">
                <a:spcBef>
                  <a:spcPct val="0"/>
                </a:spcBef>
                <a:spcAft>
                  <a:spcPct val="0"/>
                </a:spcAft>
                <a:defRPr/>
              </a:pPr>
              <a:t>63</a:t>
            </a:fld>
            <a:endParaRPr lang="sk-SK"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Zástupný symbol obrazu snímky 1"/>
          <p:cNvSpPr>
            <a:spLocks noGrp="1" noRot="1" noChangeAspect="1" noTextEdit="1"/>
          </p:cNvSpPr>
          <p:nvPr>
            <p:ph type="sldImg"/>
          </p:nvPr>
        </p:nvSpPr>
        <p:spPr bwMode="auto">
          <a:xfrm>
            <a:off x="1619250" y="36513"/>
            <a:ext cx="3960813" cy="2970212"/>
          </a:xfrm>
          <a:noFill/>
          <a:ln>
            <a:solidFill>
              <a:srgbClr val="000000"/>
            </a:solidFill>
            <a:miter lim="800000"/>
            <a:headEnd/>
            <a:tailEnd/>
          </a:ln>
        </p:spPr>
      </p:sp>
      <p:sp>
        <p:nvSpPr>
          <p:cNvPr id="163843" name="Zástupný symbol poznámok 2"/>
          <p:cNvSpPr>
            <a:spLocks noGrp="1"/>
          </p:cNvSpPr>
          <p:nvPr>
            <p:ph type="body" idx="1"/>
          </p:nvPr>
        </p:nvSpPr>
        <p:spPr bwMode="auto">
          <a:xfrm>
            <a:off x="685800" y="3714750"/>
            <a:ext cx="5486400" cy="4743450"/>
          </a:xfrm>
          <a:noFill/>
        </p:spPr>
        <p:txBody>
          <a:bodyPr wrap="square" numCol="1" anchor="t" anchorCtr="0" compatLnSpc="1">
            <a:prstTxWarp prst="textNoShape">
              <a:avLst/>
            </a:prstTxWarp>
          </a:bodyPr>
          <a:lstStyle/>
          <a:p>
            <a:pPr>
              <a:spcBef>
                <a:spcPts val="0"/>
              </a:spcBef>
            </a:pPr>
            <a:r>
              <a:rPr lang="cs-CZ" b="1" dirty="0">
                <a:effectLst/>
                <a:ea typeface="Calibri" panose="020F0502020204030204" pitchFamily="34" charset="0"/>
                <a:cs typeface="Arial" panose="020B0604020202020204" pitchFamily="34" charset="0"/>
              </a:rPr>
              <a:t>49. CÍL RYCHLOSTNÍCH ZKOUŠEK</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49.1</a:t>
            </a:r>
            <a:r>
              <a:rPr lang="cs-CZ" dirty="0">
                <a:effectLst/>
                <a:ea typeface="Calibri" panose="020F0502020204030204" pitchFamily="34" charset="0"/>
                <a:cs typeface="Arial" panose="020B0604020202020204" pitchFamily="34" charset="0"/>
              </a:rPr>
              <a:t> </a:t>
            </a:r>
            <a:r>
              <a:rPr lang="cs-CZ" b="1" dirty="0">
                <a:effectLst/>
                <a:ea typeface="Calibri" panose="020F0502020204030204" pitchFamily="34" charset="0"/>
                <a:cs typeface="Arial" panose="020B0604020202020204" pitchFamily="34" charset="0"/>
              </a:rPr>
              <a:t>CÍLOVÁ ČÁRA</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Rychlostní zkoušky končí letmým cílem</a:t>
            </a:r>
            <a:r>
              <a:rPr lang="cs-CZ" dirty="0">
                <a:effectLst/>
                <a:ea typeface="Calibri" panose="020F0502020204030204" pitchFamily="34" charset="0"/>
                <a:cs typeface="Arial" panose="020B0604020202020204" pitchFamily="34" charset="0"/>
              </a:rPr>
              <a:t>, kde je také umístěno zařízení (fotobuňka), které zaznamená přesný čas. Letmý cíl se nachází před stanovištěm „Stop“ ve vzdálenosti minimálně 200 m. Tato část tratě by měla být bez odbočení, bez ostrých a nebezpečných zatáček a jiných nebezpečí jako jsou brány a podobně. Zastavení mezi žlutým návěstním znakem a znakem Stop je zakázáno a bude oznámeno sportovním komisařům. Čas se měří na cílové čáře s použitím elektronických paprsků a toto měření je zálohováno stopkami. V cíli RZ musí být časoměřiči na úrovni cílové čáry, která je označena znakem se šachovnicovým praporkem na červeném podkladě</a:t>
            </a:r>
            <a:r>
              <a:rPr lang="cs-CZ" i="1" dirty="0">
                <a:effectLst/>
                <a:ea typeface="Calibri" panose="020F0502020204030204" pitchFamily="34" charset="0"/>
                <a:cs typeface="Arial" panose="020B0604020202020204" pitchFamily="34" charset="0"/>
              </a:rPr>
              <a:t>, a to na obou stranách cílové čáry.</a:t>
            </a:r>
            <a:endParaRPr lang="cs-CZ" b="1" dirty="0"/>
          </a:p>
        </p:txBody>
      </p:sp>
      <p:sp>
        <p:nvSpPr>
          <p:cNvPr id="148484"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E422D1-BAAF-4C36-AA66-B32617B4224F}" type="slidenum">
              <a:rPr lang="sk-SK" smtClean="0"/>
              <a:pPr fontAlgn="base">
                <a:spcBef>
                  <a:spcPct val="0"/>
                </a:spcBef>
                <a:spcAft>
                  <a:spcPct val="0"/>
                </a:spcAft>
                <a:defRPr/>
              </a:pPr>
              <a:t>64</a:t>
            </a:fld>
            <a:endParaRPr lang="sk-SK" dirty="0"/>
          </a:p>
        </p:txBody>
      </p:sp>
    </p:spTree>
    <p:extLst>
      <p:ext uri="{BB962C8B-B14F-4D97-AF65-F5344CB8AC3E}">
        <p14:creationId xmlns:p14="http://schemas.microsoft.com/office/powerpoint/2010/main" val="1015385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Zástupný symbol obrazu snímky 1"/>
          <p:cNvSpPr>
            <a:spLocks noGrp="1" noRot="1" noChangeAspect="1" noTextEdit="1"/>
          </p:cNvSpPr>
          <p:nvPr>
            <p:ph type="sldImg"/>
          </p:nvPr>
        </p:nvSpPr>
        <p:spPr bwMode="auto">
          <a:xfrm>
            <a:off x="1619250" y="36513"/>
            <a:ext cx="3960813" cy="2970212"/>
          </a:xfrm>
          <a:noFill/>
          <a:ln>
            <a:solidFill>
              <a:srgbClr val="000000"/>
            </a:solidFill>
            <a:miter lim="800000"/>
            <a:headEnd/>
            <a:tailEnd/>
          </a:ln>
        </p:spPr>
      </p:sp>
      <p:sp>
        <p:nvSpPr>
          <p:cNvPr id="164867" name="Zástupný symbol poznámok 2"/>
          <p:cNvSpPr>
            <a:spLocks noGrp="1"/>
          </p:cNvSpPr>
          <p:nvPr>
            <p:ph type="body" idx="1"/>
          </p:nvPr>
        </p:nvSpPr>
        <p:spPr bwMode="auto">
          <a:xfrm>
            <a:off x="685800" y="3857625"/>
            <a:ext cx="5486400" cy="3214688"/>
          </a:xfrm>
          <a:noFill/>
        </p:spPr>
        <p:txBody>
          <a:bodyPr wrap="square" numCol="1" anchor="t" anchorCtr="0" compatLnSpc="1">
            <a:prstTxWarp prst="textNoShape">
              <a:avLst/>
            </a:prstTxWarp>
          </a:bodyPr>
          <a:lstStyle/>
          <a:p>
            <a:pPr eaLnBrk="1" hangingPunct="1">
              <a:spcBef>
                <a:spcPct val="0"/>
              </a:spcBef>
            </a:pPr>
            <a:r>
              <a:rPr lang="cs-CZ" dirty="0"/>
              <a:t>Fotobuňky umístit  na pevný podklad, výška paprsku fotobuňky nad vozovkou 50 cm.</a:t>
            </a:r>
          </a:p>
          <a:p>
            <a:pPr eaLnBrk="1" hangingPunct="1">
              <a:spcBef>
                <a:spcPct val="0"/>
              </a:spcBef>
            </a:pPr>
            <a:endParaRPr lang="cs-CZ" dirty="0"/>
          </a:p>
          <a:p>
            <a:pPr eaLnBrk="1" hangingPunct="1">
              <a:spcBef>
                <a:spcPct val="0"/>
              </a:spcBef>
            </a:pPr>
            <a:endParaRPr lang="cs-CZ" dirty="0"/>
          </a:p>
        </p:txBody>
      </p:sp>
      <p:sp>
        <p:nvSpPr>
          <p:cNvPr id="149508"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375FC2-F39A-4601-9629-0A7644E196A5}" type="slidenum">
              <a:rPr lang="sk-SK" smtClean="0"/>
              <a:pPr fontAlgn="base">
                <a:spcBef>
                  <a:spcPct val="0"/>
                </a:spcBef>
                <a:spcAft>
                  <a:spcPct val="0"/>
                </a:spcAft>
                <a:defRPr/>
              </a:pPr>
              <a:t>65</a:t>
            </a:fld>
            <a:endParaRPr lang="sk-SK" dirty="0"/>
          </a:p>
        </p:txBody>
      </p:sp>
    </p:spTree>
    <p:extLst>
      <p:ext uri="{BB962C8B-B14F-4D97-AF65-F5344CB8AC3E}">
        <p14:creationId xmlns:p14="http://schemas.microsoft.com/office/powerpoint/2010/main" val="39386203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65891" name="Zástupný symbol poznámok 2"/>
          <p:cNvSpPr>
            <a:spLocks noGrp="1"/>
          </p:cNvSpPr>
          <p:nvPr>
            <p:ph type="body" idx="1"/>
          </p:nvPr>
        </p:nvSpPr>
        <p:spPr bwMode="auto">
          <a:xfrm>
            <a:off x="685800" y="3714750"/>
            <a:ext cx="5815013" cy="4743450"/>
          </a:xfrm>
          <a:noFill/>
        </p:spPr>
        <p:txBody>
          <a:bodyPr wrap="square" numCol="1" anchor="t" anchorCtr="0" compatLnSpc="1">
            <a:prstTxWarp prst="textNoShape">
              <a:avLst/>
            </a:prstTxWarp>
          </a:bodyPr>
          <a:lstStyle/>
          <a:p>
            <a:pPr>
              <a:spcBef>
                <a:spcPts val="0"/>
              </a:spcBef>
            </a:pPr>
            <a:r>
              <a:rPr lang="cs-CZ" b="1" dirty="0">
                <a:effectLst/>
                <a:ea typeface="Calibri" panose="020F0502020204030204" pitchFamily="34" charset="0"/>
                <a:cs typeface="Arial" panose="020B0604020202020204" pitchFamily="34" charset="0"/>
              </a:rPr>
              <a:t>49. CÍL RYCHLOSTNÍCH ZKOUŠEK</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49.1</a:t>
            </a:r>
            <a:r>
              <a:rPr lang="cs-CZ" dirty="0">
                <a:effectLst/>
                <a:ea typeface="Calibri" panose="020F0502020204030204" pitchFamily="34" charset="0"/>
                <a:cs typeface="Arial" panose="020B0604020202020204" pitchFamily="34" charset="0"/>
              </a:rPr>
              <a:t> </a:t>
            </a:r>
            <a:r>
              <a:rPr lang="cs-CZ" b="1" dirty="0">
                <a:effectLst/>
                <a:ea typeface="Calibri" panose="020F0502020204030204" pitchFamily="34" charset="0"/>
                <a:cs typeface="Arial" panose="020B0604020202020204" pitchFamily="34" charset="0"/>
              </a:rPr>
              <a:t>CÍLOVÁ ČÁRA</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Rychlostní zkoušky končí letmým cílem, kde je také umístěno zařízení (fotobuňka), které zaznamená přesný čas. Čas se měří na cílové čáře s použitím elektronických paprsků a toto měření je zálohováno stopkami. </a:t>
            </a:r>
            <a:r>
              <a:rPr lang="cs-CZ" b="1" dirty="0">
                <a:effectLst/>
                <a:ea typeface="Calibri" panose="020F0502020204030204" pitchFamily="34" charset="0"/>
                <a:cs typeface="Arial" panose="020B0604020202020204" pitchFamily="34" charset="0"/>
              </a:rPr>
              <a:t>V cíli RZ musí být časoměřiči na úrovni cílové čáry</a:t>
            </a:r>
            <a:r>
              <a:rPr lang="cs-CZ" dirty="0">
                <a:effectLst/>
                <a:ea typeface="Calibri" panose="020F0502020204030204" pitchFamily="34" charset="0"/>
                <a:cs typeface="Arial" panose="020B0604020202020204" pitchFamily="34" charset="0"/>
              </a:rPr>
              <a:t>.</a:t>
            </a:r>
          </a:p>
          <a:p>
            <a:pPr>
              <a:spcBef>
                <a:spcPts val="0"/>
              </a:spcBef>
            </a:pPr>
            <a:endParaRPr lang="cs-CZ" b="1" i="1" dirty="0">
              <a:effectLst/>
              <a:ea typeface="Calibri" panose="020F0502020204030204" pitchFamily="34" charset="0"/>
              <a:cs typeface="Arial" panose="020B0604020202020204" pitchFamily="34" charset="0"/>
            </a:endParaRPr>
          </a:p>
          <a:p>
            <a:pPr>
              <a:spcBef>
                <a:spcPts val="0"/>
              </a:spcBef>
            </a:pPr>
            <a:r>
              <a:rPr lang="cs-CZ" b="1" dirty="0">
                <a:effectLst/>
                <a:ea typeface="Calibri" panose="020F0502020204030204" pitchFamily="34" charset="0"/>
              </a:rPr>
              <a:t>52. PŘERUŠENÍ RYCHLOSTNÍ ZKOUŠKY</a:t>
            </a:r>
            <a:endParaRPr lang="cs-CZ" b="1" i="1" dirty="0">
              <a:ea typeface="Calibri" panose="020F0502020204030204" pitchFamily="34" charset="0"/>
              <a:cs typeface="Arial" panose="020B0604020202020204" pitchFamily="34" charset="0"/>
            </a:endParaRPr>
          </a:p>
          <a:p>
            <a:pPr>
              <a:spcBef>
                <a:spcPts val="0"/>
              </a:spcBef>
            </a:pPr>
            <a:r>
              <a:rPr lang="cs-CZ" b="1" i="1" dirty="0">
                <a:effectLst/>
                <a:ea typeface="Calibri" panose="020F0502020204030204" pitchFamily="34" charset="0"/>
                <a:cs typeface="Arial" panose="020B0604020202020204" pitchFamily="34" charset="0"/>
              </a:rPr>
              <a:t>52.1.2</a:t>
            </a:r>
            <a:r>
              <a:rPr lang="cs-CZ" i="1" dirty="0">
                <a:effectLst/>
                <a:ea typeface="Calibri" panose="020F0502020204030204" pitchFamily="34" charset="0"/>
                <a:cs typeface="Arial" panose="020B0604020202020204" pitchFamily="34" charset="0"/>
              </a:rPr>
              <a:t> Při definitivním zrušení rychlostní zkoušky (pro všechny posádky nebo jen pro zbývající část startovního pole) …Měření času v cíli RZ se ruší. </a:t>
            </a:r>
            <a:endParaRPr lang="cs-CZ" b="1" dirty="0">
              <a:solidFill>
                <a:srgbClr val="FF0000"/>
              </a:solidFill>
            </a:endParaRPr>
          </a:p>
        </p:txBody>
      </p:sp>
      <p:sp>
        <p:nvSpPr>
          <p:cNvPr id="150532"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71C422-9984-467A-9361-A4E5D5AD182B}" type="slidenum">
              <a:rPr lang="sk-SK" smtClean="0"/>
              <a:pPr fontAlgn="base">
                <a:spcBef>
                  <a:spcPct val="0"/>
                </a:spcBef>
                <a:spcAft>
                  <a:spcPct val="0"/>
                </a:spcAft>
                <a:defRPr/>
              </a:pPr>
              <a:t>66</a:t>
            </a:fld>
            <a:endParaRPr lang="sk-SK"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65891" name="Zástupný symbol poznámok 2"/>
          <p:cNvSpPr>
            <a:spLocks noGrp="1"/>
          </p:cNvSpPr>
          <p:nvPr>
            <p:ph type="body" idx="1"/>
          </p:nvPr>
        </p:nvSpPr>
        <p:spPr bwMode="auto">
          <a:xfrm>
            <a:off x="685800" y="3714750"/>
            <a:ext cx="5815013" cy="4743450"/>
          </a:xfrm>
          <a:noFill/>
        </p:spPr>
        <p:txBody>
          <a:bodyPr wrap="square" numCol="1" anchor="t" anchorCtr="0" compatLnSpc="1">
            <a:prstTxWarp prst="textNoShape">
              <a:avLst/>
            </a:prstTxWarp>
          </a:bodyPr>
          <a:lstStyle/>
          <a:p>
            <a:pPr>
              <a:spcBef>
                <a:spcPts val="0"/>
              </a:spcBef>
            </a:pPr>
            <a:r>
              <a:rPr lang="cs-CZ" b="1" dirty="0"/>
              <a:t>Hlavní měření </a:t>
            </a:r>
          </a:p>
          <a:p>
            <a:pPr>
              <a:spcBef>
                <a:spcPts val="0"/>
              </a:spcBef>
            </a:pPr>
            <a:r>
              <a:rPr lang="cs-CZ" dirty="0"/>
              <a:t>Hodiny ALGE Timy s aktivně připojenými funkčními fotobuňkami</a:t>
            </a:r>
          </a:p>
          <a:p>
            <a:pPr>
              <a:spcBef>
                <a:spcPts val="0"/>
              </a:spcBef>
            </a:pPr>
            <a:endParaRPr lang="cs-CZ" dirty="0"/>
          </a:p>
          <a:p>
            <a:pPr>
              <a:spcBef>
                <a:spcPts val="0"/>
              </a:spcBef>
            </a:pPr>
            <a:r>
              <a:rPr lang="cs-CZ" b="1" dirty="0"/>
              <a:t>Záložní měření</a:t>
            </a:r>
          </a:p>
          <a:p>
            <a:pPr>
              <a:spcBef>
                <a:spcPts val="0"/>
              </a:spcBef>
            </a:pPr>
            <a:r>
              <a:rPr lang="cs-CZ" dirty="0"/>
              <a:t>Hodiny HEUER CP 520 – ručně mačkáním </a:t>
            </a:r>
          </a:p>
          <a:p>
            <a:pPr>
              <a:spcBef>
                <a:spcPts val="0"/>
              </a:spcBef>
            </a:pPr>
            <a:endParaRPr lang="cs-CZ" b="1" dirty="0">
              <a:solidFill>
                <a:srgbClr val="FF0000"/>
              </a:solidFill>
            </a:endParaRPr>
          </a:p>
          <a:p>
            <a:pPr>
              <a:spcBef>
                <a:spcPts val="0"/>
              </a:spcBef>
            </a:pPr>
            <a:r>
              <a:rPr lang="cs-CZ" b="1" dirty="0"/>
              <a:t>Náhradní technika</a:t>
            </a:r>
          </a:p>
          <a:p>
            <a:pPr>
              <a:spcBef>
                <a:spcPts val="0"/>
              </a:spcBef>
            </a:pPr>
            <a:r>
              <a:rPr lang="cs-CZ" dirty="0"/>
              <a:t>Hodiny HEUER CP 520 + fotobuňky se stojany mít sebou pro případ poruchy hlavního měření. </a:t>
            </a:r>
          </a:p>
          <a:p>
            <a:pPr>
              <a:spcBef>
                <a:spcPts val="0"/>
              </a:spcBef>
            </a:pPr>
            <a:r>
              <a:rPr lang="cs-CZ" b="1" dirty="0"/>
              <a:t>Použití zdvojených fotobuněk jenom na příkaz hlavního časoměřiče</a:t>
            </a:r>
          </a:p>
          <a:p>
            <a:pPr>
              <a:spcBef>
                <a:spcPts val="0"/>
              </a:spcBef>
            </a:pPr>
            <a:endParaRPr lang="cs-CZ" dirty="0"/>
          </a:p>
          <a:p>
            <a:pPr>
              <a:spcBef>
                <a:spcPts val="0"/>
              </a:spcBef>
            </a:pPr>
            <a:r>
              <a:rPr lang="cs-CZ" b="1" dirty="0"/>
              <a:t>Zápis ze schůze Časoměřičské komise AČR 27.11.2020:</a:t>
            </a:r>
          </a:p>
          <a:p>
            <a:pPr>
              <a:spcBef>
                <a:spcPts val="0"/>
              </a:spcBef>
            </a:pPr>
            <a:r>
              <a:rPr lang="cs-CZ" dirty="0"/>
              <a:t> c) Informace pro ujasnění  : Stavění záložních  stojanů a fotobuněk na </a:t>
            </a:r>
            <a:r>
              <a:rPr lang="cs-CZ" dirty="0" err="1"/>
              <a:t>letmáku</a:t>
            </a:r>
            <a:r>
              <a:rPr lang="cs-CZ" dirty="0"/>
              <a:t> . Hlavní měření je  </a:t>
            </a:r>
            <a:r>
              <a:rPr lang="cs-CZ" dirty="0" err="1"/>
              <a:t>Alge</a:t>
            </a:r>
            <a:r>
              <a:rPr lang="cs-CZ" dirty="0"/>
              <a:t> Timy vč aktivně připojených a funkčních fotobuněk . Záložní měření je zásadně   ruční -ručním mačkáním  na </a:t>
            </a:r>
            <a:r>
              <a:rPr lang="cs-CZ" dirty="0" err="1"/>
              <a:t>Heuer</a:t>
            </a:r>
            <a:r>
              <a:rPr lang="cs-CZ" dirty="0"/>
              <a:t> CP 520.  K záložním hodinám se nebudou  stavět fotobuňky se stojany   ( nebezpečí poškození a zničení a tím pojistné události.. ).  Nicméně někteří zejména evropští SK  (ERT, ME, ) vyžadovali  </a:t>
            </a:r>
            <a:r>
              <a:rPr lang="cs-CZ" dirty="0" err="1"/>
              <a:t>tzv.“dvojí</a:t>
            </a:r>
            <a:r>
              <a:rPr lang="cs-CZ" dirty="0"/>
              <a:t>“ měření,  což hraničilo zřejmě s nepochopením  a mysleli tím postavení i záložních FB a stojanů. Ale náhradní , záložní FB a záložní stojany si budou brát časoměřiči s sebou vždy  na stanoviště  jako zálohu  . Pokud by mělo dojít k nejasnostem rozhodne vždy HČ.  Bude probráno na semináři HČ  a zasláno do Rally Komise. </a:t>
            </a:r>
          </a:p>
        </p:txBody>
      </p:sp>
      <p:sp>
        <p:nvSpPr>
          <p:cNvPr id="150532"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71C422-9984-467A-9361-A4E5D5AD182B}" type="slidenum">
              <a:rPr lang="sk-SK" smtClean="0"/>
              <a:pPr fontAlgn="base">
                <a:spcBef>
                  <a:spcPct val="0"/>
                </a:spcBef>
                <a:spcAft>
                  <a:spcPct val="0"/>
                </a:spcAft>
                <a:defRPr/>
              </a:pPr>
              <a:t>67</a:t>
            </a:fld>
            <a:endParaRPr lang="sk-SK" dirty="0"/>
          </a:p>
        </p:txBody>
      </p:sp>
    </p:spTree>
    <p:extLst>
      <p:ext uri="{BB962C8B-B14F-4D97-AF65-F5344CB8AC3E}">
        <p14:creationId xmlns:p14="http://schemas.microsoft.com/office/powerpoint/2010/main" val="35188216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66915" name="Zástupný symbol poznámok 2"/>
          <p:cNvSpPr>
            <a:spLocks noGrp="1"/>
          </p:cNvSpPr>
          <p:nvPr>
            <p:ph type="body" idx="1"/>
          </p:nvPr>
        </p:nvSpPr>
        <p:spPr bwMode="auto">
          <a:xfrm>
            <a:off x="692696" y="3563888"/>
            <a:ext cx="5886450" cy="4886325"/>
          </a:xfrm>
          <a:noFill/>
        </p:spPr>
        <p:txBody>
          <a:bodyPr wrap="square" numCol="1" anchor="t" anchorCtr="0" compatLnSpc="1">
            <a:prstTxWarp prst="textNoShape">
              <a:avLst/>
            </a:prstTxWarp>
          </a:bodyPr>
          <a:lstStyle/>
          <a:p>
            <a:pPr eaLnBrk="1" hangingPunct="1">
              <a:spcBef>
                <a:spcPts val="0"/>
              </a:spcBef>
            </a:pPr>
            <a:r>
              <a:rPr lang="cs-CZ" dirty="0"/>
              <a:t>Hlavní i záložní hodiny musí být synchronizovány a nastaveny podle radiobudíku nebo</a:t>
            </a:r>
          </a:p>
          <a:p>
            <a:pPr eaLnBrk="1" hangingPunct="1">
              <a:spcBef>
                <a:spcPts val="0"/>
              </a:spcBef>
            </a:pPr>
            <a:r>
              <a:rPr lang="cs-CZ" dirty="0"/>
              <a:t>na oficiální čas, který je uveden ve zvláštních ustanoveních. Telefonem odsouhlasit se startem RZ</a:t>
            </a:r>
          </a:p>
          <a:p>
            <a:pPr>
              <a:spcBef>
                <a:spcPts val="0"/>
              </a:spcBef>
            </a:pPr>
            <a:endParaRPr lang="cs-CZ" b="1" dirty="0">
              <a:solidFill>
                <a:srgbClr val="FF0000"/>
              </a:solidFill>
            </a:endParaRPr>
          </a:p>
          <a:p>
            <a:pPr>
              <a:spcBef>
                <a:spcPts val="0"/>
              </a:spcBef>
            </a:pPr>
            <a:r>
              <a:rPr lang="cs-CZ" b="1" dirty="0">
                <a:effectLst/>
                <a:ea typeface="Calibri" panose="020F0502020204030204" pitchFamily="34" charset="0"/>
                <a:cs typeface="Arial" panose="020B0604020202020204" pitchFamily="34" charset="0"/>
              </a:rPr>
              <a:t>RYCHLOSTNÍ ZKOUŠKY</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47.</a:t>
            </a:r>
            <a:r>
              <a:rPr lang="cs-CZ" b="1" dirty="0">
                <a:solidFill>
                  <a:srgbClr val="000000"/>
                </a:solidFill>
                <a:effectLst/>
                <a:ea typeface="Calibri" panose="020F0502020204030204" pitchFamily="34" charset="0"/>
                <a:cs typeface="Arial" panose="020B0604020202020204" pitchFamily="34" charset="0"/>
              </a:rPr>
              <a:t> VŠEOBECNĚ</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47.1 MĚŘENÍ ČASU</a:t>
            </a:r>
            <a:endParaRPr lang="sk-SK" dirty="0">
              <a:effectLst/>
              <a:ea typeface="Calibri" panose="020F0502020204030204" pitchFamily="34" charset="0"/>
              <a:cs typeface="Times New Roman" panose="02020603050405020304" pitchFamily="18" charset="0"/>
            </a:endParaRPr>
          </a:p>
          <a:p>
            <a:pPr>
              <a:spcBef>
                <a:spcPts val="0"/>
              </a:spcBef>
            </a:pPr>
            <a:r>
              <a:rPr lang="x-none" dirty="0">
                <a:effectLst/>
                <a:ea typeface="Calibri" panose="020F0502020204030204" pitchFamily="34" charset="0"/>
                <a:cs typeface="Arial" panose="020B0604020202020204" pitchFamily="34" charset="0"/>
              </a:rPr>
              <a:t>V rychlostních zkouškách se čas měří s přesností na desetiny sekundy.</a:t>
            </a:r>
            <a:endParaRPr lang="sk-SK" dirty="0">
              <a:effectLst/>
              <a:ea typeface="Calibri" panose="020F0502020204030204" pitchFamily="34" charset="0"/>
              <a:cs typeface="Times New Roman" panose="02020603050405020304" pitchFamily="18" charset="0"/>
            </a:endParaRPr>
          </a:p>
          <a:p>
            <a:pPr>
              <a:spcBef>
                <a:spcPts val="0"/>
              </a:spcBef>
            </a:pPr>
            <a:r>
              <a:rPr lang="x-none" dirty="0">
                <a:effectLst/>
                <a:ea typeface="Calibri" panose="020F0502020204030204" pitchFamily="34" charset="0"/>
                <a:cs typeface="Arial" panose="020B0604020202020204" pitchFamily="34" charset="0"/>
              </a:rPr>
              <a:t>Volný trénink a ostrý průjezd kvalifikační zkouškou se měří s přesností na tisíciny sekundy</a:t>
            </a:r>
            <a:r>
              <a:rPr lang="cs-CZ" dirty="0">
                <a:effectLst/>
                <a:ea typeface="Calibri" panose="020F0502020204030204" pitchFamily="34" charset="0"/>
                <a:cs typeface="Arial" panose="020B0604020202020204" pitchFamily="34" charset="0"/>
              </a:rPr>
              <a:t>. Všechny časové penalizace udělené během RZ budou přidány k času z RZ.</a:t>
            </a:r>
            <a:r>
              <a:rPr lang="cs-CZ" i="1" dirty="0">
                <a:effectLst/>
                <a:ea typeface="Calibri" panose="020F0502020204030204" pitchFamily="34" charset="0"/>
                <a:cs typeface="Arial" panose="020B0604020202020204" pitchFamily="34" charset="0"/>
              </a:rPr>
              <a:t> (platí pro WRC a ERC).</a:t>
            </a:r>
            <a:endParaRPr lang="cs-CZ" b="1" dirty="0"/>
          </a:p>
        </p:txBody>
      </p:sp>
      <p:sp>
        <p:nvSpPr>
          <p:cNvPr id="151556"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6BDE26C-8A3A-4C87-AE48-84C769897520}" type="slidenum">
              <a:rPr lang="sk-SK" smtClean="0"/>
              <a:pPr fontAlgn="base">
                <a:spcBef>
                  <a:spcPct val="0"/>
                </a:spcBef>
                <a:spcAft>
                  <a:spcPct val="0"/>
                </a:spcAft>
                <a:defRPr/>
              </a:pPr>
              <a:t>68</a:t>
            </a:fld>
            <a:endParaRPr lang="sk-SK" dirty="0"/>
          </a:p>
        </p:txBody>
      </p:sp>
    </p:spTree>
    <p:extLst>
      <p:ext uri="{BB962C8B-B14F-4D97-AF65-F5344CB8AC3E}">
        <p14:creationId xmlns:p14="http://schemas.microsoft.com/office/powerpoint/2010/main" val="3680615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67939" name="Zástupný symbol poznámok 2"/>
          <p:cNvSpPr>
            <a:spLocks noGrp="1"/>
          </p:cNvSpPr>
          <p:nvPr>
            <p:ph type="body" idx="1"/>
          </p:nvPr>
        </p:nvSpPr>
        <p:spPr bwMode="auto">
          <a:xfrm>
            <a:off x="685800" y="3500438"/>
            <a:ext cx="5743575" cy="4957762"/>
          </a:xfrm>
          <a:noFill/>
        </p:spPr>
        <p:txBody>
          <a:bodyPr wrap="square" numCol="1" anchor="t" anchorCtr="0" compatLnSpc="1">
            <a:prstTxWarp prst="textNoShape">
              <a:avLst/>
            </a:prstTxWarp>
          </a:bodyPr>
          <a:lstStyle/>
          <a:p>
            <a:pPr>
              <a:spcBef>
                <a:spcPts val="0"/>
              </a:spcBef>
            </a:pPr>
            <a:r>
              <a:rPr lang="cs-CZ" b="1" dirty="0"/>
              <a:t>49.2 STANOVIŠTĚ STOP  </a:t>
            </a:r>
            <a:endParaRPr lang="sk-SK" dirty="0"/>
          </a:p>
          <a:p>
            <a:pPr>
              <a:spcBef>
                <a:spcPts val="0"/>
              </a:spcBef>
            </a:pPr>
            <a:r>
              <a:rPr lang="cs-CZ" dirty="0"/>
              <a:t>Posádka musí zastavit na stanovišti Stop označeném červeným znakem “STOP”…</a:t>
            </a:r>
          </a:p>
        </p:txBody>
      </p:sp>
      <p:sp>
        <p:nvSpPr>
          <p:cNvPr id="152580"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A7F23F-8694-4997-8AEC-CC5EC4F76A2D}" type="slidenum">
              <a:rPr lang="sk-SK" smtClean="0"/>
              <a:pPr fontAlgn="base">
                <a:spcBef>
                  <a:spcPct val="0"/>
                </a:spcBef>
                <a:spcAft>
                  <a:spcPct val="0"/>
                </a:spcAft>
                <a:defRPr/>
              </a:pPr>
              <a:t>69</a:t>
            </a:fld>
            <a:endParaRPr lang="sk-SK" dirty="0"/>
          </a:p>
        </p:txBody>
      </p:sp>
    </p:spTree>
    <p:extLst>
      <p:ext uri="{BB962C8B-B14F-4D97-AF65-F5344CB8AC3E}">
        <p14:creationId xmlns:p14="http://schemas.microsoft.com/office/powerpoint/2010/main" val="4165073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Zástupný symbol obrazu snímky 1"/>
          <p:cNvSpPr>
            <a:spLocks noGrp="1" noRot="1" noChangeAspect="1" noTextEdit="1"/>
          </p:cNvSpPr>
          <p:nvPr>
            <p:ph type="sldImg"/>
          </p:nvPr>
        </p:nvSpPr>
        <p:spPr bwMode="auto">
          <a:xfrm>
            <a:off x="1620838" y="36513"/>
            <a:ext cx="3959225" cy="2970212"/>
          </a:xfrm>
          <a:noFill/>
          <a:ln>
            <a:solidFill>
              <a:srgbClr val="000000"/>
            </a:solidFill>
            <a:miter lim="800000"/>
            <a:headEnd/>
            <a:tailEnd/>
          </a:ln>
        </p:spPr>
      </p:sp>
      <p:sp>
        <p:nvSpPr>
          <p:cNvPr id="111619" name="Zástupný symbol poznámok 2"/>
          <p:cNvSpPr>
            <a:spLocks noGrp="1"/>
          </p:cNvSpPr>
          <p:nvPr>
            <p:ph type="body" idx="1"/>
          </p:nvPr>
        </p:nvSpPr>
        <p:spPr bwMode="auto">
          <a:xfrm>
            <a:off x="785813" y="3429000"/>
            <a:ext cx="5786437" cy="5029200"/>
          </a:xfrm>
          <a:noFill/>
        </p:spPr>
        <p:txBody>
          <a:bodyPr wrap="square" numCol="1" anchor="t" anchorCtr="0" compatLnSpc="1">
            <a:prstTxWarp prst="textNoShape">
              <a:avLst/>
            </a:prstTxWarp>
          </a:bodyPr>
          <a:lstStyle/>
          <a:p>
            <a:pPr eaLnBrk="1" hangingPunct="1">
              <a:spcBef>
                <a:spcPct val="0"/>
              </a:spcBef>
            </a:pPr>
            <a:r>
              <a:rPr lang="cs-CZ" dirty="0"/>
              <a:t>Hodiny zobrazující čas v časové kontrole nutno umístnit tak, aby na ně viděli nejen oba členové posádky, ale současně i časoměřič, takže všichni  pracují  podle jedněch stejných hodin.  Budíčkem  na stolku kontrolujeme tyhle „hlavní“ hodiny. Můžete také  okamžitě zaznamenat poruchu hodin, např. v případě  výpadku napájení, nebo poruchy displeje.</a:t>
            </a:r>
          </a:p>
        </p:txBody>
      </p:sp>
      <p:sp>
        <p:nvSpPr>
          <p:cNvPr id="103428"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B7C700-041C-42CD-BF9B-C3DC286668F0}" type="slidenum">
              <a:rPr lang="sk-SK" smtClean="0"/>
              <a:pPr fontAlgn="base">
                <a:spcBef>
                  <a:spcPct val="0"/>
                </a:spcBef>
                <a:spcAft>
                  <a:spcPct val="0"/>
                </a:spcAft>
                <a:defRPr/>
              </a:pPr>
              <a:t>7</a:t>
            </a:fld>
            <a:endParaRPr lang="sk-SK" dirty="0"/>
          </a:p>
        </p:txBody>
      </p:sp>
    </p:spTree>
    <p:extLst>
      <p:ext uri="{BB962C8B-B14F-4D97-AF65-F5344CB8AC3E}">
        <p14:creationId xmlns:p14="http://schemas.microsoft.com/office/powerpoint/2010/main" val="31496677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Zástupný symbol obrazu snímky 1"/>
          <p:cNvSpPr>
            <a:spLocks noGrp="1" noRot="1" noChangeAspect="1" noTextEdit="1"/>
          </p:cNvSpPr>
          <p:nvPr>
            <p:ph type="sldImg"/>
          </p:nvPr>
        </p:nvSpPr>
        <p:spPr bwMode="auto">
          <a:xfrm>
            <a:off x="1619250" y="36513"/>
            <a:ext cx="3960813" cy="2970212"/>
          </a:xfrm>
          <a:noFill/>
          <a:ln>
            <a:solidFill>
              <a:srgbClr val="000000"/>
            </a:solidFill>
            <a:miter lim="800000"/>
            <a:headEnd/>
            <a:tailEnd/>
          </a:ln>
        </p:spPr>
      </p:sp>
      <p:sp>
        <p:nvSpPr>
          <p:cNvPr id="168963" name="Zástupný symbol poznámok 2"/>
          <p:cNvSpPr>
            <a:spLocks noGrp="1"/>
          </p:cNvSpPr>
          <p:nvPr>
            <p:ph type="body" idx="1"/>
          </p:nvPr>
        </p:nvSpPr>
        <p:spPr bwMode="auto">
          <a:xfrm>
            <a:off x="685800" y="3571875"/>
            <a:ext cx="5486400" cy="4886325"/>
          </a:xfrm>
          <a:noFill/>
        </p:spPr>
        <p:txBody>
          <a:bodyPr wrap="square" numCol="1" anchor="t" anchorCtr="0" compatLnSpc="1">
            <a:prstTxWarp prst="textNoShape">
              <a:avLst/>
            </a:prstTxWarp>
          </a:bodyPr>
          <a:lstStyle/>
          <a:p>
            <a:pPr>
              <a:spcBef>
                <a:spcPts val="0"/>
              </a:spcBef>
            </a:pPr>
            <a:r>
              <a:rPr lang="cs-CZ" b="1" dirty="0"/>
              <a:t>49.2 STANOVIŠTĚ STOP  </a:t>
            </a:r>
            <a:endParaRPr lang="sk-SK" dirty="0"/>
          </a:p>
          <a:p>
            <a:pPr>
              <a:spcBef>
                <a:spcPts val="0"/>
              </a:spcBef>
            </a:pPr>
            <a:r>
              <a:rPr lang="cs-CZ" dirty="0"/>
              <a:t>Posádka musí zastavit na stanovišti Stop označeném červeným znakem “STOP”, kde jí bude do jejího jízdního výkazu zapsán cílový čas (hodina, minuta, sekunda, desetina sekundy. </a:t>
            </a:r>
            <a:endParaRPr lang="sk-SK" dirty="0">
              <a:solidFill>
                <a:srgbClr val="FF0000"/>
              </a:solidFill>
            </a:endParaRPr>
          </a:p>
          <a:p>
            <a:pPr>
              <a:spcBef>
                <a:spcPts val="0"/>
              </a:spcBef>
            </a:pPr>
            <a:r>
              <a:rPr lang="cs-CZ" i="1" dirty="0"/>
              <a:t>Při příjezdu na stanoviště STOP posádka oznámí časoměřičům:</a:t>
            </a:r>
            <a:endParaRPr lang="sk-SK" dirty="0"/>
          </a:p>
          <a:p>
            <a:pPr>
              <a:spcBef>
                <a:spcPts val="0"/>
              </a:spcBef>
            </a:pPr>
            <a:r>
              <a:rPr lang="cs-CZ" i="1" dirty="0"/>
              <a:t>- jízdu pod červenou vlajkou</a:t>
            </a:r>
            <a:endParaRPr lang="sk-SK" dirty="0"/>
          </a:p>
          <a:p>
            <a:pPr>
              <a:spcBef>
                <a:spcPts val="0"/>
              </a:spcBef>
            </a:pPr>
            <a:r>
              <a:rPr lang="cs-CZ" i="1" dirty="0"/>
              <a:t>- poskytnutí pomoci jiné posádce</a:t>
            </a:r>
            <a:endParaRPr lang="sk-SK" dirty="0"/>
          </a:p>
          <a:p>
            <a:pPr>
              <a:spcBef>
                <a:spcPts val="0"/>
              </a:spcBef>
              <a:buFontTx/>
              <a:buChar char="-"/>
            </a:pPr>
            <a:r>
              <a:rPr lang="cs-CZ" i="1" dirty="0"/>
              <a:t>ostatní informace bezpečnostního charakteru (včetně chování diváků).</a:t>
            </a:r>
          </a:p>
        </p:txBody>
      </p:sp>
      <p:sp>
        <p:nvSpPr>
          <p:cNvPr id="153604"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0EE311D-3070-4952-AC19-0056C4579680}" type="slidenum">
              <a:rPr lang="sk-SK" smtClean="0"/>
              <a:pPr fontAlgn="base">
                <a:spcBef>
                  <a:spcPct val="0"/>
                </a:spcBef>
                <a:spcAft>
                  <a:spcPct val="0"/>
                </a:spcAft>
                <a:defRPr/>
              </a:pPr>
              <a:t>70</a:t>
            </a:fld>
            <a:endParaRPr lang="sk-SK" dirty="0"/>
          </a:p>
        </p:txBody>
      </p:sp>
    </p:spTree>
    <p:extLst>
      <p:ext uri="{BB962C8B-B14F-4D97-AF65-F5344CB8AC3E}">
        <p14:creationId xmlns:p14="http://schemas.microsoft.com/office/powerpoint/2010/main" val="10929341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Zástupný symbol obrazu snímky 1"/>
          <p:cNvSpPr>
            <a:spLocks noGrp="1" noRot="1" noChangeAspect="1" noTextEdit="1"/>
          </p:cNvSpPr>
          <p:nvPr>
            <p:ph type="sldImg"/>
          </p:nvPr>
        </p:nvSpPr>
        <p:spPr bwMode="auto">
          <a:xfrm>
            <a:off x="1619250" y="36513"/>
            <a:ext cx="3960813" cy="2970212"/>
          </a:xfrm>
          <a:noFill/>
          <a:ln>
            <a:solidFill>
              <a:srgbClr val="000000"/>
            </a:solidFill>
            <a:miter lim="800000"/>
            <a:headEnd/>
            <a:tailEnd/>
          </a:ln>
        </p:spPr>
      </p:sp>
      <p:sp>
        <p:nvSpPr>
          <p:cNvPr id="169987" name="Zástupný symbol poznámok 2"/>
          <p:cNvSpPr>
            <a:spLocks noGrp="1"/>
          </p:cNvSpPr>
          <p:nvPr>
            <p:ph type="body" idx="1"/>
          </p:nvPr>
        </p:nvSpPr>
        <p:spPr bwMode="auto">
          <a:xfrm>
            <a:off x="685800" y="3571875"/>
            <a:ext cx="5486400" cy="4886325"/>
          </a:xfrm>
          <a:noFill/>
        </p:spPr>
        <p:txBody>
          <a:bodyPr wrap="square" numCol="1" anchor="t" anchorCtr="0" compatLnSpc="1">
            <a:prstTxWarp prst="textNoShape">
              <a:avLst/>
            </a:prstTxWarp>
          </a:bodyPr>
          <a:lstStyle/>
          <a:p>
            <a:pPr>
              <a:spcBef>
                <a:spcPct val="0"/>
              </a:spcBef>
            </a:pPr>
            <a:r>
              <a:rPr lang="cs-CZ" b="1" i="1" dirty="0"/>
              <a:t>52.1.2</a:t>
            </a:r>
            <a:r>
              <a:rPr lang="cs-CZ" i="1" dirty="0"/>
              <a:t> Při definitivním zrušení rychlostní zkoušky (pro všechny posádky nebo jen pro zbývající část startovního pole) na stanovišti STOP musí všechna vozidla zastavit a předložit časoměřiči jízdní výkaz k potvrzení průjezdu. Všechna označení na RZ zůstávají nezměněna.</a:t>
            </a:r>
            <a:endParaRPr lang="cs-CZ" dirty="0"/>
          </a:p>
        </p:txBody>
      </p:sp>
      <p:sp>
        <p:nvSpPr>
          <p:cNvPr id="154628"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2390C3-6EE8-492F-918A-F469F330F5A3}" type="slidenum">
              <a:rPr lang="sk-SK" smtClean="0"/>
              <a:pPr fontAlgn="base">
                <a:spcBef>
                  <a:spcPct val="0"/>
                </a:spcBef>
                <a:spcAft>
                  <a:spcPct val="0"/>
                </a:spcAft>
                <a:defRPr/>
              </a:pPr>
              <a:t>71</a:t>
            </a:fld>
            <a:endParaRPr lang="sk-SK" dirty="0"/>
          </a:p>
        </p:txBody>
      </p:sp>
    </p:spTree>
    <p:extLst>
      <p:ext uri="{BB962C8B-B14F-4D97-AF65-F5344CB8AC3E}">
        <p14:creationId xmlns:p14="http://schemas.microsoft.com/office/powerpoint/2010/main" val="2208580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Zástupný symbol obrazu snímky 1"/>
          <p:cNvSpPr>
            <a:spLocks noGrp="1" noRot="1" noChangeAspect="1" noTextEdit="1"/>
          </p:cNvSpPr>
          <p:nvPr>
            <p:ph type="sldImg"/>
          </p:nvPr>
        </p:nvSpPr>
        <p:spPr bwMode="auto">
          <a:xfrm>
            <a:off x="1703388" y="36513"/>
            <a:ext cx="3957637" cy="2968625"/>
          </a:xfrm>
          <a:noFill/>
          <a:ln>
            <a:solidFill>
              <a:srgbClr val="000000"/>
            </a:solidFill>
            <a:miter lim="800000"/>
            <a:headEnd/>
            <a:tailEnd/>
          </a:ln>
        </p:spPr>
      </p:sp>
      <p:sp>
        <p:nvSpPr>
          <p:cNvPr id="171011" name="Zástupný symbol poznámok 2"/>
          <p:cNvSpPr>
            <a:spLocks noGrp="1"/>
          </p:cNvSpPr>
          <p:nvPr>
            <p:ph type="body" idx="1"/>
          </p:nvPr>
        </p:nvSpPr>
        <p:spPr bwMode="auto">
          <a:xfrm>
            <a:off x="685800" y="3571875"/>
            <a:ext cx="5815013" cy="3429000"/>
          </a:xfrm>
          <a:noFill/>
        </p:spPr>
        <p:txBody>
          <a:bodyPr wrap="square" numCol="1" anchor="t" anchorCtr="0" compatLnSpc="1">
            <a:prstTxWarp prst="textNoShape">
              <a:avLst/>
            </a:prstTxWarp>
          </a:bodyPr>
          <a:lstStyle/>
          <a:p>
            <a:pPr>
              <a:spcBef>
                <a:spcPts val="0"/>
              </a:spcBef>
            </a:pPr>
            <a:r>
              <a:rPr lang="cs-CZ" b="1" dirty="0"/>
              <a:t>49.2 STANOVIŠTĚ STOP  </a:t>
            </a:r>
            <a:endParaRPr lang="sk-SK" dirty="0"/>
          </a:p>
          <a:p>
            <a:pPr>
              <a:spcBef>
                <a:spcPts val="0"/>
              </a:spcBef>
            </a:pPr>
            <a:r>
              <a:rPr lang="cs-CZ" dirty="0"/>
              <a:t>…Jestliže časoměřiči v letmém cíli nemohou okamžitě sdělit přesný čas průjezdu cílem časoměřičům v kontrole STOP, bude posádce jízdní výkaz pouze potvrzen a zápis času bude proveden v příští neutralizaci nebo v přeskupení.</a:t>
            </a:r>
            <a:endParaRPr lang="cs-CZ" b="1" dirty="0"/>
          </a:p>
        </p:txBody>
      </p:sp>
      <p:sp>
        <p:nvSpPr>
          <p:cNvPr id="155652"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F5AF68B-3E52-4D17-83B4-554ACDAFA0E7}" type="slidenum">
              <a:rPr lang="sk-SK" smtClean="0"/>
              <a:pPr fontAlgn="base">
                <a:spcBef>
                  <a:spcPct val="0"/>
                </a:spcBef>
                <a:spcAft>
                  <a:spcPct val="0"/>
                </a:spcAft>
                <a:defRPr/>
              </a:pPr>
              <a:t>72</a:t>
            </a:fld>
            <a:endParaRPr lang="sk-SK" dirty="0"/>
          </a:p>
        </p:txBody>
      </p:sp>
    </p:spTree>
    <p:extLst>
      <p:ext uri="{BB962C8B-B14F-4D97-AF65-F5344CB8AC3E}">
        <p14:creationId xmlns:p14="http://schemas.microsoft.com/office/powerpoint/2010/main" val="8337685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Zástupný symbol obrazu snímky 1"/>
          <p:cNvSpPr>
            <a:spLocks noGrp="1" noRot="1" noChangeAspect="1" noTextEdit="1"/>
          </p:cNvSpPr>
          <p:nvPr>
            <p:ph type="sldImg"/>
          </p:nvPr>
        </p:nvSpPr>
        <p:spPr bwMode="auto">
          <a:xfrm>
            <a:off x="1620838" y="36513"/>
            <a:ext cx="3933825" cy="2951162"/>
          </a:xfrm>
          <a:noFill/>
          <a:ln>
            <a:solidFill>
              <a:srgbClr val="000000"/>
            </a:solidFill>
            <a:miter lim="800000"/>
            <a:headEnd/>
            <a:tailEnd/>
          </a:ln>
        </p:spPr>
      </p:sp>
      <p:sp>
        <p:nvSpPr>
          <p:cNvPr id="172035" name="Zástupný symbol poznámok 2"/>
          <p:cNvSpPr>
            <a:spLocks noGrp="1"/>
          </p:cNvSpPr>
          <p:nvPr>
            <p:ph type="body" idx="1"/>
          </p:nvPr>
        </p:nvSpPr>
        <p:spPr bwMode="auto">
          <a:xfrm>
            <a:off x="685800" y="3500438"/>
            <a:ext cx="5486400" cy="4957762"/>
          </a:xfrm>
          <a:noFill/>
        </p:spPr>
        <p:txBody>
          <a:bodyPr wrap="square" numCol="1" anchor="t" anchorCtr="0" compatLnSpc="1">
            <a:prstTxWarp prst="textNoShape">
              <a:avLst/>
            </a:prstTxWarp>
          </a:bodyPr>
          <a:lstStyle/>
          <a:p>
            <a:pPr>
              <a:spcBef>
                <a:spcPts val="0"/>
              </a:spcBef>
            </a:pPr>
            <a:r>
              <a:rPr lang="cs-CZ" b="1" dirty="0">
                <a:solidFill>
                  <a:srgbClr val="000000"/>
                </a:solidFill>
                <a:effectLst/>
                <a:ea typeface="Calibri" panose="020F0502020204030204" pitchFamily="34" charset="0"/>
                <a:cs typeface="Arial" panose="020B0604020202020204" pitchFamily="34" charset="0"/>
              </a:rPr>
              <a:t>2.</a:t>
            </a:r>
            <a:r>
              <a:rPr lang="cs-CZ" b="1" dirty="0">
                <a:effectLst/>
                <a:ea typeface="Calibri" panose="020F0502020204030204" pitchFamily="34" charset="0"/>
                <a:cs typeface="Arial" panose="020B0604020202020204" pitchFamily="34" charset="0"/>
              </a:rPr>
              <a:t>17 </a:t>
            </a:r>
            <a:r>
              <a:rPr lang="cs-CZ" b="1" dirty="0">
                <a:solidFill>
                  <a:srgbClr val="000000"/>
                </a:solidFill>
                <a:effectLst/>
                <a:ea typeface="Calibri" panose="020F0502020204030204" pitchFamily="34" charset="0"/>
                <a:cs typeface="Arial" panose="020B0604020202020204" pitchFamily="34" charset="0"/>
              </a:rPr>
              <a:t>PŘESKUPENÍ</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Pořadatelem naplánované zastavení </a:t>
            </a:r>
            <a:r>
              <a:rPr lang="cs-CZ" dirty="0">
                <a:solidFill>
                  <a:srgbClr val="000000"/>
                </a:solidFill>
                <a:effectLst/>
                <a:ea typeface="Calibri" panose="020F0502020204030204" pitchFamily="34" charset="0"/>
                <a:cs typeface="Arial" panose="020B0604020202020204" pitchFamily="34" charset="0"/>
              </a:rPr>
              <a:t>v režimu uzavřeného parkoviště s časovou kontrolou na vjezdu a na výjezdu, jehož účelem je jednak dodržení programu rally </a:t>
            </a:r>
            <a:br>
              <a:rPr lang="cs-CZ" dirty="0">
                <a:solidFill>
                  <a:srgbClr val="000000"/>
                </a:solidFill>
                <a:effectLst/>
                <a:ea typeface="Calibri" panose="020F0502020204030204" pitchFamily="34" charset="0"/>
                <a:cs typeface="Arial" panose="020B0604020202020204" pitchFamily="34" charset="0"/>
              </a:rPr>
            </a:br>
            <a:r>
              <a:rPr lang="cs-CZ" dirty="0">
                <a:solidFill>
                  <a:srgbClr val="000000"/>
                </a:solidFill>
                <a:effectLst/>
                <a:ea typeface="Calibri" panose="020F0502020204030204" pitchFamily="34" charset="0"/>
                <a:cs typeface="Arial" panose="020B0604020202020204" pitchFamily="34" charset="0"/>
              </a:rPr>
              <a:t>a jednak seřazení vozidel pokračujících v rally. Doba zastavení může být pro jednotlivé posádky různá.</a:t>
            </a:r>
            <a:endParaRPr lang="sk-SK" dirty="0">
              <a:effectLst/>
              <a:ea typeface="Calibri" panose="020F0502020204030204" pitchFamily="34" charset="0"/>
              <a:cs typeface="Times New Roman" panose="02020603050405020304" pitchFamily="18" charset="0"/>
            </a:endParaRPr>
          </a:p>
          <a:p>
            <a:pPr eaLnBrk="1" hangingPunct="1">
              <a:spcBef>
                <a:spcPct val="0"/>
              </a:spcBef>
            </a:pPr>
            <a:r>
              <a:rPr lang="cs-CZ" b="1" dirty="0"/>
              <a:t>Ve vjezdové ČK přeskupení se vyměňují jízdní výkazy za nové :</a:t>
            </a:r>
          </a:p>
          <a:p>
            <a:r>
              <a:rPr lang="cs-CZ" b="1" dirty="0"/>
              <a:t>PŘÍLOHA č. II  STANDARDNÍ DOKUMENTY</a:t>
            </a:r>
          </a:p>
          <a:p>
            <a:pPr>
              <a:spcBef>
                <a:spcPts val="0"/>
              </a:spcBef>
            </a:pPr>
            <a:r>
              <a:rPr lang="cs-CZ" b="1" dirty="0"/>
              <a:t>STANDARDNÍ JÍZDNÍ VÝKAZ FIA</a:t>
            </a:r>
          </a:p>
          <a:p>
            <a:pPr>
              <a:spcBef>
                <a:spcPts val="0"/>
              </a:spcBef>
            </a:pPr>
            <a:r>
              <a:rPr lang="cs-CZ" dirty="0"/>
              <a:t>Jízdní výkazy by měly být vydávány a sbírány na konci sekce. </a:t>
            </a:r>
          </a:p>
          <a:p>
            <a:pPr>
              <a:spcBef>
                <a:spcPts val="0"/>
              </a:spcBef>
            </a:pPr>
            <a:endParaRPr lang="cs-CZ" dirty="0"/>
          </a:p>
          <a:p>
            <a:pPr>
              <a:spcBef>
                <a:spcPts val="0"/>
              </a:spcBef>
            </a:pPr>
            <a:r>
              <a:rPr lang="cs-CZ" b="1" dirty="0">
                <a:effectLst/>
                <a:ea typeface="Calibri" panose="020F0502020204030204" pitchFamily="34" charset="0"/>
                <a:cs typeface="Arial" panose="020B0604020202020204" pitchFamily="34" charset="0"/>
              </a:rPr>
              <a:t>45.1 MAXIMÁLNÍ POVOLENÉ ZPOŽDĚNÍ</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Každé zpoždění přesahující 15 minut proti jednotlivé předepsané jízdní době nebo celkové zpoždění na konci každé sekce a/nebo etapy delší než 30 minut, bude pro dotyčného soutěžícího posuzováno jako odstoupení v dané kontrole a bude udělena penalizace podle čl. 44.2.10 za 30 minut zpoždění. Posádka však může, pokud to je možné, znovu nastoupit na start podle dispozic stanovených pro dané mistrovství. Pro stanovení doby pro odstoupení se bere v úvahu skutečný čas, a ne časová penalizace (10 sekund za 1 minutu).</a:t>
            </a:r>
          </a:p>
          <a:p>
            <a:pPr>
              <a:spcBef>
                <a:spcPts val="0"/>
              </a:spcBef>
            </a:pPr>
            <a:endParaRPr lang="cs-CZ" dirty="0">
              <a:ea typeface="Calibri" panose="020F0502020204030204" pitchFamily="34" charset="0"/>
              <a:cs typeface="Arial" panose="020B0604020202020204" pitchFamily="34" charset="0"/>
            </a:endParaRPr>
          </a:p>
          <a:p>
            <a:pPr>
              <a:spcBef>
                <a:spcPts val="0"/>
              </a:spcBef>
            </a:pPr>
            <a:r>
              <a:rPr lang="cs-CZ" b="1" dirty="0">
                <a:effectLst/>
                <a:ea typeface="Calibri" panose="020F0502020204030204" pitchFamily="34" charset="0"/>
                <a:cs typeface="Arial" panose="020B0604020202020204" pitchFamily="34" charset="0"/>
              </a:rPr>
              <a:t>45.2 PŘEDČASNÝ PŘÍJEZD</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Předčasný příjezd proti ideálnímu času nemůže v žádném případě snížit maximální povolené zpoždění. </a:t>
            </a:r>
            <a:endParaRPr lang="cs-CZ" dirty="0"/>
          </a:p>
          <a:p>
            <a:pPr>
              <a:spcBef>
                <a:spcPts val="0"/>
              </a:spcBef>
            </a:pPr>
            <a:endParaRPr lang="cs-CZ" dirty="0">
              <a:solidFill>
                <a:srgbClr val="FF0000"/>
              </a:solidFill>
            </a:endParaRPr>
          </a:p>
          <a:p>
            <a:pPr>
              <a:spcBef>
                <a:spcPts val="0"/>
              </a:spcBef>
            </a:pPr>
            <a:r>
              <a:rPr lang="cs-CZ" b="1" dirty="0">
                <a:effectLst/>
                <a:ea typeface="Calibri" panose="020F0502020204030204" pitchFamily="34" charset="0"/>
                <a:cs typeface="Arial" panose="020B0604020202020204" pitchFamily="34" charset="0"/>
              </a:rPr>
              <a:t>45.3 OZNÁMENÍ PŘEKROČENÍ MAXIMÁLNÍHO POVOLENÉHO ZPOŽDĚNÍ</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Informace o odstoupení za překročení maximálního povoleného zpoždění (dle článku 45.1) může být oznámena jen na konci sekce. </a:t>
            </a:r>
            <a:endParaRPr lang="cs-CZ" dirty="0"/>
          </a:p>
        </p:txBody>
      </p:sp>
      <p:sp>
        <p:nvSpPr>
          <p:cNvPr id="156676"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A7A803-4D0E-426F-A5B0-3E5B4C7CF42C}" type="slidenum">
              <a:rPr lang="sk-SK" smtClean="0"/>
              <a:pPr fontAlgn="base">
                <a:spcBef>
                  <a:spcPct val="0"/>
                </a:spcBef>
                <a:spcAft>
                  <a:spcPct val="0"/>
                </a:spcAft>
                <a:defRPr/>
              </a:pPr>
              <a:t>73</a:t>
            </a:fld>
            <a:endParaRPr lang="sk-SK"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73059" name="Zástupný symbol poznámok 2"/>
          <p:cNvSpPr>
            <a:spLocks noGrp="1"/>
          </p:cNvSpPr>
          <p:nvPr>
            <p:ph type="body" idx="1"/>
          </p:nvPr>
        </p:nvSpPr>
        <p:spPr bwMode="auto">
          <a:xfrm>
            <a:off x="685800" y="3571875"/>
            <a:ext cx="5743575" cy="4886325"/>
          </a:xfrm>
          <a:noFill/>
        </p:spPr>
        <p:txBody>
          <a:bodyPr wrap="square" numCol="1" anchor="t" anchorCtr="0" compatLnSpc="1">
            <a:prstTxWarp prst="textNoShape">
              <a:avLst/>
            </a:prstTxWarp>
          </a:bodyPr>
          <a:lstStyle/>
          <a:p>
            <a:pPr>
              <a:spcBef>
                <a:spcPts val="0"/>
              </a:spcBef>
            </a:pPr>
            <a:r>
              <a:rPr lang="cs-CZ" b="1" dirty="0"/>
              <a:t>46. KONTROLY PŘESKUPENÍ</a:t>
            </a:r>
          </a:p>
          <a:p>
            <a:pPr algn="just">
              <a:spcBef>
                <a:spcPts val="0"/>
              </a:spcBef>
            </a:pPr>
            <a:r>
              <a:rPr lang="cs-CZ" b="1" dirty="0">
                <a:effectLst/>
                <a:ea typeface="Calibri" panose="020F0502020204030204" pitchFamily="34" charset="0"/>
                <a:cs typeface="Arial" panose="020B0604020202020204" pitchFamily="34" charset="0"/>
              </a:rPr>
              <a:t>46.1 POSTUP V PŘESKUPENÍ</a:t>
            </a:r>
            <a:endParaRPr lang="sk-SK" dirty="0">
              <a:effectLst/>
              <a:ea typeface="Calibri" panose="020F0502020204030204" pitchFamily="34" charset="0"/>
              <a:cs typeface="Times New Roman" panose="02020603050405020304" pitchFamily="18" charset="0"/>
            </a:endParaRPr>
          </a:p>
          <a:p>
            <a:pPr algn="just">
              <a:spcBef>
                <a:spcPts val="0"/>
              </a:spcBef>
            </a:pPr>
            <a:r>
              <a:rPr lang="cs-CZ" b="1" dirty="0">
                <a:effectLst/>
                <a:ea typeface="Calibri" panose="020F0502020204030204" pitchFamily="34" charset="0"/>
                <a:cs typeface="Arial" panose="020B0604020202020204" pitchFamily="34" charset="0"/>
              </a:rPr>
              <a:t>46</a:t>
            </a:r>
            <a:r>
              <a:rPr lang="cs-CZ" b="1" dirty="0">
                <a:solidFill>
                  <a:srgbClr val="000000"/>
                </a:solidFill>
                <a:effectLst/>
                <a:ea typeface="Calibri" panose="020F0502020204030204" pitchFamily="34" charset="0"/>
                <a:cs typeface="Arial" panose="020B0604020202020204" pitchFamily="34" charset="0"/>
              </a:rPr>
              <a:t>.1.1 </a:t>
            </a:r>
            <a:r>
              <a:rPr lang="cs-CZ" dirty="0">
                <a:solidFill>
                  <a:srgbClr val="000000"/>
                </a:solidFill>
                <a:effectLst/>
                <a:ea typeface="Calibri" panose="020F0502020204030204" pitchFamily="34" charset="0"/>
                <a:cs typeface="Arial" panose="020B0604020202020204" pitchFamily="34" charset="0"/>
              </a:rPr>
              <a:t>Po příjezdu do kontrol přeskupení dostanou posádky instrukce o svém startovním čase. Pak musí svůj vůz odstavit podle pokynů pořadatelů.</a:t>
            </a:r>
            <a:endParaRPr lang="sk-SK" dirty="0">
              <a:effectLst/>
              <a:ea typeface="Calibri" panose="020F0502020204030204" pitchFamily="34" charset="0"/>
              <a:cs typeface="Times New Roman" panose="02020603050405020304" pitchFamily="18" charset="0"/>
            </a:endParaRPr>
          </a:p>
          <a:p>
            <a:pPr algn="just">
              <a:spcBef>
                <a:spcPts val="0"/>
              </a:spcBef>
            </a:pPr>
            <a:r>
              <a:rPr lang="cs-CZ" b="1" dirty="0">
                <a:effectLst/>
                <a:ea typeface="Calibri" panose="020F0502020204030204" pitchFamily="34" charset="0"/>
                <a:cs typeface="Arial" panose="020B0604020202020204" pitchFamily="34" charset="0"/>
              </a:rPr>
              <a:t>46</a:t>
            </a:r>
            <a:r>
              <a:rPr lang="cs-CZ" b="1" dirty="0">
                <a:solidFill>
                  <a:srgbClr val="000000"/>
                </a:solidFill>
                <a:effectLst/>
                <a:ea typeface="Calibri" panose="020F0502020204030204" pitchFamily="34" charset="0"/>
                <a:cs typeface="Arial" panose="020B0604020202020204" pitchFamily="34" charset="0"/>
              </a:rPr>
              <a:t>.1.2 </a:t>
            </a:r>
            <a:r>
              <a:rPr lang="cs-CZ" dirty="0">
                <a:solidFill>
                  <a:srgbClr val="000000"/>
                </a:solidFill>
                <a:effectLst/>
                <a:ea typeface="Calibri" panose="020F0502020204030204" pitchFamily="34" charset="0"/>
                <a:cs typeface="Arial" panose="020B0604020202020204" pitchFamily="34" charset="0"/>
              </a:rPr>
              <a:t>Všechny posádky musí být k dispozici (cca 5 minut) v zóně pro autogramy organizované v blízkosti ČK a přístupné pro diváky. </a:t>
            </a:r>
            <a:endParaRPr lang="sk-SK" dirty="0">
              <a:effectLst/>
              <a:ea typeface="Calibri" panose="020F0502020204030204" pitchFamily="34" charset="0"/>
              <a:cs typeface="Times New Roman" panose="02020603050405020304" pitchFamily="18" charset="0"/>
            </a:endParaRPr>
          </a:p>
          <a:p>
            <a:pPr>
              <a:spcBef>
                <a:spcPts val="0"/>
              </a:spcBef>
            </a:pPr>
            <a:endParaRPr lang="cs-CZ" b="1" dirty="0"/>
          </a:p>
          <a:p>
            <a:pPr algn="just">
              <a:spcBef>
                <a:spcPts val="0"/>
              </a:spcBef>
            </a:pPr>
            <a:r>
              <a:rPr lang="cs-CZ" b="1" dirty="0">
                <a:effectLst/>
                <a:ea typeface="Calibri" panose="020F0502020204030204" pitchFamily="34" charset="0"/>
                <a:cs typeface="Arial" panose="020B0604020202020204" pitchFamily="34" charset="0"/>
              </a:rPr>
              <a:t>63.2 PŘÍSTUP DO UZAVŘENÉHO PARKOVIŠTĚ</a:t>
            </a:r>
            <a:endParaRPr lang="sk-SK" dirty="0">
              <a:effectLst/>
              <a:ea typeface="Calibri" panose="020F0502020204030204" pitchFamily="34" charset="0"/>
              <a:cs typeface="Times New Roman" panose="02020603050405020304" pitchFamily="18" charset="0"/>
            </a:endParaRPr>
          </a:p>
          <a:p>
            <a:pPr algn="just">
              <a:spcBef>
                <a:spcPts val="0"/>
              </a:spcBef>
            </a:pPr>
            <a:r>
              <a:rPr lang="cs-CZ" b="1" dirty="0">
                <a:effectLst/>
                <a:ea typeface="Calibri" panose="020F0502020204030204" pitchFamily="34" charset="0"/>
                <a:cs typeface="Arial" panose="020B0604020202020204" pitchFamily="34" charset="0"/>
              </a:rPr>
              <a:t>63.2.1 </a:t>
            </a:r>
            <a:r>
              <a:rPr lang="cs-CZ" dirty="0">
                <a:effectLst/>
                <a:ea typeface="Calibri" panose="020F0502020204030204" pitchFamily="34" charset="0"/>
                <a:cs typeface="Arial" panose="020B0604020202020204" pitchFamily="34" charset="0"/>
              </a:rPr>
              <a:t>Jakmile zaparkují svůj vůz v uzavřeném parkovišti, musí jezdci vypnout motor </a:t>
            </a:r>
            <a:br>
              <a:rPr lang="cs-CZ" dirty="0">
                <a:effectLst/>
                <a:ea typeface="Calibri" panose="020F0502020204030204" pitchFamily="34" charset="0"/>
                <a:cs typeface="Arial" panose="020B0604020202020204" pitchFamily="34" charset="0"/>
              </a:rPr>
            </a:br>
            <a:r>
              <a:rPr lang="cs-CZ" dirty="0">
                <a:effectLst/>
                <a:ea typeface="Calibri" panose="020F0502020204030204" pitchFamily="34" charset="0"/>
                <a:cs typeface="Arial" panose="020B0604020202020204" pitchFamily="34" charset="0"/>
              </a:rPr>
              <a:t>a posádka musí uzavřené parkoviště opustit. Nikdo, s výjimkou činovníků rally vykonávajících specifické funkce, nemá povolen přístup do uzavřeného parkoviště.</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56.2.2</a:t>
            </a:r>
            <a:r>
              <a:rPr lang="cs-CZ" dirty="0">
                <a:effectLst/>
                <a:ea typeface="Calibri" panose="020F0502020204030204" pitchFamily="34" charset="0"/>
                <a:cs typeface="Arial" panose="020B0604020202020204" pitchFamily="34" charset="0"/>
              </a:rPr>
              <a:t> a) Jsou-li vozy v servisní </a:t>
            </a:r>
            <a:r>
              <a:rPr lang="cs-CZ" dirty="0">
                <a:solidFill>
                  <a:srgbClr val="FF0000"/>
                </a:solidFill>
                <a:effectLst/>
                <a:ea typeface="Calibri" panose="020F0502020204030204" pitchFamily="34" charset="0"/>
                <a:cs typeface="Arial" panose="020B0604020202020204" pitchFamily="34" charset="0"/>
              </a:rPr>
              <a:t>zóně</a:t>
            </a:r>
            <a:r>
              <a:rPr lang="cs-CZ" dirty="0">
                <a:effectLst/>
                <a:ea typeface="Calibri" panose="020F0502020204030204" pitchFamily="34" charset="0"/>
                <a:cs typeface="Arial" panose="020B0604020202020204" pitchFamily="34" charset="0"/>
              </a:rPr>
              <a:t>, vzdálené servisní </a:t>
            </a:r>
            <a:r>
              <a:rPr lang="cs-CZ" dirty="0">
                <a:solidFill>
                  <a:srgbClr val="FF0000"/>
                </a:solidFill>
                <a:effectLst/>
                <a:ea typeface="Calibri" panose="020F0502020204030204" pitchFamily="34" charset="0"/>
                <a:cs typeface="Arial" panose="020B0604020202020204" pitchFamily="34" charset="0"/>
              </a:rPr>
              <a:t>zóně,</a:t>
            </a:r>
            <a:r>
              <a:rPr lang="cs-CZ" dirty="0">
                <a:effectLst/>
                <a:ea typeface="Calibri" panose="020F0502020204030204" pitchFamily="34" charset="0"/>
                <a:cs typeface="Arial" panose="020B0604020202020204" pitchFamily="34" charset="0"/>
              </a:rPr>
              <a:t> </a:t>
            </a:r>
            <a:r>
              <a:rPr lang="cs-CZ" dirty="0">
                <a:solidFill>
                  <a:srgbClr val="FF0000"/>
                </a:solidFill>
                <a:effectLst/>
                <a:ea typeface="Calibri" panose="020F0502020204030204" pitchFamily="34" charset="0"/>
                <a:cs typeface="Arial" panose="020B0604020202020204" pitchFamily="34" charset="0"/>
              </a:rPr>
              <a:t>zóně</a:t>
            </a:r>
            <a:r>
              <a:rPr lang="cs-CZ" dirty="0">
                <a:effectLst/>
                <a:ea typeface="Calibri" panose="020F0502020204030204" pitchFamily="34" charset="0"/>
                <a:cs typeface="Arial" panose="020B0604020202020204" pitchFamily="34" charset="0"/>
              </a:rPr>
              <a:t> pro výměnu pneumatik, přeskupení nebo v mediální </a:t>
            </a:r>
            <a:r>
              <a:rPr lang="cs-CZ" dirty="0">
                <a:solidFill>
                  <a:srgbClr val="FF0000"/>
                </a:solidFill>
                <a:effectLst/>
                <a:ea typeface="Calibri" panose="020F0502020204030204" pitchFamily="34" charset="0"/>
                <a:cs typeface="Arial" panose="020B0604020202020204" pitchFamily="34" charset="0"/>
              </a:rPr>
              <a:t>zóně</a:t>
            </a:r>
            <a:r>
              <a:rPr lang="cs-CZ" dirty="0">
                <a:effectLst/>
                <a:ea typeface="Calibri" panose="020F0502020204030204" pitchFamily="34" charset="0"/>
                <a:cs typeface="Arial" panose="020B0604020202020204" pitchFamily="34" charset="0"/>
              </a:rPr>
              <a:t>, je povoleno</a:t>
            </a:r>
            <a:r>
              <a:rPr lang="cs-CZ" dirty="0">
                <a:solidFill>
                  <a:srgbClr val="000000"/>
                </a:solidFill>
                <a:effectLst/>
                <a:ea typeface="Calibri" panose="020F0502020204030204" pitchFamily="34" charset="0"/>
                <a:cs typeface="Arial" panose="020B0604020202020204" pitchFamily="34" charset="0"/>
              </a:rPr>
              <a:t> předávat posádce nebo od posádky jídlo, nápoje, oblečení a informace (datovou kartu, itinerář, atd.).</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b) Pokud se přeskupení nachází poblíž servisní </a:t>
            </a:r>
            <a:r>
              <a:rPr lang="cs-CZ" dirty="0">
                <a:solidFill>
                  <a:srgbClr val="FF0000"/>
                </a:solidFill>
                <a:effectLst/>
                <a:ea typeface="Calibri" panose="020F0502020204030204" pitchFamily="34" charset="0"/>
                <a:cs typeface="Arial" panose="020B0604020202020204" pitchFamily="34" charset="0"/>
              </a:rPr>
              <a:t>zóny</a:t>
            </a:r>
            <a:r>
              <a:rPr lang="cs-CZ" dirty="0">
                <a:effectLst/>
                <a:ea typeface="Calibri" panose="020F0502020204030204" pitchFamily="34" charset="0"/>
                <a:cs typeface="Arial" panose="020B0604020202020204" pitchFamily="34" charset="0"/>
              </a:rPr>
              <a:t> a soutěžní posádka čeká před vstupní časovou kontrolou na konci sekce, členové posádky mohou po svých mediálních povinnostech jít do svého servisního zázemí.</a:t>
            </a:r>
          </a:p>
          <a:p>
            <a:pPr>
              <a:spcBef>
                <a:spcPts val="0"/>
              </a:spcBef>
            </a:pPr>
            <a:endParaRPr lang="sk-SK" dirty="0">
              <a:effectLst/>
              <a:ea typeface="Calibri" panose="020F0502020204030204" pitchFamily="34" charset="0"/>
              <a:cs typeface="Times New Roman" panose="02020603050405020304" pitchFamily="18" charset="0"/>
            </a:endParaRPr>
          </a:p>
          <a:p>
            <a:pPr>
              <a:spcBef>
                <a:spcPts val="0"/>
              </a:spcBef>
            </a:pPr>
            <a:r>
              <a:rPr lang="cs-CZ" b="1" i="1" dirty="0">
                <a:effectLst/>
                <a:ea typeface="Calibri" panose="020F0502020204030204" pitchFamily="34" charset="0"/>
                <a:cs typeface="Arial" panose="020B0604020202020204" pitchFamily="34" charset="0"/>
              </a:rPr>
              <a:t>46.3 DODATEK PRO ČR</a:t>
            </a:r>
            <a:endParaRPr lang="sk-SK" dirty="0">
              <a:effectLst/>
              <a:ea typeface="Calibri" panose="020F0502020204030204" pitchFamily="34" charset="0"/>
              <a:cs typeface="Times New Roman" panose="02020603050405020304" pitchFamily="18" charset="0"/>
            </a:endParaRPr>
          </a:p>
          <a:p>
            <a:pPr>
              <a:spcBef>
                <a:spcPts val="0"/>
              </a:spcBef>
            </a:pPr>
            <a:r>
              <a:rPr lang="cs-CZ" b="1" i="1" dirty="0">
                <a:effectLst/>
                <a:ea typeface="Calibri" panose="020F0502020204030204" pitchFamily="34" charset="0"/>
                <a:cs typeface="Arial" panose="020B0604020202020204" pitchFamily="34" charset="0"/>
              </a:rPr>
              <a:t>46.3.1 </a:t>
            </a:r>
            <a:r>
              <a:rPr lang="cs-CZ" i="1" dirty="0">
                <a:effectLst/>
                <a:ea typeface="Calibri" panose="020F0502020204030204" pitchFamily="34" charset="0"/>
                <a:cs typeface="Arial" panose="020B0604020202020204" pitchFamily="34" charset="0"/>
              </a:rPr>
              <a:t>Přeskupení (včetně sociálního zázemí) má být umístěno v těsné blízkosti servisní zóny. Při nepříznivém počasí v UP mohou posádky se souhlasem ředitele zůstat ve vozidlech. </a:t>
            </a:r>
            <a:endParaRPr lang="sk-SK" dirty="0">
              <a:effectLst/>
              <a:ea typeface="Calibri" panose="020F0502020204030204" pitchFamily="34" charset="0"/>
              <a:cs typeface="Times New Roman" panose="02020603050405020304" pitchFamily="18" charset="0"/>
            </a:endParaRPr>
          </a:p>
          <a:p>
            <a:pPr>
              <a:spcBef>
                <a:spcPts val="0"/>
              </a:spcBef>
            </a:pPr>
            <a:r>
              <a:rPr lang="cs-CZ" b="1" i="1" dirty="0">
                <a:effectLst/>
                <a:ea typeface="Calibri" panose="020F0502020204030204" pitchFamily="34" charset="0"/>
                <a:cs typeface="Arial" panose="020B0604020202020204" pitchFamily="34" charset="0"/>
              </a:rPr>
              <a:t>46.3.2</a:t>
            </a:r>
            <a:r>
              <a:rPr lang="cs-CZ" i="1" dirty="0">
                <a:effectLst/>
                <a:ea typeface="Calibri" panose="020F0502020204030204" pitchFamily="34" charset="0"/>
                <a:cs typeface="Arial" panose="020B0604020202020204" pitchFamily="34" charset="0"/>
              </a:rPr>
              <a:t> Je-li do přeskupení v průběhu etapy výjimečně povolen předčasný příjezd, pak vozy z přeskupení odstartují v pořadí popsaném ve zvláštních ustanoveních.</a:t>
            </a:r>
            <a:endParaRPr lang="cs-CZ" b="1" i="1" dirty="0"/>
          </a:p>
        </p:txBody>
      </p:sp>
      <p:sp>
        <p:nvSpPr>
          <p:cNvPr id="157700"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30AD91-A7DD-4FDF-BE4E-F5F175316DA9}" type="slidenum">
              <a:rPr lang="sk-SK" smtClean="0"/>
              <a:pPr fontAlgn="base">
                <a:spcBef>
                  <a:spcPct val="0"/>
                </a:spcBef>
                <a:spcAft>
                  <a:spcPct val="0"/>
                </a:spcAft>
                <a:defRPr/>
              </a:pPr>
              <a:t>74</a:t>
            </a:fld>
            <a:endParaRPr lang="sk-SK" dirty="0"/>
          </a:p>
        </p:txBody>
      </p:sp>
    </p:spTree>
    <p:extLst>
      <p:ext uri="{BB962C8B-B14F-4D97-AF65-F5344CB8AC3E}">
        <p14:creationId xmlns:p14="http://schemas.microsoft.com/office/powerpoint/2010/main" val="39195456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74083" name="Zástupný symbol poznámok 2"/>
          <p:cNvSpPr>
            <a:spLocks noGrp="1"/>
          </p:cNvSpPr>
          <p:nvPr>
            <p:ph type="body" idx="1"/>
          </p:nvPr>
        </p:nvSpPr>
        <p:spPr bwMode="auto">
          <a:xfrm>
            <a:off x="685800" y="3571875"/>
            <a:ext cx="5957888" cy="5286375"/>
          </a:xfrm>
          <a:noFill/>
        </p:spPr>
        <p:txBody>
          <a:bodyPr wrap="square" numCol="1" anchor="t" anchorCtr="0" compatLnSpc="1">
            <a:prstTxWarp prst="textNoShape">
              <a:avLst/>
            </a:prstTxWarp>
          </a:bodyPr>
          <a:lstStyle/>
          <a:p>
            <a:pPr eaLnBrk="1" hangingPunct="1">
              <a:spcBef>
                <a:spcPct val="0"/>
              </a:spcBef>
            </a:pPr>
            <a:r>
              <a:rPr lang="cs-CZ" b="1" dirty="0"/>
              <a:t>PŘESKUPENÍ – VSTUP </a:t>
            </a:r>
            <a:r>
              <a:rPr lang="cs-CZ" dirty="0"/>
              <a:t>(je konec sekce)</a:t>
            </a:r>
          </a:p>
          <a:p>
            <a:pPr eaLnBrk="1" hangingPunct="1">
              <a:spcBef>
                <a:spcPct val="0"/>
              </a:spcBef>
            </a:pPr>
            <a:r>
              <a:rPr lang="cs-CZ" dirty="0"/>
              <a:t>Časoměřič  musí mít k dispozici ke správné činnosti při přeskupení:</a:t>
            </a:r>
            <a:endParaRPr lang="sk-SK" dirty="0"/>
          </a:p>
          <a:p>
            <a:pPr eaLnBrk="1" hangingPunct="1">
              <a:spcBef>
                <a:spcPct val="0"/>
              </a:spcBef>
              <a:buFontTx/>
              <a:buChar char="-"/>
            </a:pPr>
            <a:r>
              <a:rPr lang="cs-CZ" dirty="0"/>
              <a:t> Startovní listinu</a:t>
            </a:r>
          </a:p>
          <a:p>
            <a:pPr eaLnBrk="1" hangingPunct="1">
              <a:spcBef>
                <a:spcPct val="0"/>
              </a:spcBef>
              <a:buFontTx/>
              <a:buChar char="-"/>
            </a:pPr>
            <a:r>
              <a:rPr lang="cs-CZ" dirty="0"/>
              <a:t> Časový harmonogram</a:t>
            </a:r>
          </a:p>
          <a:p>
            <a:pPr eaLnBrk="1" hangingPunct="1">
              <a:spcBef>
                <a:spcPct val="0"/>
              </a:spcBef>
              <a:buFontTx/>
              <a:buChar char="-"/>
            </a:pPr>
            <a:r>
              <a:rPr lang="cs-CZ" dirty="0"/>
              <a:t> Nové jízdní výkazy do další  sekce</a:t>
            </a:r>
          </a:p>
          <a:p>
            <a:pPr eaLnBrk="1" hangingPunct="1">
              <a:spcBef>
                <a:spcPct val="0"/>
              </a:spcBef>
              <a:buFontTx/>
              <a:buChar char="-"/>
            </a:pPr>
            <a:endParaRPr lang="cs-CZ" dirty="0"/>
          </a:p>
          <a:p>
            <a:pPr>
              <a:spcBef>
                <a:spcPts val="0"/>
              </a:spcBef>
            </a:pPr>
            <a:r>
              <a:rPr lang="cs-CZ" b="1" dirty="0">
                <a:effectLst/>
                <a:ea typeface="Calibri" panose="020F0502020204030204" pitchFamily="34" charset="0"/>
                <a:cs typeface="Arial" panose="020B0604020202020204" pitchFamily="34" charset="0"/>
              </a:rPr>
              <a:t>41.5 STARTOVNÍ INTERVAL</a:t>
            </a:r>
            <a:endParaRPr lang="sk-SK" dirty="0">
              <a:effectLst/>
              <a:ea typeface="Calibri" panose="020F0502020204030204" pitchFamily="34" charset="0"/>
              <a:cs typeface="Times New Roman" panose="02020603050405020304" pitchFamily="18" charset="0"/>
            </a:endParaRPr>
          </a:p>
          <a:p>
            <a:pPr>
              <a:spcBef>
                <a:spcPts val="0"/>
              </a:spcBef>
            </a:pPr>
            <a:r>
              <a:rPr lang="cs-CZ" dirty="0">
                <a:solidFill>
                  <a:srgbClr val="000000"/>
                </a:solidFill>
                <a:effectLst/>
                <a:ea typeface="Calibri" panose="020F0502020204030204" pitchFamily="34" charset="0"/>
                <a:cs typeface="Arial" panose="020B0604020202020204" pitchFamily="34" charset="0"/>
              </a:rPr>
              <a:t>Všechna vozidla startují v jednominutových intervalech, pokud není v předpisech pro dané mistrovství nebo ve zvláštních ustanoveních rally stanoveno jinak. </a:t>
            </a:r>
            <a:endParaRPr lang="sk-SK" dirty="0">
              <a:effectLst/>
              <a:ea typeface="Calibri" panose="020F0502020204030204" pitchFamily="34" charset="0"/>
              <a:cs typeface="Times New Roman" panose="02020603050405020304" pitchFamily="18" charset="0"/>
            </a:endParaRPr>
          </a:p>
          <a:p>
            <a:pPr>
              <a:spcBef>
                <a:spcPts val="0"/>
              </a:spcBef>
            </a:pPr>
            <a:endParaRPr lang="cs-CZ" b="1" dirty="0"/>
          </a:p>
          <a:p>
            <a:pPr>
              <a:spcBef>
                <a:spcPts val="0"/>
              </a:spcBef>
            </a:pPr>
            <a:r>
              <a:rPr lang="cs-CZ" b="1" dirty="0">
                <a:effectLst/>
                <a:ea typeface="Calibri" panose="020F0502020204030204" pitchFamily="34" charset="0"/>
                <a:cs typeface="Arial" panose="020B0604020202020204" pitchFamily="34" charset="0"/>
              </a:rPr>
              <a:t>45.2 PŘEDČASNÝ PŘÍJEZD</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Předčasný příjezd proti ideálnímu času nemůže v žádném případě snížit maximální povolené zpoždění. </a:t>
            </a:r>
            <a:endParaRPr lang="cs-CZ" dirty="0"/>
          </a:p>
        </p:txBody>
      </p:sp>
      <p:sp>
        <p:nvSpPr>
          <p:cNvPr id="158724"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F56B8F-D835-4E07-8758-7A188A7A695A}" type="slidenum">
              <a:rPr lang="sk-SK" smtClean="0"/>
              <a:pPr fontAlgn="base">
                <a:spcBef>
                  <a:spcPct val="0"/>
                </a:spcBef>
                <a:spcAft>
                  <a:spcPct val="0"/>
                </a:spcAft>
                <a:defRPr/>
              </a:pPr>
              <a:t>75</a:t>
            </a:fld>
            <a:endParaRPr lang="sk-SK" dirty="0"/>
          </a:p>
        </p:txBody>
      </p:sp>
    </p:spTree>
    <p:extLst>
      <p:ext uri="{BB962C8B-B14F-4D97-AF65-F5344CB8AC3E}">
        <p14:creationId xmlns:p14="http://schemas.microsoft.com/office/powerpoint/2010/main" val="37312541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Zástupný symbol obrazu snímky 1"/>
          <p:cNvSpPr>
            <a:spLocks noGrp="1" noRot="1" noChangeAspect="1" noTextEdit="1"/>
          </p:cNvSpPr>
          <p:nvPr>
            <p:ph type="sldImg"/>
          </p:nvPr>
        </p:nvSpPr>
        <p:spPr bwMode="auto">
          <a:xfrm>
            <a:off x="1620838" y="36513"/>
            <a:ext cx="3933825" cy="2951162"/>
          </a:xfrm>
          <a:noFill/>
          <a:ln>
            <a:solidFill>
              <a:srgbClr val="000000"/>
            </a:solidFill>
            <a:miter lim="800000"/>
            <a:headEnd/>
            <a:tailEnd/>
          </a:ln>
        </p:spPr>
      </p:sp>
      <p:sp>
        <p:nvSpPr>
          <p:cNvPr id="175107" name="Zástupný symbol poznámok 2"/>
          <p:cNvSpPr>
            <a:spLocks noGrp="1"/>
          </p:cNvSpPr>
          <p:nvPr>
            <p:ph type="body" idx="1"/>
          </p:nvPr>
        </p:nvSpPr>
        <p:spPr bwMode="auto">
          <a:xfrm>
            <a:off x="685800" y="3571875"/>
            <a:ext cx="5486400" cy="4886325"/>
          </a:xfrm>
          <a:noFill/>
        </p:spPr>
        <p:txBody>
          <a:bodyPr wrap="square" numCol="1" anchor="t" anchorCtr="0" compatLnSpc="1">
            <a:prstTxWarp prst="textNoShape">
              <a:avLst/>
            </a:prstTxWarp>
          </a:bodyPr>
          <a:lstStyle/>
          <a:p>
            <a:pPr eaLnBrk="1" hangingPunct="1">
              <a:spcBef>
                <a:spcPct val="0"/>
              </a:spcBef>
            </a:pPr>
            <a:r>
              <a:rPr lang="cs-CZ" b="1" dirty="0">
                <a:solidFill>
                  <a:srgbClr val="000000"/>
                </a:solidFill>
              </a:rPr>
              <a:t>PŘESKUPENÍ</a:t>
            </a:r>
          </a:p>
          <a:p>
            <a:pPr eaLnBrk="1" hangingPunct="1">
              <a:spcBef>
                <a:spcPct val="0"/>
              </a:spcBef>
            </a:pPr>
            <a:r>
              <a:rPr lang="cs-CZ" b="1" dirty="0">
                <a:solidFill>
                  <a:srgbClr val="000000"/>
                </a:solidFill>
              </a:rPr>
              <a:t>Před každým přeskupením  musí být hlavní časoměřič  v kontaktu s vedoucím dispečinku (resp. ředitelem) , který mu dá informace o změně, resp. dodržení časového harmonogramu.  Týká se výjezdového času z přeskupení , intervalech mezi vozy  při roztažení startovního pole, atd. Tyto informace musí  už </a:t>
            </a:r>
          </a:p>
          <a:p>
            <a:pPr eaLnBrk="1" hangingPunct="1">
              <a:spcBef>
                <a:spcPct val="0"/>
              </a:spcBef>
            </a:pPr>
            <a:r>
              <a:rPr lang="cs-CZ" b="1" dirty="0">
                <a:solidFill>
                  <a:srgbClr val="000000"/>
                </a:solidFill>
              </a:rPr>
              <a:t>před příjezdem  nulových vozů  dostat časoměřič na vstupu do přeskupení! Rovněž, když se pojede podle nezměněného harmonogramu,  je vhodné  o této skutečnosti také informovat.</a:t>
            </a:r>
            <a:endParaRPr lang="cs-CZ" dirty="0">
              <a:solidFill>
                <a:srgbClr val="000000"/>
              </a:solidFill>
            </a:endParaRPr>
          </a:p>
          <a:p>
            <a:pPr eaLnBrk="1" hangingPunct="1">
              <a:spcBef>
                <a:spcPct val="0"/>
              </a:spcBef>
            </a:pPr>
            <a:endParaRPr lang="sk-SK" dirty="0">
              <a:solidFill>
                <a:srgbClr val="000000"/>
              </a:solidFill>
            </a:endParaRPr>
          </a:p>
          <a:p>
            <a:pPr eaLnBrk="1" hangingPunct="1">
              <a:spcBef>
                <a:spcPct val="0"/>
              </a:spcBef>
            </a:pPr>
            <a:r>
              <a:rPr lang="cs-CZ" dirty="0">
                <a:solidFill>
                  <a:srgbClr val="000000"/>
                </a:solidFill>
              </a:rPr>
              <a:t>V časovém harmonogramu si vyznačit čas odjezdu první posádky z časové kontroly přeskupení – výstup.  Doba, kolik trvá přeskupení, je jenom orientační (v tomto případě ideálně 20 minut), důležitý je </a:t>
            </a:r>
            <a:r>
              <a:rPr lang="cs-CZ" b="1" dirty="0">
                <a:solidFill>
                  <a:srgbClr val="000000"/>
                </a:solidFill>
              </a:rPr>
              <a:t>čas odjezdu  první posádky</a:t>
            </a:r>
            <a:r>
              <a:rPr lang="cs-CZ" dirty="0">
                <a:solidFill>
                  <a:srgbClr val="000000"/>
                </a:solidFill>
              </a:rPr>
              <a:t>, která přijede </a:t>
            </a:r>
          </a:p>
          <a:p>
            <a:pPr eaLnBrk="1" hangingPunct="1">
              <a:spcBef>
                <a:spcPct val="0"/>
              </a:spcBef>
            </a:pPr>
            <a:r>
              <a:rPr lang="cs-CZ" dirty="0">
                <a:solidFill>
                  <a:srgbClr val="000000"/>
                </a:solidFill>
              </a:rPr>
              <a:t>do kontroly přeskupení  – v tomto případe je to </a:t>
            </a:r>
            <a:r>
              <a:rPr lang="cs-CZ" b="1" dirty="0">
                <a:solidFill>
                  <a:srgbClr val="000000"/>
                </a:solidFill>
              </a:rPr>
              <a:t>12-29</a:t>
            </a:r>
          </a:p>
          <a:p>
            <a:pPr eaLnBrk="1" hangingPunct="1">
              <a:spcBef>
                <a:spcPct val="0"/>
              </a:spcBef>
            </a:pPr>
            <a:r>
              <a:rPr lang="cs-CZ" dirty="0">
                <a:solidFill>
                  <a:srgbClr val="000000"/>
                </a:solidFill>
              </a:rPr>
              <a:t>Ve startovní listině si vyznačit, které posádky startují ve dvouminutových intervalech. Tyto posádky mají nárok startovat po dvou minutách i kdyby se propadla níže mezi vozy, které jedou už v minutových intervalech.</a:t>
            </a:r>
          </a:p>
          <a:p>
            <a:pPr eaLnBrk="1" hangingPunct="1">
              <a:spcBef>
                <a:spcPct val="0"/>
              </a:spcBef>
            </a:pPr>
            <a:endParaRPr lang="cs-CZ" dirty="0">
              <a:solidFill>
                <a:srgbClr val="000000"/>
              </a:solidFill>
            </a:endParaRPr>
          </a:p>
        </p:txBody>
      </p:sp>
      <p:sp>
        <p:nvSpPr>
          <p:cNvPr id="159748"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CCE8F5-13D5-47D5-B84F-14D94A15768A}" type="slidenum">
              <a:rPr lang="sk-SK" smtClean="0"/>
              <a:pPr fontAlgn="base">
                <a:spcBef>
                  <a:spcPct val="0"/>
                </a:spcBef>
                <a:spcAft>
                  <a:spcPct val="0"/>
                </a:spcAft>
                <a:defRPr/>
              </a:pPr>
              <a:t>76</a:t>
            </a:fld>
            <a:endParaRPr lang="sk-SK"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Zástupný symbol obrazu snímky 1"/>
          <p:cNvSpPr>
            <a:spLocks noGrp="1" noRot="1" noChangeAspect="1" noTextEdit="1"/>
          </p:cNvSpPr>
          <p:nvPr>
            <p:ph type="sldImg"/>
          </p:nvPr>
        </p:nvSpPr>
        <p:spPr bwMode="auto">
          <a:xfrm>
            <a:off x="1620838" y="36513"/>
            <a:ext cx="3933825" cy="2951162"/>
          </a:xfrm>
          <a:noFill/>
          <a:ln>
            <a:solidFill>
              <a:srgbClr val="000000"/>
            </a:solidFill>
            <a:miter lim="800000"/>
            <a:headEnd/>
            <a:tailEnd/>
          </a:ln>
        </p:spPr>
      </p:sp>
      <p:sp>
        <p:nvSpPr>
          <p:cNvPr id="175107" name="Zástupný symbol poznámok 2"/>
          <p:cNvSpPr>
            <a:spLocks noGrp="1"/>
          </p:cNvSpPr>
          <p:nvPr>
            <p:ph type="body" idx="1"/>
          </p:nvPr>
        </p:nvSpPr>
        <p:spPr bwMode="auto">
          <a:xfrm>
            <a:off x="685800" y="3571875"/>
            <a:ext cx="5486400" cy="4886325"/>
          </a:xfrm>
          <a:noFill/>
        </p:spPr>
        <p:txBody>
          <a:bodyPr wrap="square" numCol="1" anchor="t" anchorCtr="0" compatLnSpc="1">
            <a:prstTxWarp prst="textNoShape">
              <a:avLst/>
            </a:prstTxWarp>
          </a:bodyPr>
          <a:lstStyle/>
          <a:p>
            <a:pPr eaLnBrk="1" hangingPunct="1">
              <a:spcBef>
                <a:spcPct val="0"/>
              </a:spcBef>
            </a:pPr>
            <a:r>
              <a:rPr lang="cs-CZ" b="1" dirty="0"/>
              <a:t>PŘESKUPENÍ</a:t>
            </a:r>
          </a:p>
          <a:p>
            <a:pPr eaLnBrk="1" hangingPunct="1">
              <a:spcBef>
                <a:spcPct val="0"/>
              </a:spcBef>
            </a:pPr>
            <a:r>
              <a:rPr lang="cs-CZ" dirty="0"/>
              <a:t>První vozidlo mělo ideální  čas příjezdu do ČK na vstupu do přeskupení  12-09, přijelo o minutu později ve 12-10. Plánovaný výjezd je 12-29 (když ředitel nedal jiný pokyn), takže bude v přeskupení  19 minut (údaj 20 minut v časovém harmonogramu je jenom orientační).</a:t>
            </a:r>
          </a:p>
          <a:p>
            <a:pPr eaLnBrk="1" hangingPunct="1">
              <a:spcBef>
                <a:spcPct val="0"/>
              </a:spcBef>
            </a:pPr>
            <a:r>
              <a:rPr lang="cs-CZ" dirty="0"/>
              <a:t>V kontrolní listině  seřadit vozidla na předpokládaný výjezd v minutových intervalech  (případně  dvouminutových – podle startovní listiny).  Zde je startovní číslo 25 poslední, které  má před sebou interval 2-minutový. Stejný čas výjezdu z kontroly přeskupení zapsat do nového jízdního  výkazu do kolonky „předpokládaný start“.</a:t>
            </a:r>
          </a:p>
          <a:p>
            <a:pPr eaLnBrk="1" hangingPunct="1">
              <a:spcBef>
                <a:spcPct val="0"/>
              </a:spcBef>
            </a:pPr>
            <a:r>
              <a:rPr lang="cs-CZ" dirty="0">
                <a:solidFill>
                  <a:srgbClr val="FF0000"/>
                </a:solidFill>
              </a:rPr>
              <a:t>Časový rozdíl mezi ČK na vjezdu do přeskupení a ČK na výjezdu z přeskupení má být minimálně  3 minuty – viď tiskopis kontrolní listina, v předpise to není</a:t>
            </a:r>
          </a:p>
          <a:p>
            <a:pPr eaLnBrk="1" hangingPunct="1">
              <a:spcBef>
                <a:spcPct val="0"/>
              </a:spcBef>
            </a:pPr>
            <a:r>
              <a:rPr lang="cs-CZ" b="1" dirty="0">
                <a:effectLst/>
                <a:ea typeface="Calibri" panose="020F0502020204030204" pitchFamily="34" charset="0"/>
                <a:cs typeface="Arial" panose="020B0604020202020204" pitchFamily="34" charset="0"/>
              </a:rPr>
              <a:t>46.2 VÝJEZD Z PŘESKUPENÍ</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Vozidla z přeskupení startují ve stejném pořadí, v jakém do něj dorazila, s výjimkou nočního přeskupení a začátku </a:t>
            </a:r>
            <a:r>
              <a:rPr lang="cs-CZ" dirty="0" err="1">
                <a:effectLst/>
                <a:ea typeface="Calibri" panose="020F0502020204030204" pitchFamily="34" charset="0"/>
                <a:cs typeface="Arial" panose="020B0604020202020204" pitchFamily="34" charset="0"/>
              </a:rPr>
              <a:t>Power</a:t>
            </a:r>
            <a:r>
              <a:rPr lang="cs-CZ" dirty="0">
                <a:effectLst/>
                <a:ea typeface="Calibri" panose="020F0502020204030204" pitchFamily="34" charset="0"/>
                <a:cs typeface="Arial" panose="020B0604020202020204" pitchFamily="34" charset="0"/>
              </a:rPr>
              <a:t> </a:t>
            </a:r>
            <a:r>
              <a:rPr lang="cs-CZ" dirty="0" err="1">
                <a:effectLst/>
                <a:ea typeface="Calibri" panose="020F0502020204030204" pitchFamily="34" charset="0"/>
                <a:cs typeface="Arial" panose="020B0604020202020204" pitchFamily="34" charset="0"/>
              </a:rPr>
              <a:t>stage</a:t>
            </a:r>
            <a:r>
              <a:rPr lang="cs-CZ" dirty="0">
                <a:effectLst/>
                <a:ea typeface="Calibri" panose="020F0502020204030204" pitchFamily="34" charset="0"/>
                <a:cs typeface="Arial" panose="020B0604020202020204" pitchFamily="34" charset="0"/>
              </a:rPr>
              <a:t> (pokud je organizována). Ředitel soutěže nicméně může, z jakéhokoliv důvodu a s vědomím sportovních komisařů, nařídit změnu startovního pořadí jakéhokoliv vozu. </a:t>
            </a:r>
          </a:p>
          <a:p>
            <a:pPr>
              <a:spcBef>
                <a:spcPts val="0"/>
              </a:spcBef>
            </a:pPr>
            <a:endParaRPr lang="sk-SK" dirty="0">
              <a:effectLst/>
              <a:ea typeface="Calibri" panose="020F0502020204030204" pitchFamily="34" charset="0"/>
              <a:cs typeface="Times New Roman" panose="02020603050405020304" pitchFamily="18" charset="0"/>
            </a:endParaRPr>
          </a:p>
          <a:p>
            <a:pPr>
              <a:spcBef>
                <a:spcPts val="0"/>
              </a:spcBef>
            </a:pPr>
            <a:r>
              <a:rPr lang="cs-CZ" b="1" i="1" dirty="0">
                <a:effectLst/>
                <a:ea typeface="Calibri" panose="020F0502020204030204" pitchFamily="34" charset="0"/>
                <a:cs typeface="Arial" panose="020B0604020202020204" pitchFamily="34" charset="0"/>
              </a:rPr>
              <a:t>48.7 STARTOVNÍ INTERVALY</a:t>
            </a:r>
            <a:endParaRPr lang="sk-SK" dirty="0">
              <a:effectLst/>
              <a:ea typeface="Calibri" panose="020F0502020204030204" pitchFamily="34" charset="0"/>
              <a:cs typeface="Times New Roman" panose="02020603050405020304" pitchFamily="18" charset="0"/>
            </a:endParaRPr>
          </a:p>
          <a:p>
            <a:pPr>
              <a:spcBef>
                <a:spcPts val="0"/>
              </a:spcBef>
            </a:pPr>
            <a:r>
              <a:rPr lang="cs-CZ" i="1" dirty="0">
                <a:effectLst/>
                <a:ea typeface="Calibri" panose="020F0502020204030204" pitchFamily="34" charset="0"/>
                <a:cs typeface="Arial" panose="020B0604020202020204" pitchFamily="34" charset="0"/>
              </a:rPr>
              <a:t>V průběhu sekce může ředitel rally startovní interval pro jedno nebo více vozidel z bezpečnostních důvodů dočasně změnit.</a:t>
            </a:r>
            <a:endParaRPr lang="sk-SK" dirty="0">
              <a:effectLst/>
              <a:ea typeface="Calibri" panose="020F0502020204030204" pitchFamily="34" charset="0"/>
              <a:cs typeface="Times New Roman" panose="02020603050405020304" pitchFamily="18" charset="0"/>
            </a:endParaRPr>
          </a:p>
          <a:p>
            <a:pPr>
              <a:spcBef>
                <a:spcPts val="0"/>
              </a:spcBef>
            </a:pPr>
            <a:endParaRPr lang="cs-CZ" dirty="0">
              <a:solidFill>
                <a:srgbClr val="000000"/>
              </a:solidFill>
            </a:endParaRPr>
          </a:p>
        </p:txBody>
      </p:sp>
      <p:sp>
        <p:nvSpPr>
          <p:cNvPr id="159748"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CCE8F5-13D5-47D5-B84F-14D94A15768A}" type="slidenum">
              <a:rPr lang="sk-SK" smtClean="0"/>
              <a:pPr fontAlgn="base">
                <a:spcBef>
                  <a:spcPct val="0"/>
                </a:spcBef>
                <a:spcAft>
                  <a:spcPct val="0"/>
                </a:spcAft>
                <a:defRPr/>
              </a:pPr>
              <a:t>77</a:t>
            </a:fld>
            <a:endParaRPr lang="sk-SK" dirty="0"/>
          </a:p>
        </p:txBody>
      </p:sp>
    </p:spTree>
    <p:extLst>
      <p:ext uri="{BB962C8B-B14F-4D97-AF65-F5344CB8AC3E}">
        <p14:creationId xmlns:p14="http://schemas.microsoft.com/office/powerpoint/2010/main" val="20450859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Zástupný symbol obrazu snímky 1"/>
          <p:cNvSpPr>
            <a:spLocks noGrp="1" noRot="1" noChangeAspect="1" noTextEdit="1"/>
          </p:cNvSpPr>
          <p:nvPr>
            <p:ph type="sldImg"/>
          </p:nvPr>
        </p:nvSpPr>
        <p:spPr bwMode="auto">
          <a:xfrm>
            <a:off x="1620838" y="36513"/>
            <a:ext cx="3933825" cy="2951162"/>
          </a:xfrm>
          <a:noFill/>
          <a:ln>
            <a:solidFill>
              <a:srgbClr val="000000"/>
            </a:solidFill>
            <a:miter lim="800000"/>
            <a:headEnd/>
            <a:tailEnd/>
          </a:ln>
        </p:spPr>
      </p:sp>
      <p:sp>
        <p:nvSpPr>
          <p:cNvPr id="176131" name="Zástupný symbol poznámok 2"/>
          <p:cNvSpPr>
            <a:spLocks noGrp="1"/>
          </p:cNvSpPr>
          <p:nvPr>
            <p:ph type="body" idx="1"/>
          </p:nvPr>
        </p:nvSpPr>
        <p:spPr bwMode="auto">
          <a:xfrm>
            <a:off x="685800" y="3643313"/>
            <a:ext cx="5486400" cy="4814887"/>
          </a:xfrm>
          <a:noFill/>
        </p:spPr>
        <p:txBody>
          <a:bodyPr wrap="square" numCol="1" anchor="t" anchorCtr="0" compatLnSpc="1">
            <a:prstTxWarp prst="textNoShape">
              <a:avLst/>
            </a:prstTxWarp>
          </a:bodyPr>
          <a:lstStyle/>
          <a:p>
            <a:pPr>
              <a:spcBef>
                <a:spcPts val="0"/>
              </a:spcBef>
            </a:pPr>
            <a:r>
              <a:rPr lang="cs-CZ" b="1" dirty="0">
                <a:effectLst/>
                <a:ea typeface="Calibri" panose="020F0502020204030204" pitchFamily="34" charset="0"/>
                <a:cs typeface="Arial" panose="020B0604020202020204" pitchFamily="34" charset="0"/>
              </a:rPr>
              <a:t>63.2.2 </a:t>
            </a:r>
            <a:r>
              <a:rPr lang="cs-CZ" dirty="0">
                <a:effectLst/>
                <a:ea typeface="Calibri" panose="020F0502020204030204" pitchFamily="34" charset="0"/>
                <a:cs typeface="Arial" panose="020B0604020202020204" pitchFamily="34" charset="0"/>
              </a:rPr>
              <a:t>Posádka může vstoupit do uzavřeného parkoviště 10 minut před svým startovním časem.</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13.10 SEŘÍZENÍ TLAKU V PNEUMATIKÁCH</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Seřízení tlaku v pneumatikách je povoleno: </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 - v přeskupení trvajícím pro kteréhokoliv soutěžícího víc než 10 minut, jestliže po něm následuje rychlostní zkouška nebo super RZ</a:t>
            </a:r>
            <a:endParaRPr lang="cs-CZ" b="1" dirty="0"/>
          </a:p>
          <a:p>
            <a:pPr>
              <a:spcBef>
                <a:spcPts val="0"/>
              </a:spcBef>
            </a:pPr>
            <a:endParaRPr lang="cs-CZ" dirty="0"/>
          </a:p>
          <a:p>
            <a:pPr>
              <a:spcBef>
                <a:spcPts val="0"/>
              </a:spcBef>
            </a:pPr>
            <a:r>
              <a:rPr lang="cs-CZ" b="1" dirty="0">
                <a:effectLst/>
                <a:ea typeface="Calibri" panose="020F0502020204030204" pitchFamily="34" charset="0"/>
                <a:cs typeface="Arial" panose="020B0604020202020204" pitchFamily="34" charset="0"/>
              </a:rPr>
              <a:t>40.2 MAXIMÁLNÍ ZPOŽDĚNÍ NA STARTU  </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Posádce, která se zpozdí na startu sekce o více než 15 minut, nebude povolen start </a:t>
            </a:r>
            <a:br>
              <a:rPr lang="cs-CZ" dirty="0">
                <a:effectLst/>
                <a:ea typeface="Calibri" panose="020F0502020204030204" pitchFamily="34" charset="0"/>
                <a:cs typeface="Arial" panose="020B0604020202020204" pitchFamily="34" charset="0"/>
              </a:rPr>
            </a:br>
            <a:r>
              <a:rPr lang="cs-CZ" dirty="0">
                <a:effectLst/>
                <a:ea typeface="Calibri" panose="020F0502020204030204" pitchFamily="34" charset="0"/>
                <a:cs typeface="Arial" panose="020B0604020202020204" pitchFamily="34" charset="0"/>
              </a:rPr>
              <a:t>do této sekce.</a:t>
            </a:r>
            <a:endParaRPr lang="sk-SK" dirty="0">
              <a:effectLst/>
              <a:ea typeface="Calibri" panose="020F0502020204030204" pitchFamily="34" charset="0"/>
              <a:cs typeface="Times New Roman" panose="02020603050405020304" pitchFamily="18" charset="0"/>
            </a:endParaRPr>
          </a:p>
          <a:p>
            <a:pPr>
              <a:spcBef>
                <a:spcPct val="0"/>
              </a:spcBef>
            </a:pPr>
            <a:endParaRPr lang="sk-SK" dirty="0">
              <a:solidFill>
                <a:srgbClr val="FF0000"/>
              </a:solidFill>
              <a:effectLst/>
              <a:ea typeface="Calibri" panose="020F0502020204030204" pitchFamily="34" charset="0"/>
              <a:cs typeface="Times New Roman" panose="02020603050405020304" pitchFamily="18" charset="0"/>
            </a:endParaRPr>
          </a:p>
        </p:txBody>
      </p:sp>
      <p:sp>
        <p:nvSpPr>
          <p:cNvPr id="160772"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59CDCD-A23B-4866-8DDE-B2D10CE3B9FB}" type="slidenum">
              <a:rPr lang="sk-SK" smtClean="0"/>
              <a:pPr fontAlgn="base">
                <a:spcBef>
                  <a:spcPct val="0"/>
                </a:spcBef>
                <a:spcAft>
                  <a:spcPct val="0"/>
                </a:spcAft>
                <a:defRPr/>
              </a:pPr>
              <a:t>78</a:t>
            </a:fld>
            <a:endParaRPr lang="sk-SK" dirty="0"/>
          </a:p>
        </p:txBody>
      </p:sp>
    </p:spTree>
    <p:extLst>
      <p:ext uri="{BB962C8B-B14F-4D97-AF65-F5344CB8AC3E}">
        <p14:creationId xmlns:p14="http://schemas.microsoft.com/office/powerpoint/2010/main" val="7568374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77155" name="Zástupný symbol poznámok 2"/>
          <p:cNvSpPr>
            <a:spLocks noGrp="1"/>
          </p:cNvSpPr>
          <p:nvPr>
            <p:ph type="body" idx="1"/>
          </p:nvPr>
        </p:nvSpPr>
        <p:spPr bwMode="auto">
          <a:xfrm>
            <a:off x="685800" y="3643313"/>
            <a:ext cx="5886450" cy="5143500"/>
          </a:xfrm>
          <a:noFill/>
        </p:spPr>
        <p:txBody>
          <a:bodyPr wrap="square" numCol="1" anchor="t" anchorCtr="0" compatLnSpc="1">
            <a:prstTxWarp prst="textNoShape">
              <a:avLst/>
            </a:prstTxWarp>
          </a:bodyPr>
          <a:lstStyle/>
          <a:p>
            <a:pPr>
              <a:spcBef>
                <a:spcPts val="0"/>
              </a:spcBef>
            </a:pPr>
            <a:r>
              <a:rPr lang="cs-CZ" b="1" dirty="0">
                <a:solidFill>
                  <a:srgbClr val="000000"/>
                </a:solidFill>
                <a:effectLst/>
                <a:ea typeface="Calibri" panose="020F0502020204030204" pitchFamily="34" charset="0"/>
                <a:cs typeface="Arial" panose="020B0604020202020204" pitchFamily="34" charset="0"/>
              </a:rPr>
              <a:t>2.20 SERVIS</a:t>
            </a:r>
            <a:endParaRPr lang="sk-SK" dirty="0">
              <a:effectLst/>
              <a:ea typeface="Calibri" panose="020F0502020204030204" pitchFamily="34" charset="0"/>
              <a:cs typeface="Times New Roman" panose="02020603050405020304" pitchFamily="18" charset="0"/>
            </a:endParaRPr>
          </a:p>
          <a:p>
            <a:pPr>
              <a:spcBef>
                <a:spcPts val="0"/>
              </a:spcBef>
            </a:pPr>
            <a:r>
              <a:rPr lang="cs-CZ" dirty="0">
                <a:solidFill>
                  <a:srgbClr val="000000"/>
                </a:solidFill>
                <a:effectLst/>
                <a:ea typeface="Calibri" panose="020F0502020204030204" pitchFamily="34" charset="0"/>
                <a:cs typeface="Arial" panose="020B0604020202020204" pitchFamily="34" charset="0"/>
              </a:rPr>
              <a:t>Jakákoliv práce na soutěžním voze s výjimkou omezení podle těchto předpisů.</a:t>
            </a:r>
            <a:endParaRPr lang="sk-SK" dirty="0">
              <a:effectLst/>
              <a:ea typeface="Calibri" panose="020F0502020204030204" pitchFamily="34" charset="0"/>
              <a:cs typeface="Times New Roman" panose="02020603050405020304" pitchFamily="18" charset="0"/>
            </a:endParaRPr>
          </a:p>
          <a:p>
            <a:pPr>
              <a:spcBef>
                <a:spcPts val="0"/>
              </a:spcBef>
            </a:pPr>
            <a:r>
              <a:rPr lang="cs-CZ" b="1" dirty="0">
                <a:solidFill>
                  <a:srgbClr val="000000"/>
                </a:solidFill>
                <a:effectLst/>
                <a:ea typeface="Calibri" panose="020F0502020204030204" pitchFamily="34" charset="0"/>
                <a:cs typeface="Arial" panose="020B0604020202020204" pitchFamily="34" charset="0"/>
              </a:rPr>
              <a:t>SERVIS</a:t>
            </a:r>
            <a:endParaRPr lang="sk-SK" dirty="0">
              <a:effectLst/>
              <a:ea typeface="Calibri" panose="020F0502020204030204" pitchFamily="34" charset="0"/>
              <a:cs typeface="Times New Roman" panose="02020603050405020304" pitchFamily="18" charset="0"/>
            </a:endParaRPr>
          </a:p>
          <a:p>
            <a:pPr>
              <a:spcBef>
                <a:spcPts val="0"/>
              </a:spcBef>
            </a:pPr>
            <a:r>
              <a:rPr lang="cs-CZ" b="1" dirty="0">
                <a:solidFill>
                  <a:srgbClr val="000000"/>
                </a:solidFill>
                <a:effectLst/>
                <a:ea typeface="Calibri" panose="020F0502020204030204" pitchFamily="34" charset="0"/>
                <a:cs typeface="Arial" panose="020B0604020202020204" pitchFamily="34" charset="0"/>
              </a:rPr>
              <a:t>56. SERVIS – OBECNÉ PODMÍNKY</a:t>
            </a:r>
            <a:endParaRPr lang="sk-SK" dirty="0">
              <a:effectLst/>
              <a:ea typeface="Calibri" panose="020F0502020204030204" pitchFamily="34" charset="0"/>
              <a:cs typeface="Times New Roman" panose="02020603050405020304" pitchFamily="18" charset="0"/>
            </a:endParaRPr>
          </a:p>
          <a:p>
            <a:pPr>
              <a:spcBef>
                <a:spcPts val="0"/>
              </a:spcBef>
            </a:pPr>
            <a:r>
              <a:rPr lang="cs-CZ" b="1" dirty="0">
                <a:solidFill>
                  <a:srgbClr val="000000"/>
                </a:solidFill>
                <a:effectLst/>
                <a:ea typeface="Calibri" panose="020F0502020204030204" pitchFamily="34" charset="0"/>
                <a:cs typeface="Arial" panose="020B0604020202020204" pitchFamily="34" charset="0"/>
              </a:rPr>
              <a:t>56.1 PROVÁDĚNÍ SERVISU</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56.1.1</a:t>
            </a:r>
            <a:r>
              <a:rPr lang="cs-CZ" dirty="0">
                <a:effectLst/>
                <a:ea typeface="Calibri" panose="020F0502020204030204" pitchFamily="34" charset="0"/>
                <a:cs typeface="Arial" panose="020B0604020202020204" pitchFamily="34" charset="0"/>
              </a:rPr>
              <a:t> Od první ČK dále může být servis soutěžních vozů prováděn jen v servisních parkovištích a na místech zřízených podle článku 60 s výjimkou oprav vozů, které odpadly a hodlají znovu startovat </a:t>
            </a:r>
            <a:r>
              <a:rPr lang="cs-CZ" i="1" dirty="0">
                <a:effectLst/>
                <a:ea typeface="Calibri" panose="020F0502020204030204" pitchFamily="34" charset="0"/>
                <a:cs typeface="Arial" panose="020B0604020202020204" pitchFamily="34" charset="0"/>
              </a:rPr>
              <a:t>(v souladu s čl. 54).</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56.1.2 </a:t>
            </a:r>
            <a:r>
              <a:rPr lang="cs-CZ" dirty="0">
                <a:effectLst/>
                <a:ea typeface="Calibri" panose="020F0502020204030204" pitchFamily="34" charset="0"/>
                <a:cs typeface="Arial" panose="020B0604020202020204" pitchFamily="34" charset="0"/>
              </a:rPr>
              <a:t>Členové posádky soutěžních vozů mohou vykonávat servisní práce kdekoli vyjma míst, která jsou pro tuto činnost zakázána a jen pomocí prostředků a dílů vezených ve vozidle a bez jakékoliv cizí fyzické pomoci</a:t>
            </a:r>
            <a:r>
              <a:rPr lang="cs-CZ" b="1" dirty="0">
                <a:effectLst/>
                <a:ea typeface="Calibri" panose="020F0502020204030204" pitchFamily="34" charset="0"/>
                <a:cs typeface="Arial" panose="020B0604020202020204" pitchFamily="34" charset="0"/>
              </a:rPr>
              <a:t>.</a:t>
            </a:r>
          </a:p>
          <a:p>
            <a:pPr>
              <a:spcBef>
                <a:spcPts val="0"/>
              </a:spcBef>
            </a:pPr>
            <a:endParaRPr lang="sk-SK" dirty="0">
              <a:effectLst/>
              <a:ea typeface="Calibri" panose="020F0502020204030204" pitchFamily="34" charset="0"/>
              <a:cs typeface="Times New Roman" panose="02020603050405020304" pitchFamily="18" charset="0"/>
            </a:endParaRPr>
          </a:p>
          <a:p>
            <a:pPr>
              <a:spcBef>
                <a:spcPts val="0"/>
              </a:spcBef>
            </a:pPr>
            <a:r>
              <a:rPr lang="cs-CZ" b="1" dirty="0">
                <a:solidFill>
                  <a:srgbClr val="000000"/>
                </a:solidFill>
                <a:effectLst/>
                <a:ea typeface="Calibri" panose="020F0502020204030204" pitchFamily="34" charset="0"/>
                <a:cs typeface="Arial" panose="020B0604020202020204" pitchFamily="34" charset="0"/>
              </a:rPr>
              <a:t>2.</a:t>
            </a:r>
            <a:r>
              <a:rPr lang="cs-CZ" b="1" dirty="0">
                <a:effectLst/>
                <a:ea typeface="Calibri" panose="020F0502020204030204" pitchFamily="34" charset="0"/>
                <a:cs typeface="Arial" panose="020B0604020202020204" pitchFamily="34" charset="0"/>
              </a:rPr>
              <a:t>14</a:t>
            </a:r>
            <a:r>
              <a:rPr lang="cs-CZ" b="1" dirty="0">
                <a:solidFill>
                  <a:srgbClr val="000000"/>
                </a:solidFill>
                <a:effectLst/>
                <a:ea typeface="Calibri" panose="020F0502020204030204" pitchFamily="34" charset="0"/>
                <a:cs typeface="Arial" panose="020B0604020202020204" pitchFamily="34" charset="0"/>
              </a:rPr>
              <a:t> ZAKÁZANÝ SERVIS</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Použití nebo převzetí posádkou jakýchkoliv vyrobených materiálů (pevných či kapalných, pokud nejsou dodány organizátory), náhradních dílů, nástrojů nebo vybavení, které nejsou převáženy v soutěžním voze a/nebo přítomnost týmového personálu, jak je definováno v těchto předpisech dále.</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56.2.3 </a:t>
            </a:r>
            <a:r>
              <a:rPr lang="cs-CZ" dirty="0">
                <a:effectLst/>
                <a:ea typeface="Calibri" panose="020F0502020204030204" pitchFamily="34" charset="0"/>
                <a:cs typeface="Arial" panose="020B0604020202020204" pitchFamily="34" charset="0"/>
              </a:rPr>
              <a:t>V případě, že vůz není schopen odjet a být řízený vlastní silou </a:t>
            </a:r>
            <a:r>
              <a:rPr lang="cs-CZ" b="1" dirty="0">
                <a:effectLst/>
                <a:ea typeface="Calibri" panose="020F0502020204030204" pitchFamily="34" charset="0"/>
                <a:cs typeface="Arial" panose="020B0604020202020204" pitchFamily="34" charset="0"/>
              </a:rPr>
              <a:t>z uzavřeného parkoviště</a:t>
            </a:r>
            <a:r>
              <a:rPr lang="cs-CZ" dirty="0">
                <a:effectLst/>
                <a:ea typeface="Calibri" panose="020F0502020204030204" pitchFamily="34" charset="0"/>
                <a:cs typeface="Arial" panose="020B0604020202020204" pitchFamily="34" charset="0"/>
              </a:rPr>
              <a:t> do servisní zóny, činovníci / pořadatelé a/nebo týmoví pracovníci mají dovoleno tlačit nebo táhnout vozidlo do svého servisního místa.</a:t>
            </a:r>
          </a:p>
          <a:p>
            <a:pPr>
              <a:spcBef>
                <a:spcPts val="0"/>
              </a:spcBef>
            </a:pPr>
            <a:r>
              <a:rPr lang="cs-CZ" dirty="0">
                <a:solidFill>
                  <a:srgbClr val="FF0000"/>
                </a:solidFill>
                <a:ea typeface="Calibri" panose="020F0502020204030204" pitchFamily="34" charset="0"/>
                <a:cs typeface="Arial" panose="020B0604020202020204" pitchFamily="34" charset="0"/>
              </a:rPr>
              <a:t>Přesněji</a:t>
            </a:r>
            <a:r>
              <a:rPr lang="cs-CZ" dirty="0">
                <a:solidFill>
                  <a:srgbClr val="FF0000"/>
                </a:solidFill>
                <a:effectLst/>
                <a:ea typeface="Calibri" panose="020F0502020204030204" pitchFamily="34" charset="0"/>
                <a:cs typeface="Arial" panose="020B0604020202020204" pitchFamily="34" charset="0"/>
              </a:rPr>
              <a:t> má být „od tabule konec zóny za ČK výstup z přeskupení…</a:t>
            </a:r>
            <a:endParaRPr lang="cs-CZ" dirty="0">
              <a:effectLst/>
              <a:ea typeface="Calibri" panose="020F0502020204030204" pitchFamily="34" charset="0"/>
              <a:cs typeface="Arial" panose="020B0604020202020204" pitchFamily="34" charset="0"/>
            </a:endParaRPr>
          </a:p>
          <a:p>
            <a:pPr>
              <a:spcBef>
                <a:spcPts val="0"/>
              </a:spcBef>
            </a:pPr>
            <a:endParaRPr lang="cs-CZ" dirty="0">
              <a:effectLst/>
              <a:ea typeface="Calibri" panose="020F0502020204030204" pitchFamily="34" charset="0"/>
              <a:cs typeface="Arial" panose="020B0604020202020204" pitchFamily="34" charset="0"/>
            </a:endParaRPr>
          </a:p>
          <a:p>
            <a:pPr>
              <a:spcBef>
                <a:spcPts val="0"/>
              </a:spcBef>
            </a:pPr>
            <a:r>
              <a:rPr lang="cs-CZ" b="1" dirty="0">
                <a:effectLst/>
                <a:ea typeface="Calibri" panose="020F0502020204030204" pitchFamily="34" charset="0"/>
                <a:cs typeface="Arial" panose="020B0604020202020204" pitchFamily="34" charset="0"/>
              </a:rPr>
              <a:t>57.5 EXTERNÍ POMOC</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Uvnitř servisní zóny je povoleno, aby pořadatelé, činovníci nebo týmoví pracovníci tlačili, převáželi nebo táhli závodní vůz.</a:t>
            </a:r>
            <a:endParaRPr lang="cs-CZ" b="1" dirty="0"/>
          </a:p>
        </p:txBody>
      </p:sp>
      <p:sp>
        <p:nvSpPr>
          <p:cNvPr id="161796"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CABF26-1329-471F-878F-69B9F2DE719E}" type="slidenum">
              <a:rPr lang="sk-SK" smtClean="0"/>
              <a:pPr fontAlgn="base">
                <a:spcBef>
                  <a:spcPct val="0"/>
                </a:spcBef>
                <a:spcAft>
                  <a:spcPct val="0"/>
                </a:spcAft>
                <a:defRPr/>
              </a:pPr>
              <a:t>79</a:t>
            </a:fld>
            <a:endParaRPr lang="sk-SK" dirty="0"/>
          </a:p>
        </p:txBody>
      </p:sp>
    </p:spTree>
    <p:extLst>
      <p:ext uri="{BB962C8B-B14F-4D97-AF65-F5344CB8AC3E}">
        <p14:creationId xmlns:p14="http://schemas.microsoft.com/office/powerpoint/2010/main" val="3470628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Zástupný symbol obrazu snímky 1"/>
          <p:cNvSpPr>
            <a:spLocks noGrp="1" noRot="1" noChangeAspect="1" noTextEdit="1"/>
          </p:cNvSpPr>
          <p:nvPr>
            <p:ph type="sldImg"/>
          </p:nvPr>
        </p:nvSpPr>
        <p:spPr bwMode="auto">
          <a:xfrm>
            <a:off x="1620838" y="36513"/>
            <a:ext cx="3959225" cy="2970212"/>
          </a:xfrm>
          <a:noFill/>
          <a:ln>
            <a:solidFill>
              <a:srgbClr val="000000"/>
            </a:solidFill>
            <a:miter lim="800000"/>
            <a:headEnd/>
            <a:tailEnd/>
          </a:ln>
        </p:spPr>
      </p:sp>
      <p:sp>
        <p:nvSpPr>
          <p:cNvPr id="112643" name="Zástupný symbol poznámok 2"/>
          <p:cNvSpPr>
            <a:spLocks noGrp="1"/>
          </p:cNvSpPr>
          <p:nvPr>
            <p:ph type="body" idx="1"/>
          </p:nvPr>
        </p:nvSpPr>
        <p:spPr bwMode="auto">
          <a:xfrm>
            <a:off x="785813" y="3429000"/>
            <a:ext cx="5786437" cy="5029200"/>
          </a:xfrm>
          <a:noFill/>
        </p:spPr>
        <p:txBody>
          <a:bodyPr wrap="square" numCol="1" anchor="t" anchorCtr="0" compatLnSpc="1">
            <a:prstTxWarp prst="textNoShape">
              <a:avLst/>
            </a:prstTxWarp>
          </a:bodyPr>
          <a:lstStyle/>
          <a:p>
            <a:pPr eaLnBrk="1" hangingPunct="1">
              <a:spcBef>
                <a:spcPct val="0"/>
              </a:spcBef>
            </a:pPr>
            <a:r>
              <a:rPr lang="cs-CZ" dirty="0"/>
              <a:t>Sebou na stanovišti: Standardní propozice rally, Zvláštní ustanovení a Ročenku</a:t>
            </a:r>
          </a:p>
          <a:p>
            <a:pPr eaLnBrk="1" hangingPunct="1">
              <a:spcBef>
                <a:spcPct val="0"/>
              </a:spcBef>
            </a:pPr>
            <a:r>
              <a:rPr lang="cs-CZ" dirty="0"/>
              <a:t>Před soutěží je nezbytně nutné prostudovat  si  Standardní propozice, hlavně mít nastudovanou část, která se týká činnosti na našem stanovišti.  Kde budeme pracovat, to víme z rozpisu od hlavního časoměřiče.</a:t>
            </a:r>
          </a:p>
          <a:p>
            <a:pPr eaLnBrk="1" hangingPunct="1">
              <a:spcBef>
                <a:spcPct val="0"/>
              </a:spcBef>
            </a:pPr>
            <a:r>
              <a:rPr lang="cs-CZ" dirty="0"/>
              <a:t>Zvláštní ustanovení upřesňují  některé články  Standardních propozic pro danou soutěž. </a:t>
            </a:r>
          </a:p>
          <a:p>
            <a:pPr eaLnBrk="1" hangingPunct="1">
              <a:spcBef>
                <a:spcPct val="0"/>
              </a:spcBef>
            </a:pPr>
            <a:r>
              <a:rPr lang="cs-CZ" dirty="0"/>
              <a:t>Národní sportovní řády – Ročenka Automobilového sportu, část B. Činovníci:</a:t>
            </a:r>
          </a:p>
          <a:p>
            <a:pPr algn="l">
              <a:spcBef>
                <a:spcPts val="0"/>
              </a:spcBef>
            </a:pPr>
            <a:r>
              <a:rPr lang="cs-CZ" b="1" i="0" u="none" strike="noStrike" baseline="0" dirty="0"/>
              <a:t>3.7 Povinnosti časoměřičů  </a:t>
            </a:r>
            <a:r>
              <a:rPr lang="cs-CZ" b="0" i="0" u="none" strike="noStrike" baseline="0" dirty="0"/>
              <a:t>Základní povinnosti časoměřičů jsou:</a:t>
            </a:r>
          </a:p>
          <a:p>
            <a:pPr algn="l">
              <a:spcBef>
                <a:spcPts val="0"/>
              </a:spcBef>
            </a:pPr>
            <a:r>
              <a:rPr lang="cs-CZ" b="0" i="0" u="none" strike="noStrike" baseline="0" dirty="0"/>
              <a:t>- dostavit se na podnik včas dle pokynů hlavního časoměřiče;</a:t>
            </a:r>
          </a:p>
          <a:p>
            <a:pPr algn="l">
              <a:spcBef>
                <a:spcPts val="0"/>
              </a:spcBef>
            </a:pPr>
            <a:r>
              <a:rPr lang="cs-CZ" b="0" i="0" u="none" strike="noStrike" baseline="0" dirty="0"/>
              <a:t>- po příjezdu se ohlásit hlavnímu časoměřiči. Hlavní časoměřič se ohlásí řediteli </a:t>
            </a:r>
            <a:r>
              <a:rPr lang="pl-PL" b="0" i="0" u="none" strike="noStrike" baseline="0" dirty="0"/>
              <a:t>závodu, který mu dá, pokud je to třeba, potřebné instrukce;</a:t>
            </a:r>
          </a:p>
          <a:p>
            <a:pPr algn="l">
              <a:spcBef>
                <a:spcPts val="0"/>
              </a:spcBef>
            </a:pPr>
            <a:r>
              <a:rPr lang="cs-CZ" b="0" i="0" u="none" strike="noStrike" baseline="0" dirty="0"/>
              <a:t>- pro měření používat pouze typy přístrojů s příslušným platným certifikátem přesnosti</a:t>
            </a:r>
          </a:p>
          <a:p>
            <a:pPr algn="l">
              <a:spcBef>
                <a:spcPts val="0"/>
              </a:spcBef>
            </a:pPr>
            <a:r>
              <a:rPr lang="cs-CZ" b="0" i="0" u="none" strike="noStrike" baseline="0" dirty="0"/>
              <a:t>(pro měření rekordů min. na 1/100 s). Pro rally používat zejména hodiny ALGE a HEUER.</a:t>
            </a:r>
          </a:p>
          <a:p>
            <a:pPr algn="l">
              <a:spcBef>
                <a:spcPts val="0"/>
              </a:spcBef>
            </a:pPr>
            <a:r>
              <a:rPr lang="cs-CZ" b="0" i="0" u="none" strike="noStrike" baseline="0" dirty="0"/>
              <a:t>- HČ a/nebo vedoucí zpracovatelské skupiny je povinen zkontrolovat předběžné a</a:t>
            </a:r>
          </a:p>
          <a:p>
            <a:pPr algn="l">
              <a:spcBef>
                <a:spcPts val="0"/>
              </a:spcBef>
            </a:pPr>
            <a:r>
              <a:rPr lang="cs-CZ" b="0" i="0" u="none" strike="noStrike" baseline="0" dirty="0"/>
              <a:t>oficiální výsledky;</a:t>
            </a:r>
          </a:p>
          <a:p>
            <a:pPr algn="l">
              <a:spcBef>
                <a:spcPts val="0"/>
              </a:spcBef>
            </a:pPr>
            <a:r>
              <a:rPr lang="cs-CZ" b="0" i="0" u="none" strike="noStrike" baseline="0" dirty="0"/>
              <a:t>- bez pokynu HČ neopouštět při závodě určené stanoviště;</a:t>
            </a:r>
          </a:p>
          <a:p>
            <a:pPr algn="l">
              <a:spcBef>
                <a:spcPts val="0"/>
              </a:spcBef>
            </a:pPr>
            <a:r>
              <a:rPr lang="cs-CZ" b="0" i="0" u="none" strike="noStrike" baseline="0" dirty="0"/>
              <a:t>- sestavit a sepsat na vlastní odpovědnost protokoly a předat je spolu se všemi</a:t>
            </a:r>
          </a:p>
          <a:p>
            <a:pPr algn="l">
              <a:spcBef>
                <a:spcPts val="0"/>
              </a:spcBef>
            </a:pPr>
            <a:r>
              <a:rPr lang="cs-CZ" b="0" i="0" u="none" strike="noStrike" baseline="0" dirty="0"/>
              <a:t>potřebnými dokumenty buď HČ, řediteli závodu (nebo jím pověřené osobě);</a:t>
            </a:r>
          </a:p>
          <a:p>
            <a:pPr algn="l">
              <a:spcBef>
                <a:spcPts val="0"/>
              </a:spcBef>
            </a:pPr>
            <a:r>
              <a:rPr lang="cs-CZ" b="0" i="0" u="none" strike="noStrike" baseline="0" dirty="0"/>
              <a:t>- hlavní časoměřič předat po ukončení závodu HSK zprávu o </a:t>
            </a:r>
            <a:r>
              <a:rPr lang="cs-CZ" b="0" i="0" u="none" strike="noStrike" baseline="0" dirty="0" err="1"/>
              <a:t>časoměření</a:t>
            </a:r>
            <a:r>
              <a:rPr lang="cs-CZ" b="0" i="0" u="none" strike="noStrike" baseline="0" dirty="0"/>
              <a:t> a zjištěných</a:t>
            </a:r>
          </a:p>
          <a:p>
            <a:pPr algn="l">
              <a:spcBef>
                <a:spcPts val="0"/>
              </a:spcBef>
            </a:pPr>
            <a:r>
              <a:rPr lang="cs-CZ" b="0" i="0" u="none" strike="noStrike" baseline="0" dirty="0"/>
              <a:t>potížích;</a:t>
            </a:r>
          </a:p>
          <a:p>
            <a:pPr algn="l">
              <a:spcBef>
                <a:spcPts val="0"/>
              </a:spcBef>
            </a:pPr>
            <a:r>
              <a:rPr lang="cs-CZ" b="0" i="0" u="none" strike="noStrike" baseline="0" dirty="0"/>
              <a:t>- na žádost předat originální záznamy měření buď sportovním komisařům nebo ASN</a:t>
            </a:r>
            <a:r>
              <a:rPr lang="cs-CZ" b="1" i="1" u="none" strike="noStrike" baseline="0" dirty="0"/>
              <a:t>,</a:t>
            </a:r>
          </a:p>
          <a:p>
            <a:pPr algn="l">
              <a:spcBef>
                <a:spcPts val="0"/>
              </a:spcBef>
            </a:pPr>
            <a:r>
              <a:rPr lang="cs-CZ" b="0" i="0" u="none" strike="noStrike" baseline="0" dirty="0"/>
              <a:t>jinak HČ nebo řediteli závodu (jím pověřené osobě);</a:t>
            </a:r>
          </a:p>
          <a:p>
            <a:pPr algn="l">
              <a:spcBef>
                <a:spcPts val="0"/>
              </a:spcBef>
            </a:pPr>
            <a:r>
              <a:rPr lang="cs-CZ" b="0" i="0" u="none" strike="noStrike" baseline="0" dirty="0"/>
              <a:t>- časy nebo výsledky sdělit pouze sportovním komisařům nebo řediteli závodu, s</a:t>
            </a:r>
          </a:p>
          <a:p>
            <a:pPr algn="l">
              <a:spcBef>
                <a:spcPts val="0"/>
              </a:spcBef>
            </a:pPr>
            <a:r>
              <a:rPr lang="cs-CZ" b="0" i="0" u="none" strike="noStrike" baseline="0" dirty="0"/>
              <a:t>výjimkou jiných pokynů ze strany těchto činovníků;</a:t>
            </a:r>
          </a:p>
          <a:p>
            <a:pPr algn="l">
              <a:spcBef>
                <a:spcPts val="0"/>
              </a:spcBef>
            </a:pPr>
            <a:r>
              <a:rPr lang="cs-CZ" b="0" i="0" u="none" strike="noStrike" baseline="0" dirty="0"/>
              <a:t>- časoměřič, který bude mít na stanovišti časoměřiče – adepta je (dle okolností)</a:t>
            </a:r>
          </a:p>
          <a:p>
            <a:pPr algn="l">
              <a:spcBef>
                <a:spcPts val="0"/>
              </a:spcBef>
            </a:pPr>
            <a:r>
              <a:rPr lang="cs-CZ" b="0" i="0" u="none" strike="noStrike" baseline="0" dirty="0"/>
              <a:t>povinen s ním aktivně spolupracovat. O činnosti adepta následně informovat HČ.</a:t>
            </a:r>
          </a:p>
        </p:txBody>
      </p:sp>
      <p:sp>
        <p:nvSpPr>
          <p:cNvPr id="103428"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8769A0-5814-4F4C-AF32-21BFC97FE329}" type="slidenum">
              <a:rPr lang="sk-SK" smtClean="0"/>
              <a:pPr fontAlgn="base">
                <a:spcBef>
                  <a:spcPct val="0"/>
                </a:spcBef>
                <a:spcAft>
                  <a:spcPct val="0"/>
                </a:spcAft>
                <a:defRPr/>
              </a:pPr>
              <a:t>8</a:t>
            </a:fld>
            <a:endParaRPr lang="sk-SK" dirty="0"/>
          </a:p>
        </p:txBody>
      </p:sp>
    </p:spTree>
    <p:extLst>
      <p:ext uri="{BB962C8B-B14F-4D97-AF65-F5344CB8AC3E}">
        <p14:creationId xmlns:p14="http://schemas.microsoft.com/office/powerpoint/2010/main" val="15901176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Zástupný symbol obrazu snímky 1"/>
          <p:cNvSpPr>
            <a:spLocks noGrp="1" noRot="1" noChangeAspect="1" noTextEdit="1"/>
          </p:cNvSpPr>
          <p:nvPr>
            <p:ph type="sldImg"/>
          </p:nvPr>
        </p:nvSpPr>
        <p:spPr bwMode="auto">
          <a:xfrm>
            <a:off x="1619250" y="36513"/>
            <a:ext cx="3960813" cy="2970212"/>
          </a:xfrm>
          <a:noFill/>
          <a:ln>
            <a:solidFill>
              <a:srgbClr val="000000"/>
            </a:solidFill>
            <a:miter lim="800000"/>
            <a:headEnd/>
            <a:tailEnd/>
          </a:ln>
        </p:spPr>
      </p:sp>
      <p:sp>
        <p:nvSpPr>
          <p:cNvPr id="178179" name="Zástupný symbol poznámok 2"/>
          <p:cNvSpPr>
            <a:spLocks noGrp="1"/>
          </p:cNvSpPr>
          <p:nvPr>
            <p:ph type="body" idx="1"/>
          </p:nvPr>
        </p:nvSpPr>
        <p:spPr bwMode="auto">
          <a:xfrm>
            <a:off x="785813" y="3786188"/>
            <a:ext cx="5486400" cy="4614862"/>
          </a:xfrm>
          <a:noFill/>
        </p:spPr>
        <p:txBody>
          <a:bodyPr wrap="square" numCol="1" anchor="t" anchorCtr="0" compatLnSpc="1">
            <a:prstTxWarp prst="textNoShape">
              <a:avLst/>
            </a:prstTxWarp>
          </a:bodyPr>
          <a:lstStyle/>
          <a:p>
            <a:pPr>
              <a:spcBef>
                <a:spcPts val="0"/>
              </a:spcBef>
            </a:pPr>
            <a:r>
              <a:rPr lang="cs-CZ" b="1" cap="all" dirty="0">
                <a:effectLst/>
                <a:ea typeface="Calibri" panose="020F0502020204030204" pitchFamily="34" charset="0"/>
                <a:cs typeface="Arial" panose="020B0604020202020204" pitchFamily="34" charset="0"/>
              </a:rPr>
              <a:t>57.3 OZNAČENÍ SERVISNÍ zóny</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Servisní zóny jsou na trati rally vymezeny časovou kontrolou na vjezdu a časovou kontrolou na výjezdu (vzdálenost 25 m uvedená v příloze se snižuje na 5 m).</a:t>
            </a:r>
            <a:endParaRPr lang="cs-CZ" dirty="0"/>
          </a:p>
        </p:txBody>
      </p:sp>
      <p:sp>
        <p:nvSpPr>
          <p:cNvPr id="162820"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4ACF667-BFB8-4EEC-8549-2881D01C024E}" type="slidenum">
              <a:rPr lang="sk-SK" smtClean="0"/>
              <a:pPr fontAlgn="base">
                <a:spcBef>
                  <a:spcPct val="0"/>
                </a:spcBef>
                <a:spcAft>
                  <a:spcPct val="0"/>
                </a:spcAft>
                <a:defRPr/>
              </a:pPr>
              <a:t>80</a:t>
            </a:fld>
            <a:endParaRPr lang="sk-SK" dirty="0"/>
          </a:p>
        </p:txBody>
      </p:sp>
      <p:sp>
        <p:nvSpPr>
          <p:cNvPr id="178181" name="Obdĺžnik 4"/>
          <p:cNvSpPr>
            <a:spLocks noChangeArrowheads="1"/>
          </p:cNvSpPr>
          <p:nvPr/>
        </p:nvSpPr>
        <p:spPr bwMode="auto">
          <a:xfrm>
            <a:off x="1700808" y="2587625"/>
            <a:ext cx="3744416" cy="338138"/>
          </a:xfrm>
          <a:prstGeom prst="rect">
            <a:avLst/>
          </a:prstGeom>
          <a:noFill/>
          <a:ln w="9525">
            <a:noFill/>
            <a:miter lim="800000"/>
            <a:headEnd/>
            <a:tailEnd/>
          </a:ln>
        </p:spPr>
        <p:txBody>
          <a:bodyPr wrap="square">
            <a:spAutoFit/>
          </a:bodyPr>
          <a:lstStyle/>
          <a:p>
            <a:endParaRPr lang="sk-SK" sz="1600">
              <a:latin typeface="Calibri"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79203" name="Zástupný symbol poznámok 2"/>
          <p:cNvSpPr>
            <a:spLocks noGrp="1"/>
          </p:cNvSpPr>
          <p:nvPr>
            <p:ph type="body" idx="1"/>
          </p:nvPr>
        </p:nvSpPr>
        <p:spPr bwMode="auto">
          <a:xfrm>
            <a:off x="642938" y="3643313"/>
            <a:ext cx="5929312" cy="4814887"/>
          </a:xfrm>
          <a:noFill/>
        </p:spPr>
        <p:txBody>
          <a:bodyPr wrap="square" numCol="1" anchor="t" anchorCtr="0" compatLnSpc="1">
            <a:prstTxWarp prst="textNoShape">
              <a:avLst/>
            </a:prstTxWarp>
          </a:bodyPr>
          <a:lstStyle/>
          <a:p>
            <a:pPr eaLnBrk="1" hangingPunct="1">
              <a:spcBef>
                <a:spcPct val="0"/>
              </a:spcBef>
            </a:pPr>
            <a:endParaRPr lang="sk-SK" sz="1400" dirty="0"/>
          </a:p>
        </p:txBody>
      </p:sp>
      <p:sp>
        <p:nvSpPr>
          <p:cNvPr id="163844"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7CC992-A898-4B53-B2C5-09C2845D6585}" type="slidenum">
              <a:rPr lang="sk-SK" smtClean="0"/>
              <a:pPr fontAlgn="base">
                <a:spcBef>
                  <a:spcPct val="0"/>
                </a:spcBef>
                <a:spcAft>
                  <a:spcPct val="0"/>
                </a:spcAft>
                <a:defRPr/>
              </a:pPr>
              <a:t>81</a:t>
            </a:fld>
            <a:endParaRPr lang="sk-SK"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79203" name="Zástupný symbol poznámok 2"/>
          <p:cNvSpPr>
            <a:spLocks noGrp="1"/>
          </p:cNvSpPr>
          <p:nvPr>
            <p:ph type="body" idx="1"/>
          </p:nvPr>
        </p:nvSpPr>
        <p:spPr bwMode="auto">
          <a:xfrm>
            <a:off x="642938" y="3643313"/>
            <a:ext cx="5929312" cy="4814887"/>
          </a:xfrm>
          <a:noFill/>
        </p:spPr>
        <p:txBody>
          <a:bodyPr wrap="square" numCol="1" anchor="t" anchorCtr="0" compatLnSpc="1">
            <a:prstTxWarp prst="textNoShape">
              <a:avLst/>
            </a:prstTxWarp>
          </a:bodyPr>
          <a:lstStyle/>
          <a:p>
            <a:pPr>
              <a:spcBef>
                <a:spcPts val="0"/>
              </a:spcBef>
            </a:pPr>
            <a:r>
              <a:rPr lang="cs-CZ" b="1" dirty="0">
                <a:solidFill>
                  <a:srgbClr val="000000"/>
                </a:solidFill>
                <a:effectLst/>
                <a:ea typeface="Calibri" panose="020F0502020204030204" pitchFamily="34" charset="0"/>
                <a:cs typeface="Arial" panose="020B0604020202020204" pitchFamily="34" charset="0"/>
              </a:rPr>
              <a:t>34.1.5</a:t>
            </a:r>
            <a:r>
              <a:rPr lang="cs-CZ" dirty="0">
                <a:solidFill>
                  <a:srgbClr val="000000"/>
                </a:solidFill>
                <a:effectLst/>
                <a:ea typeface="Calibri" panose="020F0502020204030204" pitchFamily="34" charset="0"/>
                <a:cs typeface="Arial" panose="020B0604020202020204" pitchFamily="34" charset="0"/>
              </a:rPr>
              <a:t> V traťovém úseku na veřejné komunikaci a na startu RZ musí jet soutěžní vozidlo jen na čtyřech </a:t>
            </a:r>
            <a:r>
              <a:rPr lang="cs-CZ" dirty="0">
                <a:effectLst/>
                <a:ea typeface="Calibri" panose="020F0502020204030204" pitchFamily="34" charset="0"/>
                <a:cs typeface="Arial" panose="020B0604020202020204" pitchFamily="34" charset="0"/>
              </a:rPr>
              <a:t>volně se otáčejících</a:t>
            </a:r>
            <a:r>
              <a:rPr lang="cs-CZ" dirty="0">
                <a:solidFill>
                  <a:srgbClr val="000000"/>
                </a:solidFill>
                <a:effectLst/>
                <a:ea typeface="Calibri" panose="020F0502020204030204" pitchFamily="34" charset="0"/>
                <a:cs typeface="Arial" panose="020B0604020202020204" pitchFamily="34" charset="0"/>
              </a:rPr>
              <a:t> kolech s pneumatikami. </a:t>
            </a:r>
            <a:endParaRPr lang="sk-SK" dirty="0">
              <a:effectLst/>
              <a:ea typeface="Calibri" panose="020F0502020204030204" pitchFamily="34" charset="0"/>
              <a:cs typeface="Times New Roman" panose="02020603050405020304" pitchFamily="18" charset="0"/>
            </a:endParaRPr>
          </a:p>
          <a:p>
            <a:pPr>
              <a:spcBef>
                <a:spcPts val="0"/>
              </a:spcBef>
            </a:pPr>
            <a:r>
              <a:rPr lang="x-none" b="1" dirty="0">
                <a:solidFill>
                  <a:srgbClr val="000000"/>
                </a:solidFill>
                <a:effectLst/>
                <a:ea typeface="Calibri" panose="020F0502020204030204" pitchFamily="34" charset="0"/>
              </a:rPr>
              <a:t>Každé vozidlo, které není v souladu s tímto článkem, bude považováno za odstoupené dle článku </a:t>
            </a:r>
            <a:r>
              <a:rPr lang="cs-CZ" b="1" dirty="0">
                <a:solidFill>
                  <a:srgbClr val="000000"/>
                </a:solidFill>
                <a:effectLst/>
                <a:ea typeface="Calibri" panose="020F0502020204030204" pitchFamily="34" charset="0"/>
              </a:rPr>
              <a:t>54</a:t>
            </a:r>
            <a:r>
              <a:rPr lang="x-none" b="1" dirty="0">
                <a:solidFill>
                  <a:srgbClr val="000000"/>
                </a:solidFill>
                <a:effectLst/>
                <a:ea typeface="Calibri" panose="020F0502020204030204" pitchFamily="34" charset="0"/>
              </a:rPr>
              <a:t>. Sportovní komisaři mohou uložit dodatečný trest.</a:t>
            </a:r>
            <a:endParaRPr lang="cs-CZ" b="1" dirty="0"/>
          </a:p>
          <a:p>
            <a:pPr>
              <a:spcBef>
                <a:spcPts val="0"/>
              </a:spcBef>
            </a:pPr>
            <a:endParaRPr lang="cs-CZ" b="1" dirty="0"/>
          </a:p>
          <a:p>
            <a:pPr eaLnBrk="1" hangingPunct="1">
              <a:spcBef>
                <a:spcPct val="0"/>
              </a:spcBef>
            </a:pPr>
            <a:r>
              <a:rPr lang="cs-CZ" b="1" dirty="0"/>
              <a:t>Tato situace by mohla nastat v ČK na vstupu do přeskupení, vstupu do servisu, vhodné je tento přestupek nafotit.</a:t>
            </a:r>
            <a:endParaRPr lang="sk-SK" dirty="0">
              <a:effectLst/>
              <a:ea typeface="Calibri" panose="020F0502020204030204" pitchFamily="34" charset="0"/>
              <a:cs typeface="Times New Roman" panose="02020603050405020304" pitchFamily="18" charset="0"/>
            </a:endParaRPr>
          </a:p>
        </p:txBody>
      </p:sp>
      <p:sp>
        <p:nvSpPr>
          <p:cNvPr id="163844"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7CC992-A898-4B53-B2C5-09C2845D6585}" type="slidenum">
              <a:rPr lang="sk-SK" smtClean="0"/>
              <a:pPr fontAlgn="base">
                <a:spcBef>
                  <a:spcPct val="0"/>
                </a:spcBef>
                <a:spcAft>
                  <a:spcPct val="0"/>
                </a:spcAft>
                <a:defRPr/>
              </a:pPr>
              <a:t>82</a:t>
            </a:fld>
            <a:endParaRPr lang="sk-SK"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80227" name="Zástupný symbol poznámok 2"/>
          <p:cNvSpPr>
            <a:spLocks noGrp="1"/>
          </p:cNvSpPr>
          <p:nvPr>
            <p:ph type="body" idx="1"/>
          </p:nvPr>
        </p:nvSpPr>
        <p:spPr bwMode="auto">
          <a:xfrm>
            <a:off x="642938" y="3643313"/>
            <a:ext cx="5929312" cy="4814887"/>
          </a:xfrm>
          <a:noFill/>
        </p:spPr>
        <p:txBody>
          <a:bodyPr wrap="square" numCol="1" anchor="t" anchorCtr="0" compatLnSpc="1">
            <a:prstTxWarp prst="textNoShape">
              <a:avLst/>
            </a:prstTxWarp>
          </a:bodyPr>
          <a:lstStyle/>
          <a:p>
            <a:pPr>
              <a:spcBef>
                <a:spcPts val="0"/>
              </a:spcBef>
            </a:pPr>
            <a:r>
              <a:rPr lang="cs-CZ" b="1" cap="all" dirty="0">
                <a:effectLst/>
                <a:ea typeface="Calibri" panose="020F0502020204030204" pitchFamily="34" charset="0"/>
                <a:cs typeface="Arial" panose="020B0604020202020204" pitchFamily="34" charset="0"/>
              </a:rPr>
              <a:t>57.4 RYCHLOST UVNITŘ SERVISNÍCH zón</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Rychlost vozidel v servisních zónách nesmí překročit 30 km/h nebo i nižší rychlost, je-li předepsána ve zvláštních ustanoveních. Porušení tohoto limitu bude penalizováno ředitelem rally a to 25 Euro/km </a:t>
            </a:r>
            <a:r>
              <a:rPr lang="cs-CZ" i="1" dirty="0">
                <a:effectLst/>
                <a:ea typeface="Calibri" panose="020F0502020204030204" pitchFamily="34" charset="0"/>
                <a:cs typeface="Arial" panose="020B0604020202020204" pitchFamily="34" charset="0"/>
              </a:rPr>
              <a:t>při M ČR a RSS 250 Kč/km</a:t>
            </a:r>
            <a:endParaRPr lang="cs-CZ" b="1" dirty="0"/>
          </a:p>
        </p:txBody>
      </p:sp>
      <p:sp>
        <p:nvSpPr>
          <p:cNvPr id="164868"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A88447E-97E5-43D9-BCA3-6359C82C5189}" type="slidenum">
              <a:rPr lang="sk-SK" smtClean="0"/>
              <a:pPr fontAlgn="base">
                <a:spcBef>
                  <a:spcPct val="0"/>
                </a:spcBef>
                <a:spcAft>
                  <a:spcPct val="0"/>
                </a:spcAft>
                <a:defRPr/>
              </a:pPr>
              <a:t>83</a:t>
            </a:fld>
            <a:endParaRPr lang="sk-SK" dirty="0"/>
          </a:p>
        </p:txBody>
      </p:sp>
    </p:spTree>
    <p:extLst>
      <p:ext uri="{BB962C8B-B14F-4D97-AF65-F5344CB8AC3E}">
        <p14:creationId xmlns:p14="http://schemas.microsoft.com/office/powerpoint/2010/main" val="24897485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Zástupný symbol obrazu snímky 1"/>
          <p:cNvSpPr>
            <a:spLocks noGrp="1" noRot="1" noChangeAspect="1" noTextEdit="1"/>
          </p:cNvSpPr>
          <p:nvPr>
            <p:ph type="sldImg"/>
          </p:nvPr>
        </p:nvSpPr>
        <p:spPr bwMode="auto">
          <a:xfrm>
            <a:off x="1619250" y="36513"/>
            <a:ext cx="3960813" cy="2970212"/>
          </a:xfrm>
          <a:noFill/>
          <a:ln>
            <a:solidFill>
              <a:srgbClr val="000000"/>
            </a:solidFill>
            <a:miter lim="800000"/>
            <a:headEnd/>
            <a:tailEnd/>
          </a:ln>
        </p:spPr>
      </p:sp>
      <p:sp>
        <p:nvSpPr>
          <p:cNvPr id="181251" name="Zástupný symbol poznámok 2"/>
          <p:cNvSpPr>
            <a:spLocks noGrp="1"/>
          </p:cNvSpPr>
          <p:nvPr>
            <p:ph type="body" idx="1"/>
          </p:nvPr>
        </p:nvSpPr>
        <p:spPr bwMode="auto">
          <a:xfrm>
            <a:off x="685800" y="3571875"/>
            <a:ext cx="5486400" cy="4886325"/>
          </a:xfrm>
          <a:noFill/>
        </p:spPr>
        <p:txBody>
          <a:bodyPr wrap="square" numCol="1" anchor="t" anchorCtr="0" compatLnSpc="1">
            <a:prstTxWarp prst="textNoShape">
              <a:avLst/>
            </a:prstTxWarp>
          </a:bodyPr>
          <a:lstStyle/>
          <a:p>
            <a:pPr eaLnBrk="1" hangingPunct="1">
              <a:spcBef>
                <a:spcPct val="0"/>
              </a:spcBef>
            </a:pPr>
            <a:r>
              <a:rPr lang="cs-CZ" dirty="0"/>
              <a:t>Někdy  se ještě dělá na vozidle, ale spolujezdec to  s jízdním výkazem na časoměřiče zkouší.</a:t>
            </a:r>
          </a:p>
          <a:p>
            <a:pPr eaLnBrk="1" hangingPunct="1">
              <a:spcBef>
                <a:spcPct val="0"/>
              </a:spcBef>
            </a:pPr>
            <a:r>
              <a:rPr lang="cs-CZ" dirty="0"/>
              <a:t>Tady platí:</a:t>
            </a:r>
          </a:p>
          <a:p>
            <a:pPr>
              <a:spcBef>
                <a:spcPts val="0"/>
              </a:spcBef>
            </a:pPr>
            <a:endParaRPr lang="cs-CZ" b="1" dirty="0"/>
          </a:p>
          <a:p>
            <a:pPr>
              <a:spcBef>
                <a:spcPts val="0"/>
              </a:spcBef>
            </a:pPr>
            <a:r>
              <a:rPr lang="cs-CZ" b="1" dirty="0">
                <a:solidFill>
                  <a:srgbClr val="000000"/>
                </a:solidFill>
                <a:effectLst/>
                <a:ea typeface="Calibri" panose="020F0502020204030204" pitchFamily="34" charset="0"/>
                <a:cs typeface="Arial" panose="020B0604020202020204" pitchFamily="34" charset="0"/>
              </a:rPr>
              <a:t>44.2.3 </a:t>
            </a:r>
            <a:r>
              <a:rPr lang="cs-CZ" dirty="0">
                <a:solidFill>
                  <a:srgbClr val="000000"/>
                </a:solidFill>
                <a:effectLst/>
                <a:ea typeface="Calibri" panose="020F0502020204030204" pitchFamily="34" charset="0"/>
                <a:cs typeface="Arial" panose="020B0604020202020204" pitchFamily="34" charset="0"/>
              </a:rPr>
              <a:t>Měření a zaznamenání času do jízdního výkazu může být provedeno jedině tehdy, jsou-li oba členové posádky i s vozidlem v oblasti kontroly a v těsné blízkosti stolku kontroly.</a:t>
            </a:r>
            <a:endParaRPr lang="cs-CZ" dirty="0"/>
          </a:p>
          <a:p>
            <a:pPr eaLnBrk="1" hangingPunct="1">
              <a:spcBef>
                <a:spcPct val="0"/>
              </a:spcBef>
            </a:pPr>
            <a:endParaRPr lang="cs-CZ" dirty="0"/>
          </a:p>
          <a:p>
            <a:pPr eaLnBrk="1" hangingPunct="1">
              <a:spcBef>
                <a:spcPct val="0"/>
              </a:spcBef>
            </a:pPr>
            <a:endParaRPr lang="sk-SK" dirty="0"/>
          </a:p>
          <a:p>
            <a:pPr eaLnBrk="1" hangingPunct="1">
              <a:spcBef>
                <a:spcPct val="0"/>
              </a:spcBef>
            </a:pPr>
            <a:endParaRPr lang="cs-CZ" b="1" dirty="0"/>
          </a:p>
        </p:txBody>
      </p:sp>
      <p:sp>
        <p:nvSpPr>
          <p:cNvPr id="165892"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7C9F00-C220-4CB1-BBE8-BF86719FA49F}" type="slidenum">
              <a:rPr lang="sk-SK" smtClean="0"/>
              <a:pPr fontAlgn="base">
                <a:spcBef>
                  <a:spcPct val="0"/>
                </a:spcBef>
                <a:spcAft>
                  <a:spcPct val="0"/>
                </a:spcAft>
                <a:defRPr/>
              </a:pPr>
              <a:t>84</a:t>
            </a:fld>
            <a:endParaRPr lang="sk-SK"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Zástupný symbol obrazu snímky 1"/>
          <p:cNvSpPr>
            <a:spLocks noGrp="1" noRot="1" noChangeAspect="1" noTextEdit="1"/>
          </p:cNvSpPr>
          <p:nvPr>
            <p:ph type="sldImg"/>
          </p:nvPr>
        </p:nvSpPr>
        <p:spPr bwMode="auto">
          <a:xfrm>
            <a:off x="1619250" y="36513"/>
            <a:ext cx="3960813" cy="2970212"/>
          </a:xfrm>
          <a:noFill/>
          <a:ln>
            <a:solidFill>
              <a:srgbClr val="000000"/>
            </a:solidFill>
            <a:miter lim="800000"/>
            <a:headEnd/>
            <a:tailEnd/>
          </a:ln>
        </p:spPr>
      </p:sp>
      <p:sp>
        <p:nvSpPr>
          <p:cNvPr id="182275" name="Zástupný symbol poznámok 2"/>
          <p:cNvSpPr>
            <a:spLocks noGrp="1"/>
          </p:cNvSpPr>
          <p:nvPr>
            <p:ph type="body" idx="1"/>
          </p:nvPr>
        </p:nvSpPr>
        <p:spPr bwMode="auto">
          <a:xfrm>
            <a:off x="685800" y="3357563"/>
            <a:ext cx="5529263" cy="5357812"/>
          </a:xfrm>
          <a:noFill/>
        </p:spPr>
        <p:txBody>
          <a:bodyPr wrap="square" numCol="1" anchor="t" anchorCtr="0" compatLnSpc="1">
            <a:prstTxWarp prst="textNoShape">
              <a:avLst/>
            </a:prstTxWarp>
          </a:bodyPr>
          <a:lstStyle/>
          <a:p>
            <a:pPr eaLnBrk="1" hangingPunct="1">
              <a:spcBef>
                <a:spcPts val="0"/>
              </a:spcBef>
            </a:pPr>
            <a:r>
              <a:rPr lang="cs-CZ" dirty="0"/>
              <a:t>Flexi servis se zařazuje na konci etapy. Není povinný, posádka může přijet do </a:t>
            </a:r>
            <a:r>
              <a:rPr lang="cs-CZ" b="1" dirty="0"/>
              <a:t>ČK 9A</a:t>
            </a:r>
            <a:r>
              <a:rPr lang="cs-CZ" dirty="0"/>
              <a:t> a ponechat vozidlo v UP. Nebo může přejet přes </a:t>
            </a:r>
            <a:r>
              <a:rPr lang="cs-CZ" b="1" dirty="0"/>
              <a:t>ČK 9B </a:t>
            </a:r>
            <a:r>
              <a:rPr lang="cs-CZ" dirty="0"/>
              <a:t>do servisní zóny.  Čas setrvání</a:t>
            </a:r>
          </a:p>
          <a:p>
            <a:pPr eaLnBrk="1" hangingPunct="1">
              <a:spcBef>
                <a:spcPts val="0"/>
              </a:spcBef>
            </a:pPr>
            <a:r>
              <a:rPr lang="cs-CZ" dirty="0"/>
              <a:t> v servisu není určen na přesné minuty, určen je max. 45 minut.  Takže vozidlo může kdykoliv v tomto limitu přijet do </a:t>
            </a:r>
            <a:r>
              <a:rPr lang="cs-CZ" b="1" dirty="0"/>
              <a:t>ČK 9C</a:t>
            </a:r>
            <a:r>
              <a:rPr lang="cs-CZ" dirty="0"/>
              <a:t> a odtud pokračovat  </a:t>
            </a:r>
            <a:r>
              <a:rPr lang="cs-CZ" b="1" dirty="0"/>
              <a:t>do ČK 9D </a:t>
            </a:r>
            <a:r>
              <a:rPr lang="cs-CZ" dirty="0"/>
              <a:t>– vstup do UP.</a:t>
            </a:r>
          </a:p>
          <a:p>
            <a:pPr eaLnBrk="1" hangingPunct="1">
              <a:spcBef>
                <a:spcPts val="0"/>
              </a:spcBef>
            </a:pPr>
            <a:r>
              <a:rPr lang="cs-CZ" dirty="0"/>
              <a:t>S vozidlem musí v tomto vzorovém případě přijet posádka, protože je mezi servisním parkovištěm a UP traťový úsek.</a:t>
            </a:r>
          </a:p>
          <a:p>
            <a:pPr>
              <a:spcBef>
                <a:spcPts val="0"/>
              </a:spcBef>
            </a:pPr>
            <a:r>
              <a:rPr lang="cs-CZ" b="1" dirty="0">
                <a:effectLst/>
                <a:ea typeface="Calibri" panose="020F0502020204030204" pitchFamily="34" charset="0"/>
                <a:cs typeface="Arial" panose="020B0604020202020204" pitchFamily="34" charset="0"/>
              </a:rPr>
              <a:t>59.1 OBECNĚ</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Flexi servis = 45´ umožňuje přesunutí soutěžních vozů z uzavřeného parkoviště do sousední servisní </a:t>
            </a:r>
            <a:r>
              <a:rPr lang="cs-CZ" dirty="0">
                <a:solidFill>
                  <a:srgbClr val="FF0000"/>
                </a:solidFill>
                <a:effectLst/>
                <a:ea typeface="Calibri" panose="020F0502020204030204" pitchFamily="34" charset="0"/>
                <a:cs typeface="Arial" panose="020B0604020202020204" pitchFamily="34" charset="0"/>
              </a:rPr>
              <a:t>zóny</a:t>
            </a:r>
            <a:r>
              <a:rPr lang="cs-CZ" dirty="0">
                <a:effectLst/>
                <a:ea typeface="Calibri" panose="020F0502020204030204" pitchFamily="34" charset="0"/>
                <a:cs typeface="Arial" panose="020B0604020202020204" pitchFamily="34" charset="0"/>
              </a:rPr>
              <a:t>, se společnými vjezdovými a výjezdovými časovými kontrolami. Veškerá specifikace musí být zveřejněna ve zvláštních ustanoveních rally. Technické kontroly trvající 10 minut musí být zahrnuty do UP před flexi-servisem. Provozní okno flexi-servisního času od příjezdu prvního vozu do servisní zóny je ponecháno na uvážení pořadatele, ale musí být zaznačeno v harmonogramu rally.</a:t>
            </a:r>
          </a:p>
          <a:p>
            <a:pPr>
              <a:spcBef>
                <a:spcPts val="0"/>
              </a:spcBef>
            </a:pPr>
            <a:endParaRPr lang="sk-SK" dirty="0">
              <a:effectLst/>
              <a:ea typeface="Calibri" panose="020F0502020204030204" pitchFamily="34" charset="0"/>
              <a:cs typeface="Times New Roman" panose="02020603050405020304" pitchFamily="18" charset="0"/>
            </a:endParaRPr>
          </a:p>
          <a:p>
            <a:pPr>
              <a:spcBef>
                <a:spcPts val="0"/>
              </a:spcBef>
            </a:pPr>
            <a:r>
              <a:rPr lang="cs-CZ" b="1" cap="all" dirty="0">
                <a:effectLst/>
                <a:ea typeface="Calibri" panose="020F0502020204030204" pitchFamily="34" charset="0"/>
                <a:cs typeface="Arial" panose="020B0604020202020204" pitchFamily="34" charset="0"/>
              </a:rPr>
              <a:t>59.2 PROVOZ FLEXI SERVISU A ČASOVÝ ROZVRH </a:t>
            </a:r>
            <a:endParaRPr lang="sk-SK" dirty="0">
              <a:effectLst/>
              <a:ea typeface="Calibri" panose="020F0502020204030204" pitchFamily="34" charset="0"/>
              <a:cs typeface="Times New Roman" panose="02020603050405020304" pitchFamily="18" charset="0"/>
            </a:endParaRPr>
          </a:p>
          <a:p>
            <a:pPr>
              <a:spcBef>
                <a:spcPts val="0"/>
              </a:spcBef>
            </a:pPr>
            <a:r>
              <a:rPr lang="cs-CZ" b="1" dirty="0">
                <a:solidFill>
                  <a:srgbClr val="000000"/>
                </a:solidFill>
                <a:effectLst/>
                <a:ea typeface="Calibri" panose="020F0502020204030204" pitchFamily="34" charset="0"/>
                <a:cs typeface="Arial" panose="020B0604020202020204" pitchFamily="34" charset="0"/>
              </a:rPr>
              <a:t>59.2.1 </a:t>
            </a:r>
            <a:r>
              <a:rPr lang="cs-CZ" dirty="0">
                <a:solidFill>
                  <a:srgbClr val="000000"/>
                </a:solidFill>
                <a:effectLst/>
                <a:ea typeface="Calibri" panose="020F0502020204030204" pitchFamily="34" charset="0"/>
                <a:cs typeface="Arial" panose="020B0604020202020204" pitchFamily="34" charset="0"/>
              </a:rPr>
              <a:t>Pro užití systému 45minutového flexi servisu, posádky nejprve vjedou v daném čase do uzavřeného parkoviště. Posádky pak mohou vjet do servisní </a:t>
            </a:r>
            <a:r>
              <a:rPr lang="cs-CZ" dirty="0">
                <a:solidFill>
                  <a:srgbClr val="FF0000"/>
                </a:solidFill>
                <a:effectLst/>
                <a:ea typeface="Calibri" panose="020F0502020204030204" pitchFamily="34" charset="0"/>
                <a:cs typeface="Arial" panose="020B0604020202020204" pitchFamily="34" charset="0"/>
              </a:rPr>
              <a:t>zóny</a:t>
            </a:r>
            <a:r>
              <a:rPr lang="cs-CZ" dirty="0">
                <a:solidFill>
                  <a:srgbClr val="000000"/>
                </a:solidFill>
                <a:effectLst/>
                <a:ea typeface="Calibri" panose="020F0502020204030204" pitchFamily="34" charset="0"/>
                <a:cs typeface="Arial" panose="020B0604020202020204" pitchFamily="34" charset="0"/>
              </a:rPr>
              <a:t>, nebo ponechat svůj vůz v uzavřeném parkovišti.</a:t>
            </a:r>
            <a:endParaRPr lang="sk-SK" dirty="0">
              <a:effectLst/>
              <a:ea typeface="Calibri" panose="020F0502020204030204" pitchFamily="34" charset="0"/>
              <a:cs typeface="Times New Roman" panose="02020603050405020304" pitchFamily="18" charset="0"/>
            </a:endParaRPr>
          </a:p>
          <a:p>
            <a:pPr>
              <a:spcBef>
                <a:spcPts val="0"/>
              </a:spcBef>
            </a:pPr>
            <a:r>
              <a:rPr lang="cs-CZ" b="1" dirty="0">
                <a:solidFill>
                  <a:srgbClr val="000000"/>
                </a:solidFill>
                <a:effectLst/>
                <a:ea typeface="Calibri" panose="020F0502020204030204" pitchFamily="34" charset="0"/>
                <a:cs typeface="Arial" panose="020B0604020202020204" pitchFamily="34" charset="0"/>
              </a:rPr>
              <a:t>59.2.2 </a:t>
            </a:r>
            <a:r>
              <a:rPr lang="cs-CZ" dirty="0">
                <a:solidFill>
                  <a:srgbClr val="000000"/>
                </a:solidFill>
                <a:effectLst/>
                <a:ea typeface="Calibri" panose="020F0502020204030204" pitchFamily="34" charset="0"/>
                <a:cs typeface="Arial" panose="020B0604020202020204" pitchFamily="34" charset="0"/>
              </a:rPr>
              <a:t>Pověřený zástupce soutěžícího může převést soutěžní vůz z UP do servisní </a:t>
            </a:r>
            <a:r>
              <a:rPr lang="cs-CZ" dirty="0">
                <a:solidFill>
                  <a:srgbClr val="FF0000"/>
                </a:solidFill>
                <a:effectLst/>
                <a:ea typeface="Calibri" panose="020F0502020204030204" pitchFamily="34" charset="0"/>
                <a:cs typeface="Arial" panose="020B0604020202020204" pitchFamily="34" charset="0"/>
              </a:rPr>
              <a:t>zóny</a:t>
            </a:r>
            <a:r>
              <a:rPr lang="cs-CZ" dirty="0">
                <a:solidFill>
                  <a:srgbClr val="000000"/>
                </a:solidFill>
                <a:effectLst/>
                <a:ea typeface="Calibri" panose="020F0502020204030204" pitchFamily="34" charset="0"/>
                <a:cs typeface="Arial" panose="020B0604020202020204" pitchFamily="34" charset="0"/>
              </a:rPr>
              <a:t> a zpět jen jednou a musí přitom respektovat všechny formality týkající se předložení jízdního výkazu a příslušných penalizací. </a:t>
            </a:r>
            <a:r>
              <a:rPr lang="cs-CZ" i="1" dirty="0">
                <a:solidFill>
                  <a:srgbClr val="000000"/>
                </a:solidFill>
                <a:effectLst/>
                <a:ea typeface="Calibri" panose="020F0502020204030204" pitchFamily="34" charset="0"/>
                <a:cs typeface="Arial" panose="020B0604020202020204" pitchFamily="34" charset="0"/>
              </a:rPr>
              <a:t>Toto ustanovení neplatí, když mezi servisní </a:t>
            </a:r>
            <a:r>
              <a:rPr lang="cs-CZ" i="1" dirty="0">
                <a:solidFill>
                  <a:srgbClr val="FF0000"/>
                </a:solidFill>
                <a:effectLst/>
                <a:ea typeface="Calibri" panose="020F0502020204030204" pitchFamily="34" charset="0"/>
                <a:cs typeface="Arial" panose="020B0604020202020204" pitchFamily="34" charset="0"/>
              </a:rPr>
              <a:t>zónou</a:t>
            </a:r>
            <a:r>
              <a:rPr lang="cs-CZ" i="1" dirty="0">
                <a:solidFill>
                  <a:srgbClr val="000000"/>
                </a:solidFill>
                <a:effectLst/>
                <a:ea typeface="Calibri" panose="020F0502020204030204" pitchFamily="34" charset="0"/>
                <a:cs typeface="Arial" panose="020B0604020202020204" pitchFamily="34" charset="0"/>
              </a:rPr>
              <a:t> a UP je traťový úsek</a:t>
            </a:r>
            <a:endParaRPr lang="sk-SK" dirty="0">
              <a:effectLst/>
              <a:ea typeface="Calibri" panose="020F0502020204030204" pitchFamily="34" charset="0"/>
              <a:cs typeface="Times New Roman" panose="02020603050405020304" pitchFamily="18" charset="0"/>
            </a:endParaRPr>
          </a:p>
          <a:p>
            <a:pPr>
              <a:spcBef>
                <a:spcPts val="0"/>
              </a:spcBef>
            </a:pPr>
            <a:r>
              <a:rPr lang="cs-CZ" b="1" dirty="0">
                <a:solidFill>
                  <a:srgbClr val="000000"/>
                </a:solidFill>
                <a:effectLst/>
                <a:ea typeface="Calibri" panose="020F0502020204030204" pitchFamily="34" charset="0"/>
                <a:cs typeface="Arial" panose="020B0604020202020204" pitchFamily="34" charset="0"/>
              </a:rPr>
              <a:t>59.2.3 </a:t>
            </a:r>
            <a:r>
              <a:rPr lang="cs-CZ" dirty="0">
                <a:effectLst/>
                <a:ea typeface="Calibri" panose="020F0502020204030204" pitchFamily="34" charset="0"/>
                <a:cs typeface="Arial" panose="020B0604020202020204" pitchFamily="34" charset="0"/>
              </a:rPr>
              <a:t>V případě, že vůz není schopen odjet a být řízený vlastní silou z uzavřeného parkoviště do flexi servisní </a:t>
            </a:r>
            <a:r>
              <a:rPr lang="cs-CZ" dirty="0">
                <a:solidFill>
                  <a:srgbClr val="FF0000"/>
                </a:solidFill>
                <a:effectLst/>
                <a:ea typeface="Calibri" panose="020F0502020204030204" pitchFamily="34" charset="0"/>
                <a:cs typeface="Arial" panose="020B0604020202020204" pitchFamily="34" charset="0"/>
              </a:rPr>
              <a:t>zóny</a:t>
            </a:r>
            <a:r>
              <a:rPr lang="cs-CZ" dirty="0">
                <a:effectLst/>
                <a:ea typeface="Calibri" panose="020F0502020204030204" pitchFamily="34" charset="0"/>
                <a:cs typeface="Arial" panose="020B0604020202020204" pitchFamily="34" charset="0"/>
              </a:rPr>
              <a:t>, pořadatelé / nebo týmoví pracovníci mají dovoleno tlačit nebo táhnout vozidlo do svého servisního místa.</a:t>
            </a:r>
            <a:endParaRPr lang="sk-SK" dirty="0">
              <a:effectLst/>
              <a:ea typeface="Calibri" panose="020F0502020204030204" pitchFamily="34" charset="0"/>
              <a:cs typeface="Times New Roman" panose="02020603050405020304" pitchFamily="18" charset="0"/>
            </a:endParaRPr>
          </a:p>
          <a:p>
            <a:pPr>
              <a:spcBef>
                <a:spcPts val="0"/>
              </a:spcBef>
            </a:pPr>
            <a:r>
              <a:rPr lang="cs-CZ" b="1" dirty="0">
                <a:solidFill>
                  <a:srgbClr val="000000"/>
                </a:solidFill>
                <a:effectLst/>
                <a:ea typeface="Calibri" panose="020F0502020204030204" pitchFamily="34" charset="0"/>
                <a:cs typeface="Arial" panose="020B0604020202020204" pitchFamily="34" charset="0"/>
              </a:rPr>
              <a:t>59.2.4 </a:t>
            </a:r>
            <a:r>
              <a:rPr lang="cs-CZ" dirty="0">
                <a:solidFill>
                  <a:srgbClr val="000000"/>
                </a:solidFill>
                <a:effectLst/>
                <a:ea typeface="Calibri" panose="020F0502020204030204" pitchFamily="34" charset="0"/>
                <a:cs typeface="Arial" panose="020B0604020202020204" pitchFamily="34" charset="0"/>
              </a:rPr>
              <a:t>Soutěžní vůz se může do UP vrátit před uplynutím 45 minut bez penalizace.</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59.2.5 </a:t>
            </a:r>
            <a:r>
              <a:rPr lang="cs-CZ" dirty="0">
                <a:effectLst/>
                <a:ea typeface="Calibri" panose="020F0502020204030204" pitchFamily="34" charset="0"/>
                <a:cs typeface="Arial" panose="020B0604020202020204" pitchFamily="34" charset="0"/>
              </a:rPr>
              <a:t>Provozní doba flexi-servisu záleží na úvaze organizátorů, musí však být uvedena v harmonogramu rally, viz příloha II, článek 4.5.</a:t>
            </a:r>
            <a:endParaRPr lang="cs-CZ" dirty="0"/>
          </a:p>
        </p:txBody>
      </p:sp>
      <p:sp>
        <p:nvSpPr>
          <p:cNvPr id="166916"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968799-D8A9-4061-B10A-F055A99A4513}" type="slidenum">
              <a:rPr lang="sk-SK" smtClean="0"/>
              <a:pPr fontAlgn="base">
                <a:spcBef>
                  <a:spcPct val="0"/>
                </a:spcBef>
                <a:spcAft>
                  <a:spcPct val="0"/>
                </a:spcAft>
                <a:defRPr/>
              </a:pPr>
              <a:t>85</a:t>
            </a:fld>
            <a:endParaRPr lang="sk-SK"/>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83299" name="Zástupný symbol poznámok 2"/>
          <p:cNvSpPr>
            <a:spLocks noGrp="1"/>
          </p:cNvSpPr>
          <p:nvPr>
            <p:ph type="body" idx="1"/>
          </p:nvPr>
        </p:nvSpPr>
        <p:spPr bwMode="auto">
          <a:xfrm>
            <a:off x="571500" y="3500438"/>
            <a:ext cx="5929313" cy="5357812"/>
          </a:xfrm>
          <a:noFill/>
        </p:spPr>
        <p:txBody>
          <a:bodyPr wrap="square" numCol="1" anchor="t" anchorCtr="0" compatLnSpc="1">
            <a:prstTxWarp prst="textNoShape">
              <a:avLst/>
            </a:prstTxWarp>
          </a:bodyPr>
          <a:lstStyle/>
          <a:p>
            <a:pPr>
              <a:spcBef>
                <a:spcPts val="0"/>
              </a:spcBef>
            </a:pPr>
            <a:r>
              <a:rPr lang="cs-CZ" b="1" dirty="0">
                <a:effectLst/>
                <a:ea typeface="Calibri" panose="020F0502020204030204" pitchFamily="34" charset="0"/>
                <a:cs typeface="Arial" panose="020B0604020202020204" pitchFamily="34" charset="0"/>
              </a:rPr>
              <a:t>PALIVO – TANKOVÁNÍ</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61. TANKOVÁNÍ A POSTUPY</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61.1 UMÍSTĚNÍ</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61.1.1</a:t>
            </a:r>
            <a:r>
              <a:rPr lang="cs-CZ" dirty="0">
                <a:effectLst/>
                <a:ea typeface="Calibri" panose="020F0502020204030204" pitchFamily="34" charset="0"/>
                <a:cs typeface="Arial" panose="020B0604020202020204" pitchFamily="34" charset="0"/>
              </a:rPr>
              <a:t> Kromě případů spojených s výměnou palivové nádrže může posádka tankovat jen v tankovacích </a:t>
            </a:r>
            <a:r>
              <a:rPr lang="cs-CZ" dirty="0">
                <a:solidFill>
                  <a:srgbClr val="FF0000"/>
                </a:solidFill>
                <a:effectLst/>
                <a:ea typeface="Calibri" panose="020F0502020204030204" pitchFamily="34" charset="0"/>
                <a:cs typeface="Arial" panose="020B0604020202020204" pitchFamily="34" charset="0"/>
              </a:rPr>
              <a:t>zónách</a:t>
            </a:r>
            <a:r>
              <a:rPr lang="cs-CZ" dirty="0">
                <a:effectLst/>
                <a:ea typeface="Calibri" panose="020F0502020204030204" pitchFamily="34" charset="0"/>
                <a:cs typeface="Arial" panose="020B0604020202020204" pitchFamily="34" charset="0"/>
              </a:rPr>
              <a:t> nebo také v komerčních čerpacích stanicích, které jsou uvedeny v itineráři, pokud není uvedeno jinak v ZU.</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Tankovací zóny mohou být umístěny:</a:t>
            </a:r>
            <a:endParaRPr lang="sk-SK" dirty="0">
              <a:effectLst/>
              <a:ea typeface="Calibri" panose="020F0502020204030204" pitchFamily="34" charset="0"/>
              <a:cs typeface="Times New Roman" panose="02020603050405020304" pitchFamily="18" charset="0"/>
            </a:endParaRPr>
          </a:p>
          <a:p>
            <a:pPr lvl="0">
              <a:spcBef>
                <a:spcPts val="0"/>
              </a:spcBef>
              <a:buFont typeface="Symbol" panose="05050102010706020507" pitchFamily="18" charset="2"/>
              <a:buChar char="-"/>
            </a:pPr>
            <a:r>
              <a:rPr lang="cs-CZ" dirty="0">
                <a:effectLst/>
                <a:ea typeface="Calibri" panose="020F0502020204030204" pitchFamily="34" charset="0"/>
                <a:cs typeface="Arial" panose="020B0604020202020204" pitchFamily="34" charset="0"/>
              </a:rPr>
              <a:t>na výjezdu ze servisních </a:t>
            </a:r>
            <a:r>
              <a:rPr lang="cs-CZ" dirty="0">
                <a:solidFill>
                  <a:srgbClr val="FF0000"/>
                </a:solidFill>
                <a:effectLst/>
                <a:ea typeface="Calibri" panose="020F0502020204030204" pitchFamily="34" charset="0"/>
                <a:cs typeface="Arial" panose="020B0604020202020204" pitchFamily="34" charset="0"/>
              </a:rPr>
              <a:t>zón</a:t>
            </a:r>
            <a:endParaRPr lang="sk-SK" dirty="0">
              <a:solidFill>
                <a:srgbClr val="FF0000"/>
              </a:solidFill>
              <a:effectLst/>
              <a:ea typeface="Calibri" panose="020F0502020204030204" pitchFamily="34" charset="0"/>
              <a:cs typeface="Times New Roman" panose="02020603050405020304" pitchFamily="18" charset="0"/>
            </a:endParaRPr>
          </a:p>
          <a:p>
            <a:pPr lvl="0">
              <a:spcBef>
                <a:spcPts val="0"/>
              </a:spcBef>
              <a:buFont typeface="Symbol" panose="05050102010706020507" pitchFamily="18" charset="2"/>
              <a:buChar char="-"/>
            </a:pPr>
            <a:r>
              <a:rPr lang="cs-CZ" dirty="0">
                <a:effectLst/>
                <a:ea typeface="Calibri" panose="020F0502020204030204" pitchFamily="34" charset="0"/>
                <a:cs typeface="Arial" panose="020B0604020202020204" pitchFamily="34" charset="0"/>
              </a:rPr>
              <a:t>na výjezdu ze vzdálených servisních </a:t>
            </a:r>
            <a:r>
              <a:rPr lang="cs-CZ" dirty="0">
                <a:solidFill>
                  <a:srgbClr val="FF0000"/>
                </a:solidFill>
                <a:effectLst/>
                <a:ea typeface="Calibri" panose="020F0502020204030204" pitchFamily="34" charset="0"/>
                <a:cs typeface="Arial" panose="020B0604020202020204" pitchFamily="34" charset="0"/>
              </a:rPr>
              <a:t>zón</a:t>
            </a:r>
            <a:endParaRPr lang="sk-SK" dirty="0">
              <a:solidFill>
                <a:srgbClr val="FF0000"/>
              </a:solidFill>
              <a:effectLst/>
              <a:ea typeface="Calibri" panose="020F0502020204030204" pitchFamily="34" charset="0"/>
              <a:cs typeface="Times New Roman" panose="02020603050405020304" pitchFamily="18" charset="0"/>
            </a:endParaRPr>
          </a:p>
          <a:p>
            <a:pPr lvl="0">
              <a:spcBef>
                <a:spcPts val="0"/>
              </a:spcBef>
              <a:buFont typeface="Symbol" panose="05050102010706020507" pitchFamily="18" charset="2"/>
              <a:buChar char="-"/>
            </a:pPr>
            <a:r>
              <a:rPr lang="cs-CZ" dirty="0">
                <a:effectLst/>
                <a:ea typeface="Calibri" panose="020F0502020204030204" pitchFamily="34" charset="0"/>
                <a:cs typeface="Arial" panose="020B0604020202020204" pitchFamily="34" charset="0"/>
              </a:rPr>
              <a:t>ve vzdáleném místě trati rally</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61.1.2</a:t>
            </a:r>
            <a:r>
              <a:rPr lang="cs-CZ" dirty="0">
                <a:effectLst/>
                <a:ea typeface="Calibri" panose="020F0502020204030204" pitchFamily="34" charset="0"/>
                <a:cs typeface="Arial" panose="020B0604020202020204" pitchFamily="34" charset="0"/>
              </a:rPr>
              <a:t> Každá tankovací </a:t>
            </a:r>
            <a:r>
              <a:rPr lang="cs-CZ" dirty="0">
                <a:solidFill>
                  <a:srgbClr val="FF0000"/>
                </a:solidFill>
                <a:effectLst/>
                <a:ea typeface="Calibri" panose="020F0502020204030204" pitchFamily="34" charset="0"/>
                <a:cs typeface="Arial" panose="020B0604020202020204" pitchFamily="34" charset="0"/>
              </a:rPr>
              <a:t>zóna</a:t>
            </a:r>
            <a:r>
              <a:rPr lang="cs-CZ" dirty="0">
                <a:effectLst/>
                <a:ea typeface="Calibri" panose="020F0502020204030204" pitchFamily="34" charset="0"/>
                <a:cs typeface="Arial" panose="020B0604020202020204" pitchFamily="34" charset="0"/>
              </a:rPr>
              <a:t> musí být vyznačena v harmonogramu rally a v itineráři. Mohou být naplánovány nejvýše dvě stálé tankovací </a:t>
            </a:r>
            <a:r>
              <a:rPr lang="cs-CZ" dirty="0">
                <a:solidFill>
                  <a:srgbClr val="FF0000"/>
                </a:solidFill>
                <a:effectLst/>
                <a:ea typeface="Calibri" panose="020F0502020204030204" pitchFamily="34" charset="0"/>
                <a:cs typeface="Arial" panose="020B0604020202020204" pitchFamily="34" charset="0"/>
              </a:rPr>
              <a:t>zóny</a:t>
            </a:r>
            <a:r>
              <a:rPr lang="cs-CZ" dirty="0">
                <a:effectLst/>
                <a:ea typeface="Calibri" panose="020F0502020204030204" pitchFamily="34" charset="0"/>
                <a:cs typeface="Arial" panose="020B0604020202020204" pitchFamily="34" charset="0"/>
              </a:rPr>
              <a:t> za etapu, jedna musí být za servisní </a:t>
            </a:r>
            <a:r>
              <a:rPr lang="cs-CZ" dirty="0">
                <a:solidFill>
                  <a:srgbClr val="FF0000"/>
                </a:solidFill>
                <a:effectLst/>
                <a:ea typeface="Calibri" panose="020F0502020204030204" pitchFamily="34" charset="0"/>
                <a:cs typeface="Arial" panose="020B0604020202020204" pitchFamily="34" charset="0"/>
              </a:rPr>
              <a:t>zónou</a:t>
            </a:r>
            <a:r>
              <a:rPr lang="cs-CZ" dirty="0">
                <a:effectLst/>
                <a:ea typeface="Calibri" panose="020F0502020204030204" pitchFamily="34" charset="0"/>
                <a:cs typeface="Arial" panose="020B0604020202020204" pitchFamily="34" charset="0"/>
              </a:rPr>
              <a:t>. Pokud je to možné, organizátorům je doporučeno přizpůsobit délku sekcí tak, aby se vyhnuli použití vzdálených tankovacích </a:t>
            </a:r>
            <a:r>
              <a:rPr lang="cs-CZ" dirty="0">
                <a:solidFill>
                  <a:srgbClr val="FF0000"/>
                </a:solidFill>
                <a:effectLst/>
                <a:ea typeface="Calibri" panose="020F0502020204030204" pitchFamily="34" charset="0"/>
                <a:cs typeface="Arial" panose="020B0604020202020204" pitchFamily="34" charset="0"/>
              </a:rPr>
              <a:t>zón</a:t>
            </a:r>
            <a:r>
              <a:rPr lang="cs-CZ" dirty="0">
                <a:effectLst/>
                <a:ea typeface="Calibri" panose="020F0502020204030204" pitchFamily="34" charset="0"/>
                <a:cs typeface="Arial" panose="020B0604020202020204" pitchFamily="34" charset="0"/>
              </a:rPr>
              <a:t>. FIA v tomto ohledu může požádat o změnu a vyjmutí neopodstatněné vzdálené tankovací </a:t>
            </a:r>
            <a:r>
              <a:rPr lang="cs-CZ" dirty="0">
                <a:solidFill>
                  <a:srgbClr val="FF0000"/>
                </a:solidFill>
                <a:effectLst/>
                <a:ea typeface="Calibri" panose="020F0502020204030204" pitchFamily="34" charset="0"/>
                <a:cs typeface="Arial" panose="020B0604020202020204" pitchFamily="34" charset="0"/>
              </a:rPr>
              <a:t>zóny</a:t>
            </a:r>
            <a:r>
              <a:rPr lang="cs-CZ" dirty="0">
                <a:effectLst/>
                <a:ea typeface="Calibri" panose="020F0502020204030204" pitchFamily="34" charset="0"/>
                <a:cs typeface="Arial" panose="020B0604020202020204" pitchFamily="34" charset="0"/>
              </a:rPr>
              <a:t> z itineráře rally.</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61.1.3 </a:t>
            </a:r>
            <a:r>
              <a:rPr lang="cs-CZ" dirty="0">
                <a:effectLst/>
                <a:ea typeface="Calibri" panose="020F0502020204030204" pitchFamily="34" charset="0"/>
                <a:cs typeface="Arial" panose="020B0604020202020204" pitchFamily="34" charset="0"/>
              </a:rPr>
              <a:t>Začátek / konec tankovací </a:t>
            </a:r>
            <a:r>
              <a:rPr lang="cs-CZ" dirty="0">
                <a:solidFill>
                  <a:srgbClr val="FF0000"/>
                </a:solidFill>
                <a:effectLst/>
                <a:ea typeface="Calibri" panose="020F0502020204030204" pitchFamily="34" charset="0"/>
                <a:cs typeface="Arial" panose="020B0604020202020204" pitchFamily="34" charset="0"/>
              </a:rPr>
              <a:t>zóny</a:t>
            </a:r>
            <a:r>
              <a:rPr lang="cs-CZ" dirty="0">
                <a:effectLst/>
                <a:ea typeface="Calibri" panose="020F0502020204030204" pitchFamily="34" charset="0"/>
                <a:cs typeface="Arial" panose="020B0604020202020204" pitchFamily="34" charset="0"/>
              </a:rPr>
              <a:t> bude označen modrým symbolem kanystru nebo čerpadla s výjimkou komerčních čerpacích stanic.</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61.1.4 </a:t>
            </a:r>
            <a:r>
              <a:rPr lang="cs-CZ" dirty="0">
                <a:effectLst/>
                <a:ea typeface="Calibri" panose="020F0502020204030204" pitchFamily="34" charset="0"/>
                <a:cs typeface="Arial" panose="020B0604020202020204" pitchFamily="34" charset="0"/>
              </a:rPr>
              <a:t>Přítomnost požárních zařízení a</a:t>
            </a:r>
            <a:r>
              <a:rPr lang="cs-CZ" b="1" dirty="0">
                <a:effectLst/>
                <a:ea typeface="Calibri" panose="020F0502020204030204" pitchFamily="34" charset="0"/>
                <a:cs typeface="Arial" panose="020B0604020202020204" pitchFamily="34" charset="0"/>
              </a:rPr>
              <a:t>/</a:t>
            </a:r>
            <a:r>
              <a:rPr lang="cs-CZ" dirty="0">
                <a:effectLst/>
                <a:ea typeface="Calibri" panose="020F0502020204030204" pitchFamily="34" charset="0"/>
                <a:cs typeface="Arial" panose="020B0604020202020204" pitchFamily="34" charset="0"/>
              </a:rPr>
              <a:t>nebo příslušných požárních opatření musí pořadatel zajistit na všech tankovacích bodech (není nutné na komerčních čerpacích stanicích).</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61.1.5</a:t>
            </a:r>
            <a:r>
              <a:rPr lang="cs-CZ" dirty="0">
                <a:effectLst/>
                <a:ea typeface="Calibri" panose="020F0502020204030204" pitchFamily="34" charset="0"/>
                <a:cs typeface="Arial" panose="020B0604020202020204" pitchFamily="34" charset="0"/>
              </a:rPr>
              <a:t> Nejsou-li na trati rally žádné čerpací stanice, může pořadatel zařídit posádkám distribuci jednotné dodávky paliva podle Přílohy J centrálním způsobem. Takové tankovací body musí dodržet všechny bezpečnostní podmínky.</a:t>
            </a:r>
            <a:endParaRPr lang="cs-CZ" dirty="0"/>
          </a:p>
        </p:txBody>
      </p:sp>
      <p:sp>
        <p:nvSpPr>
          <p:cNvPr id="167940"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1076ADF-0544-4CD0-9A41-1E9BECF9C853}" type="slidenum">
              <a:rPr lang="sk-SK" smtClean="0"/>
              <a:pPr fontAlgn="base">
                <a:spcBef>
                  <a:spcPct val="0"/>
                </a:spcBef>
                <a:spcAft>
                  <a:spcPct val="0"/>
                </a:spcAft>
                <a:defRPr/>
              </a:pPr>
              <a:t>86</a:t>
            </a:fld>
            <a:endParaRPr lang="sk-SK"/>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84323" name="Zástupný symbol poznámok 2"/>
          <p:cNvSpPr>
            <a:spLocks noGrp="1"/>
          </p:cNvSpPr>
          <p:nvPr>
            <p:ph type="body" idx="1"/>
          </p:nvPr>
        </p:nvSpPr>
        <p:spPr bwMode="auto">
          <a:xfrm>
            <a:off x="571500" y="3500438"/>
            <a:ext cx="5929313" cy="5357812"/>
          </a:xfrm>
          <a:noFill/>
        </p:spPr>
        <p:txBody>
          <a:bodyPr wrap="square" numCol="1" anchor="t" anchorCtr="0" compatLnSpc="1">
            <a:prstTxWarp prst="textNoShape">
              <a:avLst/>
            </a:prstTxWarp>
          </a:bodyPr>
          <a:lstStyle/>
          <a:p>
            <a:pPr>
              <a:spcBef>
                <a:spcPts val="0"/>
              </a:spcBef>
            </a:pPr>
            <a:r>
              <a:rPr lang="cs-CZ" b="1" cap="all" dirty="0">
                <a:effectLst/>
                <a:ea typeface="Calibri" panose="020F0502020204030204" pitchFamily="34" charset="0"/>
                <a:cs typeface="Arial" panose="020B0604020202020204" pitchFamily="34" charset="0"/>
              </a:rPr>
              <a:t>61.2 POSTUP V TANKOVACÍ </a:t>
            </a:r>
            <a:r>
              <a:rPr lang="cs-CZ" b="1" cap="all" dirty="0">
                <a:solidFill>
                  <a:srgbClr val="FF0000"/>
                </a:solidFill>
                <a:effectLst/>
                <a:ea typeface="Calibri" panose="020F0502020204030204" pitchFamily="34" charset="0"/>
                <a:cs typeface="Arial" panose="020B0604020202020204" pitchFamily="34" charset="0"/>
              </a:rPr>
              <a:t>ZÓNĚ</a:t>
            </a:r>
            <a:endParaRPr lang="sk-SK" dirty="0">
              <a:solidFill>
                <a:srgbClr val="FF0000"/>
              </a:solidFill>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61.2.1 </a:t>
            </a:r>
            <a:r>
              <a:rPr lang="cs-CZ" dirty="0">
                <a:effectLst/>
                <a:ea typeface="Calibri" panose="020F0502020204030204" pitchFamily="34" charset="0"/>
                <a:cs typeface="Arial" panose="020B0604020202020204" pitchFamily="34" charset="0"/>
              </a:rPr>
              <a:t>Uvnitř tankovací </a:t>
            </a:r>
            <a:r>
              <a:rPr lang="cs-CZ" dirty="0">
                <a:solidFill>
                  <a:srgbClr val="FF0000"/>
                </a:solidFill>
                <a:effectLst/>
                <a:ea typeface="Calibri" panose="020F0502020204030204" pitchFamily="34" charset="0"/>
                <a:cs typeface="Arial" panose="020B0604020202020204" pitchFamily="34" charset="0"/>
              </a:rPr>
              <a:t>zóny </a:t>
            </a:r>
            <a:r>
              <a:rPr lang="cs-CZ" dirty="0">
                <a:effectLst/>
                <a:ea typeface="Calibri" panose="020F0502020204030204" pitchFamily="34" charset="0"/>
                <a:cs typeface="Arial" panose="020B0604020202020204" pitchFamily="34" charset="0"/>
              </a:rPr>
              <a:t>je povolena jen činnost přímo související s tankováním soutěžního vozidla.</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61.2.2 </a:t>
            </a:r>
            <a:r>
              <a:rPr lang="cs-CZ" dirty="0">
                <a:effectLst/>
                <a:ea typeface="Calibri" panose="020F0502020204030204" pitchFamily="34" charset="0"/>
                <a:cs typeface="Arial" panose="020B0604020202020204" pitchFamily="34" charset="0"/>
              </a:rPr>
              <a:t>Ve všech tankovacích zónách platí maximální rychlost 5 km/h.</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61.2.3 Osoby v tankovací zóně musí mít na sobě oblečení </a:t>
            </a:r>
            <a:r>
              <a:rPr lang="cs-CZ" b="1" i="1" dirty="0">
                <a:effectLst/>
                <a:ea typeface="Calibri" panose="020F0502020204030204" pitchFamily="34" charset="0"/>
                <a:cs typeface="Arial" panose="020B0604020202020204" pitchFamily="34" charset="0"/>
              </a:rPr>
              <a:t>a obuv</a:t>
            </a:r>
            <a:r>
              <a:rPr lang="cs-CZ" b="1" dirty="0">
                <a:effectLst/>
                <a:ea typeface="Calibri" panose="020F0502020204030204" pitchFamily="34" charset="0"/>
                <a:cs typeface="Arial" panose="020B0604020202020204" pitchFamily="34" charset="0"/>
              </a:rPr>
              <a:t>, které bude poskytovat přiměřenou ochranu proti ohni. </a:t>
            </a:r>
            <a:r>
              <a:rPr lang="cs-CZ" b="1" dirty="0">
                <a:effectLst/>
                <a:ea typeface="Calibri" panose="020F0502020204030204" pitchFamily="34" charset="0"/>
                <a:cs typeface="Times New Roman" panose="02020603050405020304" pitchFamily="18" charset="0"/>
              </a:rPr>
              <a:t>Za přiměřenou ochranu proti ohni je považován oděv s dlouhým rukávem a nohavicemi, uzavřená obuv, rukavice a kukla.</a:t>
            </a:r>
            <a:endParaRPr lang="sk-SK" b="1"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61.2.4</a:t>
            </a:r>
            <a:r>
              <a:rPr lang="cs-CZ" dirty="0">
                <a:effectLst/>
                <a:ea typeface="Calibri" panose="020F0502020204030204" pitchFamily="34" charset="0"/>
                <a:cs typeface="Arial" panose="020B0604020202020204" pitchFamily="34" charset="0"/>
              </a:rPr>
              <a:t> Dodavatel paliv nebo pořadatel, který je zodpovědný za chod tankovací </a:t>
            </a:r>
            <a:r>
              <a:rPr lang="cs-CZ" dirty="0">
                <a:solidFill>
                  <a:srgbClr val="FF0000"/>
                </a:solidFill>
                <a:effectLst/>
                <a:ea typeface="Calibri" panose="020F0502020204030204" pitchFamily="34" charset="0"/>
                <a:cs typeface="Arial" panose="020B0604020202020204" pitchFamily="34" charset="0"/>
              </a:rPr>
              <a:t>zóny</a:t>
            </a:r>
            <a:r>
              <a:rPr lang="cs-CZ" dirty="0">
                <a:effectLst/>
                <a:ea typeface="Calibri" panose="020F0502020204030204" pitchFamily="34" charset="0"/>
                <a:cs typeface="Arial" panose="020B0604020202020204" pitchFamily="34" charset="0"/>
              </a:rPr>
              <a:t>, je odpovědný chránit půdu alespoň nepropustnou plachtou (nejvhodnější je plachta, která se skládá ze savé horní části a spodní části nepropustné).</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Ve Zvláštních ustanoveních musí být uvedeno, zda je tento požadavek zadán soutěžícímu.</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61.2.5 </a:t>
            </a:r>
            <a:r>
              <a:rPr lang="cs-CZ" dirty="0">
                <a:effectLst/>
                <a:ea typeface="Calibri" panose="020F0502020204030204" pitchFamily="34" charset="0"/>
                <a:cs typeface="Arial" panose="020B0604020202020204" pitchFamily="34" charset="0"/>
              </a:rPr>
              <a:t>Za tankování zodpovídá jedině soutěžící.</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61.2.6 </a:t>
            </a:r>
            <a:r>
              <a:rPr lang="cs-CZ" dirty="0">
                <a:effectLst/>
                <a:ea typeface="Calibri" panose="020F0502020204030204" pitchFamily="34" charset="0"/>
                <a:cs typeface="Arial" panose="020B0604020202020204" pitchFamily="34" charset="0"/>
              </a:rPr>
              <a:t>Po celou dobu tankování musí být motor vypnutý.</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61.2.7 Je vyžadováno, aby posádka během tankování nebyla ve vozidle. </a:t>
            </a:r>
            <a:endParaRPr lang="sk-SK" b="1" dirty="0">
              <a:solidFill>
                <a:srgbClr val="FF0000"/>
              </a:solidFill>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61.2.8 </a:t>
            </a:r>
            <a:r>
              <a:rPr lang="cs-CZ" dirty="0">
                <a:effectLst/>
                <a:ea typeface="Calibri" panose="020F0502020204030204" pitchFamily="34" charset="0"/>
                <a:cs typeface="Arial" panose="020B0604020202020204" pitchFamily="34" charset="0"/>
              </a:rPr>
              <a:t>Dva členové týmu každé posádky mohou vstoupit do tankovací </a:t>
            </a:r>
            <a:r>
              <a:rPr lang="cs-CZ" dirty="0">
                <a:solidFill>
                  <a:srgbClr val="FF0000"/>
                </a:solidFill>
                <a:effectLst/>
                <a:ea typeface="Calibri" panose="020F0502020204030204" pitchFamily="34" charset="0"/>
                <a:cs typeface="Arial" panose="020B0604020202020204" pitchFamily="34" charset="0"/>
              </a:rPr>
              <a:t>zóny</a:t>
            </a:r>
            <a:r>
              <a:rPr lang="cs-CZ" dirty="0">
                <a:effectLst/>
                <a:ea typeface="Calibri" panose="020F0502020204030204" pitchFamily="34" charset="0"/>
                <a:cs typeface="Arial" panose="020B0604020202020204" pitchFamily="34" charset="0"/>
              </a:rPr>
              <a:t> výhradně jen pro poskytnutí pomoci při tankování.</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61.2.9 </a:t>
            </a:r>
            <a:r>
              <a:rPr lang="cs-CZ" dirty="0">
                <a:effectLst/>
                <a:ea typeface="Calibri" panose="020F0502020204030204" pitchFamily="34" charset="0"/>
                <a:cs typeface="Arial" panose="020B0604020202020204" pitchFamily="34" charset="0"/>
              </a:rPr>
              <a:t>Vozidlo může být tlačeno z tankovací </a:t>
            </a:r>
            <a:r>
              <a:rPr lang="cs-CZ" dirty="0">
                <a:solidFill>
                  <a:srgbClr val="FF0000"/>
                </a:solidFill>
                <a:effectLst/>
                <a:ea typeface="Calibri" panose="020F0502020204030204" pitchFamily="34" charset="0"/>
                <a:cs typeface="Arial" panose="020B0604020202020204" pitchFamily="34" charset="0"/>
              </a:rPr>
              <a:t>zóny</a:t>
            </a:r>
            <a:r>
              <a:rPr lang="cs-CZ" dirty="0">
                <a:effectLst/>
                <a:ea typeface="Calibri" panose="020F0502020204030204" pitchFamily="34" charset="0"/>
                <a:cs typeface="Arial" panose="020B0604020202020204" pitchFamily="34" charset="0"/>
              </a:rPr>
              <a:t> posádkou, 2 týmovými pracovníky a/nebo činovníky bez hrozby penalizace</a:t>
            </a:r>
            <a:endParaRPr lang="cs-CZ" b="1" cap="all" dirty="0"/>
          </a:p>
        </p:txBody>
      </p:sp>
      <p:sp>
        <p:nvSpPr>
          <p:cNvPr id="168964"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24CB19-987B-4502-B17A-2F21D9C9437D}" type="slidenum">
              <a:rPr lang="sk-SK" smtClean="0"/>
              <a:pPr fontAlgn="base">
                <a:spcBef>
                  <a:spcPct val="0"/>
                </a:spcBef>
                <a:spcAft>
                  <a:spcPct val="0"/>
                </a:spcAft>
                <a:defRPr/>
              </a:pPr>
              <a:t>87</a:t>
            </a:fld>
            <a:endParaRPr lang="sk-SK"/>
          </a:p>
        </p:txBody>
      </p:sp>
    </p:spTree>
    <p:extLst>
      <p:ext uri="{BB962C8B-B14F-4D97-AF65-F5344CB8AC3E}">
        <p14:creationId xmlns:p14="http://schemas.microsoft.com/office/powerpoint/2010/main" val="3864478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85347" name="Zástupný symbol poznámok 2"/>
          <p:cNvSpPr>
            <a:spLocks noGrp="1"/>
          </p:cNvSpPr>
          <p:nvPr>
            <p:ph type="body" idx="1"/>
          </p:nvPr>
        </p:nvSpPr>
        <p:spPr bwMode="auto">
          <a:xfrm>
            <a:off x="571500" y="3500438"/>
            <a:ext cx="5929313" cy="5357812"/>
          </a:xfrm>
          <a:noFill/>
        </p:spPr>
        <p:txBody>
          <a:bodyPr wrap="square" numCol="1" anchor="t" anchorCtr="0" compatLnSpc="1">
            <a:prstTxWarp prst="textNoShape">
              <a:avLst/>
            </a:prstTxWarp>
          </a:bodyPr>
          <a:lstStyle/>
          <a:p>
            <a:pPr>
              <a:spcBef>
                <a:spcPts val="0"/>
              </a:spcBef>
            </a:pPr>
            <a:r>
              <a:rPr lang="cs-CZ" b="1" dirty="0">
                <a:effectLst/>
                <a:ea typeface="Calibri" panose="020F0502020204030204" pitchFamily="34" charset="0"/>
                <a:cs typeface="Arial" panose="020B0604020202020204" pitchFamily="34" charset="0"/>
              </a:rPr>
              <a:t>13.8 ZÓNY PRO ZNAČENÍ / KONTROLU PNEUMATIK</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Značení kol / pneumatik / čtení čárového kódu může být zřízeno na výjezdu ze servisní zóny nebo ze vzdálené servisní zóny a před startem shakedownu. Jeden člen týmu každé posádky může mít přístup do této zóny jen za účelem pomoci se značením pneumatik a s výjimkou shakedownu. V případě používání čárového kódu musí být vždy viditelný z vnější strany pneumatiky.</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Posádka musí zastavit svůj vůz a čekat na instrukce technických komisařů nebo / a pořadatelů. Nejsou-li technici nebo pořadatelé přítomni, posádka může opustit zónu bez zastavení. Zóna kontroly značení pneumatik může být zřízena u vjezdů do servisních parkovišť a vzdálených servisních zón.</a:t>
            </a:r>
          </a:p>
          <a:p>
            <a:pPr>
              <a:spcBef>
                <a:spcPts val="0"/>
              </a:spcBef>
            </a:pPr>
            <a:endParaRPr lang="cs-CZ" dirty="0">
              <a:ea typeface="Calibri" panose="020F0502020204030204" pitchFamily="34" charset="0"/>
              <a:cs typeface="Arial" panose="020B0604020202020204" pitchFamily="34" charset="0"/>
            </a:endParaRPr>
          </a:p>
          <a:p>
            <a:pPr>
              <a:spcBef>
                <a:spcPts val="0"/>
              </a:spcBef>
            </a:pPr>
            <a:r>
              <a:rPr lang="cs-CZ" b="1" dirty="0">
                <a:effectLst/>
                <a:ea typeface="Calibri" panose="020F0502020204030204" pitchFamily="34" charset="0"/>
                <a:cs typeface="Arial" panose="020B0604020202020204" pitchFamily="34" charset="0"/>
              </a:rPr>
              <a:t>13.12 NÁHRADNÍ KOLA</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Vozy mohou převážet maximálně dvě náhradní kola a musí mít minimálně jedno náhradní kolo, pokud je stanoveno v příloze J pro příslušnou skupinu.</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Jakékoliv kompletní kolo namontované na autě nebo vložené dovnitř při servisu musí dojet do další servisní zóny nebo do zóny s povolenou výměnou pneumatik. Žádné kompletní kolo nemůže být naloženo do auta nebo vyňato z auta jinde, než v servisní zóně nebo v zóně s povolenou výměnou pneumatik.</a:t>
            </a:r>
            <a:endParaRPr lang="sk-SK" dirty="0">
              <a:effectLst/>
              <a:ea typeface="Calibri" panose="020F0502020204030204" pitchFamily="34" charset="0"/>
              <a:cs typeface="Times New Roman" panose="02020603050405020304" pitchFamily="18" charset="0"/>
            </a:endParaRPr>
          </a:p>
          <a:p>
            <a:pPr>
              <a:spcBef>
                <a:spcPts val="0"/>
              </a:spcBef>
            </a:pPr>
            <a:endParaRPr lang="sk-SK" dirty="0">
              <a:effectLst/>
              <a:ea typeface="Calibri" panose="020F0502020204030204" pitchFamily="34" charset="0"/>
              <a:cs typeface="Times New Roman" panose="02020603050405020304" pitchFamily="18" charset="0"/>
            </a:endParaRPr>
          </a:p>
          <a:p>
            <a:pPr>
              <a:spcBef>
                <a:spcPts val="0"/>
              </a:spcBef>
            </a:pPr>
            <a:endParaRPr lang="cs-CZ" b="1" i="0" u="none" strike="noStrike" baseline="0" dirty="0">
              <a:solidFill>
                <a:srgbClr val="000000"/>
              </a:solidFill>
            </a:endParaRPr>
          </a:p>
        </p:txBody>
      </p:sp>
      <p:sp>
        <p:nvSpPr>
          <p:cNvPr id="168964"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A83774D-1A73-4947-975C-70C25BB0FE63}" type="slidenum">
              <a:rPr lang="sk-SK" smtClean="0"/>
              <a:pPr fontAlgn="base">
                <a:spcBef>
                  <a:spcPct val="0"/>
                </a:spcBef>
                <a:spcAft>
                  <a:spcPct val="0"/>
                </a:spcAft>
                <a:defRPr/>
              </a:pPr>
              <a:t>88</a:t>
            </a:fld>
            <a:endParaRPr lang="sk-SK"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85347" name="Zástupný symbol poznámok 2"/>
          <p:cNvSpPr>
            <a:spLocks noGrp="1"/>
          </p:cNvSpPr>
          <p:nvPr>
            <p:ph type="body" idx="1"/>
          </p:nvPr>
        </p:nvSpPr>
        <p:spPr bwMode="auto">
          <a:xfrm>
            <a:off x="571500" y="3500438"/>
            <a:ext cx="5929313" cy="5357812"/>
          </a:xfrm>
          <a:noFill/>
        </p:spPr>
        <p:txBody>
          <a:bodyPr wrap="square" numCol="1" anchor="t" anchorCtr="0" compatLnSpc="1">
            <a:prstTxWarp prst="textNoShape">
              <a:avLst/>
            </a:prstTxWarp>
          </a:bodyPr>
          <a:lstStyle/>
          <a:p>
            <a:pPr>
              <a:spcBef>
                <a:spcPts val="0"/>
              </a:spcBef>
            </a:pPr>
            <a:r>
              <a:rPr lang="cs-CZ" b="1" dirty="0"/>
              <a:t>60.5 </a:t>
            </a:r>
            <a:r>
              <a:rPr lang="cs-CZ" b="1" dirty="0">
                <a:solidFill>
                  <a:srgbClr val="FF0000"/>
                </a:solidFill>
              </a:rPr>
              <a:t>ZÓNA</a:t>
            </a:r>
            <a:r>
              <a:rPr lang="cs-CZ" b="1" dirty="0"/>
              <a:t> NA VÝMĚNU PNEUMATIK (TFA) </a:t>
            </a:r>
          </a:p>
          <a:p>
            <a:pPr>
              <a:spcBef>
                <a:spcPts val="0"/>
              </a:spcBef>
            </a:pPr>
            <a:r>
              <a:rPr lang="cs-CZ" dirty="0"/>
              <a:t>V každé zóně na výměnu pneumatik:</a:t>
            </a:r>
          </a:p>
          <a:p>
            <a:pPr>
              <a:spcBef>
                <a:spcPts val="0"/>
              </a:spcBef>
            </a:pPr>
            <a:r>
              <a:rPr lang="cs-CZ" dirty="0"/>
              <a:t> - musí být definována časová kontrola na vjezdu a výjezdu</a:t>
            </a:r>
          </a:p>
          <a:p>
            <a:pPr>
              <a:spcBef>
                <a:spcPts val="0"/>
              </a:spcBef>
            </a:pPr>
            <a:r>
              <a:rPr lang="cs-CZ" dirty="0"/>
              <a:t> - doba zastávky pro TFA je 15 minut </a:t>
            </a:r>
          </a:p>
          <a:p>
            <a:pPr marL="171450" indent="-171450">
              <a:spcBef>
                <a:spcPts val="0"/>
              </a:spcBef>
              <a:buFontTx/>
              <a:buChar char="-"/>
            </a:pPr>
            <a:r>
              <a:rPr lang="cs-CZ" dirty="0"/>
              <a:t>žádná jiná práce není povolena v rámci vyznačené zóny než, že samotné posádky a jeden člen týmu mohou měnit kola, a to pouze pomocí vybavení, které vezou ve svém závodním voze. Týmoví pracovníci mohou přinést extra zvedák a prahové podpěry navíc. </a:t>
            </a:r>
          </a:p>
          <a:p>
            <a:pPr marL="171450" indent="-171450">
              <a:spcBef>
                <a:spcPts val="0"/>
              </a:spcBef>
              <a:buFontTx/>
              <a:buChar char="-"/>
            </a:pPr>
            <a:r>
              <a:rPr lang="cs-CZ" dirty="0"/>
              <a:t>- dodatečné pneumatiky, které mají být použity, mohou být dopraveny do zóny v servisním voze a mohou být připraveny členy týmu k montáži na závodní vůz.</a:t>
            </a:r>
          </a:p>
          <a:p>
            <a:pPr>
              <a:spcBef>
                <a:spcPts val="0"/>
              </a:spcBef>
            </a:pPr>
            <a:r>
              <a:rPr lang="cs-CZ" dirty="0"/>
              <a:t> - jeden týmový pracovník může být přítomen v zóně, pro výměnu pneu, dle článku 13.8. </a:t>
            </a:r>
          </a:p>
          <a:p>
            <a:pPr marL="171450" indent="-171450">
              <a:spcBef>
                <a:spcPts val="0"/>
              </a:spcBef>
              <a:buFontTx/>
              <a:buChar char="-"/>
            </a:pPr>
            <a:r>
              <a:rPr lang="cs-CZ" dirty="0"/>
              <a:t>je povinné pro všechny vozy projet zónou pro výměnu pneumatik a zastavit v zóně pro kontrolu značení pneumatik, i když kola nejsou měněna.</a:t>
            </a:r>
          </a:p>
          <a:p>
            <a:pPr>
              <a:spcBef>
                <a:spcPts val="0"/>
              </a:spcBef>
            </a:pPr>
            <a:r>
              <a:rPr lang="cs-CZ" dirty="0"/>
              <a:t> - zóna pro značení kol / pneumatik a čtení čárového kódu, ve které musí každý vůz zastavit, bude zřízena na výjezdu z každé zóny pro výměnu pneumatik. </a:t>
            </a:r>
          </a:p>
          <a:p>
            <a:pPr marL="171450" indent="-171450">
              <a:spcBef>
                <a:spcPts val="0"/>
              </a:spcBef>
              <a:buFontTx/>
              <a:buChar char="-"/>
            </a:pPr>
            <a:r>
              <a:rPr lang="cs-CZ" dirty="0"/>
              <a:t>přeprava pneumatik do TFA bude specifikována v ZU každé rally. </a:t>
            </a:r>
          </a:p>
          <a:p>
            <a:pPr>
              <a:spcBef>
                <a:spcPts val="0"/>
              </a:spcBef>
            </a:pPr>
            <a:r>
              <a:rPr lang="cs-CZ" dirty="0"/>
              <a:t>  V případě zařazení </a:t>
            </a:r>
            <a:r>
              <a:rPr lang="cs-CZ" dirty="0">
                <a:solidFill>
                  <a:srgbClr val="FF0000"/>
                </a:solidFill>
              </a:rPr>
              <a:t>zóny</a:t>
            </a:r>
            <a:r>
              <a:rPr lang="cs-CZ" dirty="0"/>
              <a:t> na výměny pneumatik nemusí být zřízeny ČK, stačí prodloužit jízdní dobu v traťovém úseku o minimálně 10 minut. Tato zóna bude pod dohledem činovníků rally a jakékoliv porušení bude nahlášeno sportovním komisařům</a:t>
            </a:r>
            <a:endParaRPr lang="cs-CZ" b="1" cap="all" dirty="0"/>
          </a:p>
        </p:txBody>
      </p:sp>
      <p:sp>
        <p:nvSpPr>
          <p:cNvPr id="168964"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A83774D-1A73-4947-975C-70C25BB0FE63}" type="slidenum">
              <a:rPr lang="sk-SK" smtClean="0"/>
              <a:pPr fontAlgn="base">
                <a:spcBef>
                  <a:spcPct val="0"/>
                </a:spcBef>
                <a:spcAft>
                  <a:spcPct val="0"/>
                </a:spcAft>
                <a:defRPr/>
              </a:pPr>
              <a:t>89</a:t>
            </a:fld>
            <a:endParaRPr lang="sk-SK"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Zástupný symbol obrazu snímky 1"/>
          <p:cNvSpPr>
            <a:spLocks noGrp="1" noRot="1" noChangeAspect="1" noTextEdit="1"/>
          </p:cNvSpPr>
          <p:nvPr>
            <p:ph type="sldImg"/>
          </p:nvPr>
        </p:nvSpPr>
        <p:spPr bwMode="auto">
          <a:xfrm>
            <a:off x="1620838" y="36513"/>
            <a:ext cx="3959225" cy="2970212"/>
          </a:xfrm>
          <a:noFill/>
          <a:ln>
            <a:solidFill>
              <a:srgbClr val="000000"/>
            </a:solidFill>
            <a:miter lim="800000"/>
            <a:headEnd/>
            <a:tailEnd/>
          </a:ln>
        </p:spPr>
      </p:sp>
      <p:sp>
        <p:nvSpPr>
          <p:cNvPr id="113667" name="Zástupný symbol poznámok 2"/>
          <p:cNvSpPr>
            <a:spLocks noGrp="1"/>
          </p:cNvSpPr>
          <p:nvPr>
            <p:ph type="body" idx="1"/>
          </p:nvPr>
        </p:nvSpPr>
        <p:spPr bwMode="auto">
          <a:xfrm>
            <a:off x="785813" y="3429000"/>
            <a:ext cx="5786437" cy="5029200"/>
          </a:xfrm>
          <a:noFill/>
        </p:spPr>
        <p:txBody>
          <a:bodyPr wrap="square" numCol="1" anchor="t" anchorCtr="0" compatLnSpc="1">
            <a:prstTxWarp prst="textNoShape">
              <a:avLst/>
            </a:prstTxWarp>
          </a:bodyPr>
          <a:lstStyle/>
          <a:p>
            <a:pPr lvl="0">
              <a:spcBef>
                <a:spcPts val="0"/>
              </a:spcBef>
            </a:pPr>
            <a:r>
              <a:rPr lang="cs-CZ" b="1" dirty="0"/>
              <a:t>BEZPEČNOSTNÍ MANUÁL RALLY 2022:</a:t>
            </a:r>
          </a:p>
          <a:p>
            <a:pPr lvl="0">
              <a:spcBef>
                <a:spcPts val="0"/>
              </a:spcBef>
            </a:pPr>
            <a:r>
              <a:rPr lang="cs-CZ" b="1" dirty="0"/>
              <a:t>1.12</a:t>
            </a:r>
          </a:p>
          <a:p>
            <a:pPr lvl="0">
              <a:spcBef>
                <a:spcPts val="0"/>
              </a:spcBef>
            </a:pPr>
            <a:r>
              <a:rPr lang="cs-CZ" dirty="0"/>
              <a:t>90 minut před startem prvního soutěžního vozu se současně uzavře celá trať RZ. Od té doby pořadatelé nedovolí vjezd do RZ žádnému civilnímu vozidlu. Pokud by se na trati ještě nějaké pohybovalo, musí jej vykázat na bezpečné místo mimo trať a to jen ve směru jízdy. Průjezd je povolen pouze řádně označeným oprávněným vozidlům a soutěžním automobilům. Oprávněnými vozidly jsou organizační, kontrolní a bezpečnostní vozidla event. průzkumná vozidla týmů, která vjíždějí do RZ pouze přes stanoviště Start</a:t>
            </a:r>
            <a:endParaRPr lang="cs-CZ" b="1" dirty="0"/>
          </a:p>
          <a:p>
            <a:pPr lvl="0">
              <a:spcBef>
                <a:spcPts val="0"/>
              </a:spcBef>
            </a:pPr>
            <a:r>
              <a:rPr lang="sk-SK" b="1" dirty="0"/>
              <a:t>2.2 UZAVÍRACÍ VOZIDLO (06 A)</a:t>
            </a:r>
          </a:p>
          <a:p>
            <a:pPr lvl="0">
              <a:spcBef>
                <a:spcPts val="0"/>
              </a:spcBef>
            </a:pPr>
            <a:r>
              <a:rPr lang="cs-CZ" b="1" dirty="0"/>
              <a:t>• Vozidlo kontroluje uzavření trati RZ pro veškerý veřejný provoz. </a:t>
            </a:r>
          </a:p>
          <a:p>
            <a:pPr lvl="0">
              <a:spcBef>
                <a:spcPts val="0"/>
              </a:spcBef>
            </a:pPr>
            <a:r>
              <a:rPr lang="cs-CZ" dirty="0"/>
              <a:t>•Po jeho průjezdu je trať RZ definitivně uzavřena pro veškerý veřejný provoz. </a:t>
            </a:r>
          </a:p>
          <a:p>
            <a:pPr lvl="0">
              <a:spcBef>
                <a:spcPts val="0"/>
              </a:spcBef>
            </a:pPr>
            <a:r>
              <a:rPr lang="cs-CZ" dirty="0"/>
              <a:t>• Pro všechna vozidla s povoleným vjezdem do RZ je od tohoto okamžiku trať jednosměrná (i pro vedoucího RZ, vedoucího bezpečnosti RZ a všechna organizační vozidla</a:t>
            </a:r>
            <a:r>
              <a:rPr lang="sk-SK" dirty="0"/>
              <a:t> </a:t>
            </a:r>
          </a:p>
          <a:p>
            <a:pPr lvl="0">
              <a:spcBef>
                <a:spcPts val="0"/>
              </a:spcBef>
            </a:pPr>
            <a:endParaRPr lang="cs-CZ" b="1" dirty="0">
              <a:solidFill>
                <a:srgbClr val="FF0000"/>
              </a:solidFill>
            </a:endParaRPr>
          </a:p>
          <a:p>
            <a:pPr lvl="0">
              <a:spcBef>
                <a:spcPts val="0"/>
              </a:spcBef>
            </a:pPr>
            <a:r>
              <a:rPr lang="sk-SK" b="1" dirty="0"/>
              <a:t>2.16 ČASY PRŮJEZDU ORGANIZAČNÍCH, BEZPEČNOSTNÍCH A KONTROLNÍCH VOZIDEL</a:t>
            </a:r>
            <a:endParaRPr lang="cs-CZ" dirty="0">
              <a:solidFill>
                <a:srgbClr val="FF0000"/>
              </a:solidFill>
            </a:endParaRPr>
          </a:p>
          <a:p>
            <a:pPr lvl="0">
              <a:spcBef>
                <a:spcPts val="0"/>
              </a:spcBef>
            </a:pPr>
            <a:r>
              <a:rPr lang="cs-CZ" dirty="0"/>
              <a:t>06A Uzavírací vozidlo          nejméně 60 minut před 1. soutěžním vozem</a:t>
            </a:r>
            <a:endParaRPr lang="sk-SK" dirty="0"/>
          </a:p>
          <a:p>
            <a:pPr eaLnBrk="1" hangingPunct="1">
              <a:spcBef>
                <a:spcPts val="0"/>
              </a:spcBef>
            </a:pPr>
            <a:endParaRPr lang="cs-CZ" b="1" dirty="0"/>
          </a:p>
          <a:p>
            <a:pPr eaLnBrk="1" hangingPunct="1">
              <a:spcBef>
                <a:spcPts val="0"/>
              </a:spcBef>
            </a:pPr>
            <a:endParaRPr lang="cs-CZ" b="1" dirty="0"/>
          </a:p>
          <a:p>
            <a:pPr eaLnBrk="1" hangingPunct="1">
              <a:spcBef>
                <a:spcPct val="0"/>
              </a:spcBef>
            </a:pPr>
            <a:endParaRPr lang="cs-CZ" b="1" dirty="0"/>
          </a:p>
          <a:p>
            <a:pPr eaLnBrk="1" hangingPunct="1">
              <a:spcBef>
                <a:spcPct val="0"/>
              </a:spcBef>
            </a:pPr>
            <a:endParaRPr lang="cs-CZ" dirty="0"/>
          </a:p>
        </p:txBody>
      </p:sp>
      <p:sp>
        <p:nvSpPr>
          <p:cNvPr id="104452"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97750B-7EA1-47EE-9E57-63B1CF678866}" type="slidenum">
              <a:rPr lang="sk-SK" smtClean="0"/>
              <a:pPr fontAlgn="base">
                <a:spcBef>
                  <a:spcPct val="0"/>
                </a:spcBef>
                <a:spcAft>
                  <a:spcPct val="0"/>
                </a:spcAft>
                <a:defRPr/>
              </a:pPr>
              <a:t>9</a:t>
            </a:fld>
            <a:endParaRPr lang="sk-SK" dirty="0"/>
          </a:p>
        </p:txBody>
      </p:sp>
    </p:spTree>
    <p:extLst>
      <p:ext uri="{BB962C8B-B14F-4D97-AF65-F5344CB8AC3E}">
        <p14:creationId xmlns:p14="http://schemas.microsoft.com/office/powerpoint/2010/main" val="28002679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86371" name="Zástupný symbol poznámok 2"/>
          <p:cNvSpPr>
            <a:spLocks noGrp="1"/>
          </p:cNvSpPr>
          <p:nvPr>
            <p:ph type="body" idx="1"/>
          </p:nvPr>
        </p:nvSpPr>
        <p:spPr bwMode="auto">
          <a:xfrm>
            <a:off x="685800" y="3643313"/>
            <a:ext cx="5886450" cy="4814887"/>
          </a:xfrm>
          <a:noFill/>
        </p:spPr>
        <p:txBody>
          <a:bodyPr wrap="square" numCol="1" anchor="t" anchorCtr="0" compatLnSpc="1">
            <a:prstTxWarp prst="textNoShape">
              <a:avLst/>
            </a:prstTxWarp>
          </a:bodyPr>
          <a:lstStyle/>
          <a:p>
            <a:pPr eaLnBrk="1" hangingPunct="1">
              <a:spcBef>
                <a:spcPts val="0"/>
              </a:spcBef>
            </a:pPr>
            <a:r>
              <a:rPr lang="cs-CZ" dirty="0"/>
              <a:t>V cíli soutěže bývá  časová kontrola umísťována před cílovou rampou.</a:t>
            </a:r>
          </a:p>
          <a:p>
            <a:pPr eaLnBrk="1" hangingPunct="1">
              <a:spcBef>
                <a:spcPts val="0"/>
              </a:spcBef>
            </a:pPr>
            <a:r>
              <a:rPr lang="cs-CZ" dirty="0"/>
              <a:t>Tady si časoměřiči ponechávají jízdní výkazy a následně je odesílají počítačům výsledků.</a:t>
            </a:r>
          </a:p>
          <a:p>
            <a:pPr eaLnBrk="1" hangingPunct="1">
              <a:spcBef>
                <a:spcPts val="0"/>
              </a:spcBef>
            </a:pPr>
            <a:endParaRPr lang="cs-CZ" dirty="0"/>
          </a:p>
          <a:p>
            <a:pPr>
              <a:spcBef>
                <a:spcPts val="0"/>
              </a:spcBef>
            </a:pPr>
            <a:r>
              <a:rPr lang="cs-CZ" b="1" dirty="0">
                <a:solidFill>
                  <a:srgbClr val="000000"/>
                </a:solidFill>
                <a:effectLst/>
                <a:ea typeface="Calibri" panose="020F0502020204030204" pitchFamily="34" charset="0"/>
                <a:cs typeface="Arial" panose="020B0604020202020204" pitchFamily="34" charset="0"/>
              </a:rPr>
              <a:t>44.2.11 </a:t>
            </a:r>
            <a:r>
              <a:rPr lang="cs-CZ" dirty="0">
                <a:solidFill>
                  <a:srgbClr val="000000"/>
                </a:solidFill>
                <a:effectLst/>
                <a:ea typeface="Calibri" panose="020F0502020204030204" pitchFamily="34" charset="0"/>
                <a:cs typeface="Arial" panose="020B0604020202020204" pitchFamily="34" charset="0"/>
              </a:rPr>
              <a:t>Předčasný příjezd může pořadatel posádkám povolit za předpokladu, že to uvede ve zvláštních ustanoveních nebo později v prováděcích ustanoveních.  </a:t>
            </a:r>
            <a:endParaRPr lang="sk-SK" dirty="0">
              <a:effectLst/>
              <a:ea typeface="Calibri" panose="020F0502020204030204" pitchFamily="34" charset="0"/>
              <a:cs typeface="Times New Roman" panose="02020603050405020304" pitchFamily="18" charset="0"/>
            </a:endParaRPr>
          </a:p>
          <a:p>
            <a:pPr>
              <a:spcBef>
                <a:spcPts val="0"/>
              </a:spcBef>
            </a:pPr>
            <a:r>
              <a:rPr lang="cs-CZ" i="1" dirty="0">
                <a:effectLst/>
                <a:ea typeface="Calibri" panose="020F0502020204030204" pitchFamily="34" charset="0"/>
                <a:cs typeface="Arial" panose="020B0604020202020204" pitchFamily="34" charset="0"/>
              </a:rPr>
              <a:t>Není-li v ZU stanoveno jinak, je při mistrovství ČR předčasný příjezd bez jakékoliv penalizace povolen do cíle rally. V ostatních případech musí být předčasný příjezd povolen v ZU nebo v prováděcích ustanoveních.</a:t>
            </a:r>
          </a:p>
          <a:p>
            <a:pPr>
              <a:spcBef>
                <a:spcPts val="0"/>
              </a:spcBef>
            </a:pPr>
            <a:endParaRPr lang="cs-CZ" b="1" i="1" dirty="0">
              <a:cs typeface="Arial" panose="020B0604020202020204" pitchFamily="34" charset="0"/>
            </a:endParaRPr>
          </a:p>
          <a:p>
            <a:pPr>
              <a:spcBef>
                <a:spcPts val="0"/>
              </a:spcBef>
            </a:pPr>
            <a:r>
              <a:rPr lang="cs-CZ" dirty="0"/>
              <a:t>44.2.4 Zaznamenaný čas přesně odpovídá okamžiku, kdy jeden z členů posádky předá jízdní výkaz časoměřiči. </a:t>
            </a:r>
          </a:p>
          <a:p>
            <a:pPr>
              <a:spcBef>
                <a:spcPts val="0"/>
              </a:spcBef>
            </a:pPr>
            <a:r>
              <a:rPr lang="cs-CZ" dirty="0"/>
              <a:t>44.2.5 Tento </a:t>
            </a:r>
            <a:r>
              <a:rPr lang="cs-CZ" b="1" dirty="0"/>
              <a:t>skutečný čas</a:t>
            </a:r>
            <a:r>
              <a:rPr lang="cs-CZ" dirty="0"/>
              <a:t>, ve kterém byl jízdní výkaz předložen posádkou, vyznačí časoměřič ručně nebo razítkovacími hodinami do jízdního výkazu a nic jiného.</a:t>
            </a:r>
            <a:endParaRPr lang="cs-CZ" b="1" dirty="0"/>
          </a:p>
        </p:txBody>
      </p:sp>
      <p:sp>
        <p:nvSpPr>
          <p:cNvPr id="169988"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88F93B-7B27-4C87-A159-AD744F0B946C}" type="slidenum">
              <a:rPr lang="sk-SK" smtClean="0"/>
              <a:pPr fontAlgn="base">
                <a:spcBef>
                  <a:spcPct val="0"/>
                </a:spcBef>
                <a:spcAft>
                  <a:spcPct val="0"/>
                </a:spcAft>
                <a:defRPr/>
              </a:pPr>
              <a:t>90</a:t>
            </a:fld>
            <a:endParaRPr lang="sk-SK"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87395" name="Zástupný symbol poznámok 2"/>
          <p:cNvSpPr>
            <a:spLocks noGrp="1"/>
          </p:cNvSpPr>
          <p:nvPr>
            <p:ph type="body" idx="1"/>
          </p:nvPr>
        </p:nvSpPr>
        <p:spPr bwMode="auto">
          <a:xfrm>
            <a:off x="685800" y="3571875"/>
            <a:ext cx="5486400" cy="4886325"/>
          </a:xfrm>
          <a:noFill/>
        </p:spPr>
        <p:txBody>
          <a:bodyPr wrap="square" numCol="1" anchor="t" anchorCtr="0" compatLnSpc="1">
            <a:prstTxWarp prst="textNoShape">
              <a:avLst/>
            </a:prstTxWarp>
          </a:bodyPr>
          <a:lstStyle/>
          <a:p>
            <a:pPr eaLnBrk="1" hangingPunct="1">
              <a:spcBef>
                <a:spcPct val="0"/>
              </a:spcBef>
            </a:pPr>
            <a:r>
              <a:rPr lang="cs-CZ" dirty="0"/>
              <a:t>Dostáváme se do cíle soutěže na rampu, za kterou následuje uzavřené parkoviště.</a:t>
            </a:r>
          </a:p>
          <a:p>
            <a:pPr eaLnBrk="1" hangingPunct="1">
              <a:spcBef>
                <a:spcPct val="0"/>
              </a:spcBef>
            </a:pPr>
            <a:r>
              <a:rPr lang="cs-CZ" dirty="0"/>
              <a:t>Někdy je UP vzdáleno od rampy a proto posádky obdrží  za rampou na přejezd  další jízdní výkaz.</a:t>
            </a:r>
          </a:p>
        </p:txBody>
      </p:sp>
      <p:sp>
        <p:nvSpPr>
          <p:cNvPr id="171012"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8E6AD6-B03D-4E15-B8EA-58B57AFBDB16}" type="slidenum">
              <a:rPr lang="sk-SK" smtClean="0"/>
              <a:pPr fontAlgn="base">
                <a:spcBef>
                  <a:spcPct val="0"/>
                </a:spcBef>
                <a:spcAft>
                  <a:spcPct val="0"/>
                </a:spcAft>
                <a:defRPr/>
              </a:pPr>
              <a:t>91</a:t>
            </a:fld>
            <a:endParaRPr lang="sk-SK"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87395" name="Zástupný symbol poznámok 2"/>
          <p:cNvSpPr>
            <a:spLocks noGrp="1"/>
          </p:cNvSpPr>
          <p:nvPr>
            <p:ph type="body" idx="1"/>
          </p:nvPr>
        </p:nvSpPr>
        <p:spPr bwMode="auto">
          <a:xfrm>
            <a:off x="685800" y="3571875"/>
            <a:ext cx="5486400" cy="4886325"/>
          </a:xfrm>
          <a:noFill/>
        </p:spPr>
        <p:txBody>
          <a:bodyPr wrap="square" numCol="1" anchor="t" anchorCtr="0" compatLnSpc="1">
            <a:prstTxWarp prst="textNoShape">
              <a:avLst/>
            </a:prstTxWarp>
          </a:bodyPr>
          <a:lstStyle/>
          <a:p>
            <a:pPr>
              <a:spcBef>
                <a:spcPts val="0"/>
              </a:spcBef>
            </a:pPr>
            <a:r>
              <a:rPr lang="cs-CZ" b="1" dirty="0">
                <a:solidFill>
                  <a:srgbClr val="000000"/>
                </a:solidFill>
                <a:effectLst/>
                <a:ea typeface="Calibri" panose="020F0502020204030204" pitchFamily="34" charset="0"/>
                <a:cs typeface="Arial" panose="020B0604020202020204" pitchFamily="34" charset="0"/>
              </a:rPr>
              <a:t>33.1 UZAVŘENÉ PARKOVIŠTĚ V CÍLI RALLY</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33.1.1</a:t>
            </a:r>
            <a:r>
              <a:rPr lang="cs-CZ" dirty="0">
                <a:effectLst/>
                <a:ea typeface="Calibri" panose="020F0502020204030204" pitchFamily="34" charset="0"/>
                <a:cs typeface="Arial" panose="020B0604020202020204" pitchFamily="34" charset="0"/>
              </a:rPr>
              <a:t> Po skončení formalit v cíli se musí vozy odevzdat do uzavřeného parkoviště, kde musí zůstat až do jeho otevření na pokyn sportovních komisařů.</a:t>
            </a:r>
            <a:endParaRPr lang="sk-SK" dirty="0">
              <a:effectLst/>
              <a:ea typeface="Calibri" panose="020F0502020204030204" pitchFamily="34" charset="0"/>
              <a:cs typeface="Times New Roman" panose="02020603050405020304" pitchFamily="18" charset="0"/>
            </a:endParaRPr>
          </a:p>
          <a:p>
            <a:pPr>
              <a:spcBef>
                <a:spcPts val="0"/>
              </a:spcBef>
            </a:pPr>
            <a:r>
              <a:rPr lang="cs-CZ" i="1" dirty="0">
                <a:effectLst/>
                <a:ea typeface="Calibri" panose="020F0502020204030204" pitchFamily="34" charset="0"/>
                <a:cs typeface="Arial" panose="020B0604020202020204" pitchFamily="34" charset="0"/>
              </a:rPr>
              <a:t>V UP na konci rally je soutěžící povinen převzít své vozidlo do 30 minut po oficiálním otevření UP. Po této době končí jakákoliv odpovědnost pořadatele za vozidlo.</a:t>
            </a:r>
            <a:endParaRPr lang="sk-SK" dirty="0">
              <a:effectLst/>
              <a:ea typeface="Calibri" panose="020F0502020204030204" pitchFamily="34" charset="0"/>
              <a:cs typeface="Times New Roman" panose="02020603050405020304" pitchFamily="18" charset="0"/>
            </a:endParaRPr>
          </a:p>
          <a:p>
            <a:pPr eaLnBrk="1" hangingPunct="1">
              <a:spcBef>
                <a:spcPts val="0"/>
              </a:spcBef>
            </a:pPr>
            <a:endParaRPr lang="cs-CZ" b="1" dirty="0"/>
          </a:p>
          <a:p>
            <a:pPr>
              <a:spcBef>
                <a:spcPts val="0"/>
              </a:spcBef>
            </a:pPr>
            <a:r>
              <a:rPr lang="cs-CZ" b="1" dirty="0">
                <a:effectLst/>
                <a:ea typeface="Calibri" panose="020F0502020204030204" pitchFamily="34" charset="0"/>
                <a:cs typeface="Arial" panose="020B0604020202020204" pitchFamily="34" charset="0"/>
              </a:rPr>
              <a:t>63.7 UZAVŘENÉ PARKOVIŠTĚ PO SKONČENÍ RALLY </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Times New Roman" panose="02020603050405020304" pitchFamily="18" charset="0"/>
              </a:rPr>
              <a:t>Zařízení sledovacího systému a on-board kamery poskytnuté promotérem nebo pořadatelem mohou být odstraněny v uzavřeném parkovišti pouze se souhlasem technického delegáta FIA / technického komisaře a pod kontrolou pořadatelů.</a:t>
            </a:r>
            <a:endParaRPr lang="sk-SK" dirty="0">
              <a:effectLst/>
              <a:ea typeface="Calibri" panose="020F0502020204030204" pitchFamily="34" charset="0"/>
              <a:cs typeface="Times New Roman" panose="02020603050405020304" pitchFamily="18" charset="0"/>
            </a:endParaRPr>
          </a:p>
          <a:p>
            <a:pPr>
              <a:spcBef>
                <a:spcPts val="0"/>
              </a:spcBef>
            </a:pPr>
            <a:r>
              <a:rPr lang="cs-CZ" i="1" dirty="0">
                <a:effectLst/>
                <a:ea typeface="Calibri" panose="020F0502020204030204" pitchFamily="34" charset="0"/>
                <a:cs typeface="Times New Roman" panose="02020603050405020304" pitchFamily="18" charset="0"/>
              </a:rPr>
              <a:t>Na vjezdu do závěrečného UP (po vyhlášení) bude vždy zřízena standardní ČK s licencovaným časoměřičem.</a:t>
            </a:r>
          </a:p>
          <a:p>
            <a:pPr>
              <a:spcBef>
                <a:spcPts val="0"/>
              </a:spcBef>
            </a:pPr>
            <a:endParaRPr lang="cs-CZ" b="1" i="1" dirty="0">
              <a:cs typeface="Times New Roman" panose="02020603050405020304" pitchFamily="18" charset="0"/>
            </a:endParaRPr>
          </a:p>
          <a:p>
            <a:pPr>
              <a:spcBef>
                <a:spcPts val="0"/>
              </a:spcBef>
            </a:pPr>
            <a:r>
              <a:rPr lang="cs-CZ" b="1" dirty="0">
                <a:solidFill>
                  <a:srgbClr val="000000"/>
                </a:solidFill>
                <a:effectLst/>
                <a:latin typeface="+mj-lt"/>
                <a:ea typeface="Calibri" panose="020F0502020204030204" pitchFamily="34" charset="0"/>
                <a:cs typeface="Arial" panose="020B0604020202020204" pitchFamily="34" charset="0"/>
              </a:rPr>
              <a:t>2.8 KONEC RALLY</a:t>
            </a:r>
            <a:endParaRPr lang="sk-SK" dirty="0">
              <a:effectLst/>
              <a:latin typeface="+mj-lt"/>
              <a:ea typeface="Calibri" panose="020F0502020204030204" pitchFamily="34" charset="0"/>
              <a:cs typeface="Times New Roman" panose="02020603050405020304" pitchFamily="18" charset="0"/>
            </a:endParaRPr>
          </a:p>
          <a:p>
            <a:pPr>
              <a:spcBef>
                <a:spcPts val="0"/>
              </a:spcBef>
            </a:pPr>
            <a:r>
              <a:rPr lang="cs-CZ" dirty="0">
                <a:effectLst/>
                <a:latin typeface="+mj-lt"/>
                <a:ea typeface="Calibri" panose="020F0502020204030204" pitchFamily="34" charset="0"/>
                <a:cs typeface="Arial" panose="020B0604020202020204" pitchFamily="34" charset="0"/>
              </a:rPr>
              <a:t>Rally končí vydáním konečné klasifikace. Soutěžní část rally končí  poslední časovou kontrolou.</a:t>
            </a:r>
            <a:endParaRPr lang="sk-SK" dirty="0">
              <a:effectLst/>
              <a:latin typeface="+mj-lt"/>
              <a:ea typeface="Calibri" panose="020F0502020204030204" pitchFamily="34" charset="0"/>
              <a:cs typeface="Times New Roman" panose="02020603050405020304" pitchFamily="18" charset="0"/>
            </a:endParaRPr>
          </a:p>
          <a:p>
            <a:pPr>
              <a:spcBef>
                <a:spcPts val="0"/>
              </a:spcBef>
            </a:pPr>
            <a:endParaRPr lang="cs-CZ" b="1" dirty="0"/>
          </a:p>
          <a:p>
            <a:pPr>
              <a:spcBef>
                <a:spcPts val="0"/>
              </a:spcBef>
            </a:pPr>
            <a:r>
              <a:rPr lang="cs-CZ" b="1" dirty="0">
                <a:effectLst/>
                <a:ea typeface="Calibri" panose="020F0502020204030204" pitchFamily="34" charset="0"/>
                <a:cs typeface="Arial" panose="020B0604020202020204" pitchFamily="34" charset="0"/>
              </a:rPr>
              <a:t>66.1 POSTUP V CÍLI</a:t>
            </a:r>
            <a:endParaRPr lang="sk-SK" dirty="0">
              <a:effectLst/>
              <a:ea typeface="Calibri" panose="020F0502020204030204" pitchFamily="34" charset="0"/>
              <a:cs typeface="Times New Roman" panose="02020603050405020304" pitchFamily="18" charset="0"/>
            </a:endParaRPr>
          </a:p>
          <a:p>
            <a:pPr>
              <a:spcBef>
                <a:spcPts val="0"/>
              </a:spcBef>
            </a:pPr>
            <a:r>
              <a:rPr lang="cs-CZ" dirty="0">
                <a:solidFill>
                  <a:srgbClr val="000000"/>
                </a:solidFill>
                <a:effectLst/>
                <a:ea typeface="Calibri" panose="020F0502020204030204" pitchFamily="34" charset="0"/>
                <a:cs typeface="Arial" panose="020B0604020202020204" pitchFamily="34" charset="0"/>
              </a:rPr>
              <a:t>Soutěžní část rally končí v „cílové časové kontrole IN“.</a:t>
            </a:r>
            <a:endParaRPr lang="cs-CZ" b="1" dirty="0"/>
          </a:p>
          <a:p>
            <a:pPr>
              <a:spcBef>
                <a:spcPts val="0"/>
              </a:spcBef>
            </a:pPr>
            <a:endParaRPr lang="cs-CZ" b="1" dirty="0"/>
          </a:p>
        </p:txBody>
      </p:sp>
      <p:sp>
        <p:nvSpPr>
          <p:cNvPr id="171012"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8E6AD6-B03D-4E15-B8EA-58B57AFBDB16}" type="slidenum">
              <a:rPr lang="sk-SK" smtClean="0"/>
              <a:pPr fontAlgn="base">
                <a:spcBef>
                  <a:spcPct val="0"/>
                </a:spcBef>
                <a:spcAft>
                  <a:spcPct val="0"/>
                </a:spcAft>
                <a:defRPr/>
              </a:pPr>
              <a:t>92</a:t>
            </a:fld>
            <a:endParaRPr lang="sk-SK" dirty="0"/>
          </a:p>
        </p:txBody>
      </p:sp>
    </p:spTree>
    <p:extLst>
      <p:ext uri="{BB962C8B-B14F-4D97-AF65-F5344CB8AC3E}">
        <p14:creationId xmlns:p14="http://schemas.microsoft.com/office/powerpoint/2010/main" val="38758752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188419" name="Zástupný symbol poznámok 2"/>
          <p:cNvSpPr>
            <a:spLocks noGrp="1"/>
          </p:cNvSpPr>
          <p:nvPr>
            <p:ph type="body" idx="1"/>
          </p:nvPr>
        </p:nvSpPr>
        <p:spPr bwMode="auto">
          <a:xfrm>
            <a:off x="685800" y="3643313"/>
            <a:ext cx="5815013" cy="4814887"/>
          </a:xfrm>
          <a:noFill/>
        </p:spPr>
        <p:txBody>
          <a:bodyPr wrap="square" numCol="1" anchor="t" anchorCtr="0" compatLnSpc="1">
            <a:prstTxWarp prst="textNoShape">
              <a:avLst/>
            </a:prstTxWarp>
          </a:bodyPr>
          <a:lstStyle/>
          <a:p>
            <a:pPr>
              <a:spcBef>
                <a:spcPts val="0"/>
              </a:spcBef>
            </a:pPr>
            <a:r>
              <a:rPr lang="cs-CZ" b="1" dirty="0">
                <a:effectLst/>
                <a:ea typeface="Calibri" panose="020F0502020204030204" pitchFamily="34" charset="0"/>
                <a:cs typeface="Arial" panose="020B0604020202020204" pitchFamily="34" charset="0"/>
              </a:rPr>
              <a:t>43. PRŮJEZDNÍ KONTROLY</a:t>
            </a:r>
            <a:endParaRPr lang="sk-SK" dirty="0">
              <a:effectLst/>
              <a:ea typeface="Calibri" panose="020F0502020204030204" pitchFamily="34" charset="0"/>
              <a:cs typeface="Times New Roman" panose="02020603050405020304" pitchFamily="18" charset="0"/>
            </a:endParaRPr>
          </a:p>
          <a:p>
            <a:pPr>
              <a:spcBef>
                <a:spcPts val="0"/>
              </a:spcBef>
            </a:pPr>
            <a:r>
              <a:rPr lang="x-none" dirty="0">
                <a:effectLst/>
                <a:ea typeface="Calibri" panose="020F0502020204030204" pitchFamily="34" charset="0"/>
                <a:cs typeface="Arial" panose="020B0604020202020204" pitchFamily="34" charset="0"/>
              </a:rPr>
              <a:t>V těchto kontrolách označených znaky uvedenými v Příloze č. I musí časoměřiči stanoviště posádce jízdní výkaz pouze orazítkovat a/nebo podepsat ihned po jeho předložení, ale bez záznamu času průjezdu.</a:t>
            </a:r>
            <a:endParaRPr lang="sk-SK" dirty="0">
              <a:effectLst/>
              <a:ea typeface="Calibri" panose="020F0502020204030204" pitchFamily="34" charset="0"/>
              <a:cs typeface="Times New Roman" panose="02020603050405020304" pitchFamily="18" charset="0"/>
            </a:endParaRPr>
          </a:p>
          <a:p>
            <a:pPr>
              <a:spcBef>
                <a:spcPts val="0"/>
              </a:spcBef>
            </a:pPr>
            <a:endParaRPr lang="cs-CZ" b="1" dirty="0"/>
          </a:p>
          <a:p>
            <a:pPr eaLnBrk="1" hangingPunct="1">
              <a:spcBef>
                <a:spcPct val="0"/>
              </a:spcBef>
            </a:pPr>
            <a:r>
              <a:rPr lang="cs-CZ" dirty="0"/>
              <a:t>Do kontrolní listiny  zapsat startovní číslo a orientačně hodinu a minutu příjezdu.</a:t>
            </a:r>
            <a:endParaRPr lang="sk-SK" dirty="0">
              <a:solidFill>
                <a:srgbClr val="FF0000"/>
              </a:solidFill>
            </a:endParaRPr>
          </a:p>
          <a:p>
            <a:pPr eaLnBrk="1" hangingPunct="1">
              <a:spcBef>
                <a:spcPct val="0"/>
              </a:spcBef>
            </a:pPr>
            <a:endParaRPr lang="sk-SK" dirty="0"/>
          </a:p>
        </p:txBody>
      </p:sp>
      <p:sp>
        <p:nvSpPr>
          <p:cNvPr id="172036"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7BDC91-ACFF-4A02-B0B7-4826858A4A89}" type="slidenum">
              <a:rPr lang="sk-SK" smtClean="0"/>
              <a:pPr fontAlgn="base">
                <a:spcBef>
                  <a:spcPct val="0"/>
                </a:spcBef>
                <a:spcAft>
                  <a:spcPct val="0"/>
                </a:spcAft>
                <a:defRPr/>
              </a:pPr>
              <a:t>93</a:t>
            </a:fld>
            <a:endParaRPr lang="sk-SK"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Zástupný symbol obrazu snímky 1"/>
          <p:cNvSpPr>
            <a:spLocks noGrp="1" noRot="1" noChangeAspect="1" noTextEdit="1"/>
          </p:cNvSpPr>
          <p:nvPr>
            <p:ph type="sldImg"/>
          </p:nvPr>
        </p:nvSpPr>
        <p:spPr bwMode="auto">
          <a:xfrm>
            <a:off x="1619250" y="36513"/>
            <a:ext cx="3960813" cy="2970212"/>
          </a:xfrm>
          <a:noFill/>
          <a:ln>
            <a:solidFill>
              <a:srgbClr val="000000"/>
            </a:solidFill>
            <a:miter lim="800000"/>
            <a:headEnd/>
            <a:tailEnd/>
          </a:ln>
        </p:spPr>
      </p:sp>
      <p:sp>
        <p:nvSpPr>
          <p:cNvPr id="202755" name="Zástupný symbol poznámok 2"/>
          <p:cNvSpPr>
            <a:spLocks noGrp="1"/>
          </p:cNvSpPr>
          <p:nvPr>
            <p:ph type="body" idx="1"/>
          </p:nvPr>
        </p:nvSpPr>
        <p:spPr bwMode="auto">
          <a:xfrm>
            <a:off x="685800" y="3357563"/>
            <a:ext cx="5886450" cy="5429250"/>
          </a:xfrm>
          <a:noFill/>
        </p:spPr>
        <p:txBody>
          <a:bodyPr wrap="square" numCol="1" anchor="t" anchorCtr="0" compatLnSpc="1">
            <a:prstTxWarp prst="textNoShape">
              <a:avLst/>
            </a:prstTxWarp>
          </a:bodyPr>
          <a:lstStyle/>
          <a:p>
            <a:pPr eaLnBrk="1" hangingPunct="1">
              <a:spcBef>
                <a:spcPct val="0"/>
              </a:spcBef>
            </a:pPr>
            <a:r>
              <a:rPr lang="cs-CZ" b="1" dirty="0"/>
              <a:t>Kontrolní listina – způsob zápisu</a:t>
            </a:r>
          </a:p>
          <a:p>
            <a:pPr eaLnBrk="1" hangingPunct="1">
              <a:spcBef>
                <a:spcPct val="0"/>
              </a:spcBef>
            </a:pPr>
            <a:endParaRPr lang="sk-SK" sz="1400" dirty="0"/>
          </a:p>
        </p:txBody>
      </p:sp>
      <p:sp>
        <p:nvSpPr>
          <p:cNvPr id="184324"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F2A4A38-3056-4C97-B43B-0D23D88CCC29}" type="slidenum">
              <a:rPr lang="sk-SK" smtClean="0"/>
              <a:pPr fontAlgn="base">
                <a:spcBef>
                  <a:spcPct val="0"/>
                </a:spcBef>
                <a:spcAft>
                  <a:spcPct val="0"/>
                </a:spcAft>
                <a:defRPr/>
              </a:pPr>
              <a:t>94</a:t>
            </a:fld>
            <a:endParaRPr lang="sk-SK"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Zástupný symbol obrazu snímky 1"/>
          <p:cNvSpPr>
            <a:spLocks noGrp="1" noRot="1" noChangeAspect="1" noTextEdit="1"/>
          </p:cNvSpPr>
          <p:nvPr>
            <p:ph type="sldImg"/>
          </p:nvPr>
        </p:nvSpPr>
        <p:spPr bwMode="auto">
          <a:xfrm>
            <a:off x="1619250" y="36513"/>
            <a:ext cx="3960813" cy="2970212"/>
          </a:xfrm>
          <a:noFill/>
          <a:ln>
            <a:solidFill>
              <a:srgbClr val="000000"/>
            </a:solidFill>
            <a:miter lim="800000"/>
            <a:headEnd/>
            <a:tailEnd/>
          </a:ln>
        </p:spPr>
      </p:sp>
      <p:sp>
        <p:nvSpPr>
          <p:cNvPr id="202755" name="Zástupný symbol poznámok 2"/>
          <p:cNvSpPr>
            <a:spLocks noGrp="1"/>
          </p:cNvSpPr>
          <p:nvPr>
            <p:ph type="body" idx="1"/>
          </p:nvPr>
        </p:nvSpPr>
        <p:spPr bwMode="auto">
          <a:xfrm>
            <a:off x="685800" y="3357563"/>
            <a:ext cx="5886450" cy="5429250"/>
          </a:xfrm>
          <a:noFill/>
        </p:spPr>
        <p:txBody>
          <a:bodyPr wrap="square" numCol="1" anchor="t" anchorCtr="0" compatLnSpc="1">
            <a:prstTxWarp prst="textNoShape">
              <a:avLst/>
            </a:prstTxWarp>
          </a:bodyPr>
          <a:lstStyle/>
          <a:p>
            <a:pPr eaLnBrk="1" hangingPunct="1">
              <a:spcBef>
                <a:spcPct val="0"/>
              </a:spcBef>
            </a:pPr>
            <a:r>
              <a:rPr lang="cs-CZ" b="1" dirty="0"/>
              <a:t>Výsledková tabule ve stopce</a:t>
            </a:r>
          </a:p>
        </p:txBody>
      </p:sp>
      <p:sp>
        <p:nvSpPr>
          <p:cNvPr id="184324"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F2A4A38-3056-4C97-B43B-0D23D88CCC29}" type="slidenum">
              <a:rPr lang="sk-SK" smtClean="0"/>
              <a:pPr fontAlgn="base">
                <a:spcBef>
                  <a:spcPct val="0"/>
                </a:spcBef>
                <a:spcAft>
                  <a:spcPct val="0"/>
                </a:spcAft>
                <a:defRPr/>
              </a:pPr>
              <a:t>95</a:t>
            </a:fld>
            <a:endParaRPr lang="sk-SK" dirty="0"/>
          </a:p>
        </p:txBody>
      </p:sp>
    </p:spTree>
    <p:extLst>
      <p:ext uri="{BB962C8B-B14F-4D97-AF65-F5344CB8AC3E}">
        <p14:creationId xmlns:p14="http://schemas.microsoft.com/office/powerpoint/2010/main" val="14093834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Zástupný symbol obrazu snímky 1"/>
          <p:cNvSpPr>
            <a:spLocks noGrp="1" noRot="1" noChangeAspect="1" noTextEdit="1"/>
          </p:cNvSpPr>
          <p:nvPr>
            <p:ph type="sldImg"/>
          </p:nvPr>
        </p:nvSpPr>
        <p:spPr bwMode="auto">
          <a:xfrm>
            <a:off x="1620838" y="36513"/>
            <a:ext cx="3957637" cy="2968625"/>
          </a:xfrm>
          <a:noFill/>
          <a:ln>
            <a:solidFill>
              <a:srgbClr val="000000"/>
            </a:solidFill>
            <a:miter lim="800000"/>
            <a:headEnd/>
            <a:tailEnd/>
          </a:ln>
        </p:spPr>
      </p:sp>
      <p:sp>
        <p:nvSpPr>
          <p:cNvPr id="204803" name="Zástupný symbol poznámok 2"/>
          <p:cNvSpPr>
            <a:spLocks noGrp="1"/>
          </p:cNvSpPr>
          <p:nvPr>
            <p:ph type="body" idx="1"/>
          </p:nvPr>
        </p:nvSpPr>
        <p:spPr bwMode="auto">
          <a:xfrm>
            <a:off x="685800" y="3347864"/>
            <a:ext cx="5886450" cy="5367511"/>
          </a:xfrm>
          <a:noFill/>
        </p:spPr>
        <p:txBody>
          <a:bodyPr wrap="square" numCol="1" anchor="t" anchorCtr="0" compatLnSpc="1">
            <a:prstTxWarp prst="textNoShape">
              <a:avLst/>
            </a:prstTxWarp>
          </a:bodyPr>
          <a:lstStyle/>
          <a:p>
            <a:pPr>
              <a:spcBef>
                <a:spcPts val="0"/>
              </a:spcBef>
            </a:pPr>
            <a:r>
              <a:rPr lang="cs-CZ" b="1" dirty="0">
                <a:solidFill>
                  <a:srgbClr val="000000"/>
                </a:solidFill>
                <a:effectLst/>
                <a:ea typeface="Calibri" panose="020F0502020204030204" pitchFamily="34" charset="0"/>
                <a:cs typeface="Arial" panose="020B0604020202020204" pitchFamily="34" charset="0"/>
              </a:rPr>
              <a:t>44.2.10 </a:t>
            </a:r>
            <a:r>
              <a:rPr lang="cs-CZ" dirty="0">
                <a:solidFill>
                  <a:srgbClr val="000000"/>
                </a:solidFill>
                <a:effectLst/>
                <a:ea typeface="Calibri" panose="020F0502020204030204" pitchFamily="34" charset="0"/>
                <a:cs typeface="Arial" panose="020B0604020202020204" pitchFamily="34" charset="0"/>
              </a:rPr>
              <a:t>Každý rozdíl mezi skutečným a ideálním časem bude penalizován takto:</a:t>
            </a:r>
            <a:endParaRPr lang="sk-SK" dirty="0">
              <a:effectLst/>
              <a:ea typeface="Calibri" panose="020F0502020204030204" pitchFamily="34" charset="0"/>
              <a:cs typeface="Times New Roman" panose="02020603050405020304" pitchFamily="18" charset="0"/>
            </a:endParaRPr>
          </a:p>
          <a:p>
            <a:pPr>
              <a:spcBef>
                <a:spcPts val="0"/>
              </a:spcBef>
            </a:pPr>
            <a:r>
              <a:rPr lang="cs-CZ" dirty="0">
                <a:solidFill>
                  <a:srgbClr val="000000"/>
                </a:solidFill>
                <a:effectLst/>
                <a:ea typeface="Calibri" panose="020F0502020204030204" pitchFamily="34" charset="0"/>
                <a:cs typeface="Arial" panose="020B0604020202020204" pitchFamily="34" charset="0"/>
              </a:rPr>
              <a:t>a) za pozdní příjezd:            </a:t>
            </a:r>
            <a:r>
              <a:rPr lang="cs-CZ" b="1" dirty="0">
                <a:solidFill>
                  <a:srgbClr val="000000"/>
                </a:solidFill>
                <a:effectLst/>
                <a:ea typeface="Calibri" panose="020F0502020204030204" pitchFamily="34" charset="0"/>
                <a:cs typeface="Arial" panose="020B0604020202020204" pitchFamily="34" charset="0"/>
              </a:rPr>
              <a:t>10</a:t>
            </a:r>
            <a:r>
              <a:rPr lang="cs-CZ" dirty="0">
                <a:solidFill>
                  <a:srgbClr val="000000"/>
                </a:solidFill>
                <a:effectLst/>
                <a:ea typeface="Calibri" panose="020F0502020204030204" pitchFamily="34" charset="0"/>
                <a:cs typeface="Arial" panose="020B0604020202020204" pitchFamily="34" charset="0"/>
              </a:rPr>
              <a:t> sekund za každou minutu nebo zlomek minuty</a:t>
            </a:r>
            <a:endParaRPr lang="sk-SK" dirty="0">
              <a:effectLst/>
              <a:ea typeface="Calibri" panose="020F0502020204030204" pitchFamily="34" charset="0"/>
              <a:cs typeface="Times New Roman" panose="02020603050405020304" pitchFamily="18" charset="0"/>
            </a:endParaRPr>
          </a:p>
          <a:p>
            <a:pPr>
              <a:spcBef>
                <a:spcPts val="0"/>
              </a:spcBef>
            </a:pPr>
            <a:r>
              <a:rPr lang="cs-CZ" dirty="0">
                <a:solidFill>
                  <a:srgbClr val="000000"/>
                </a:solidFill>
                <a:effectLst/>
                <a:ea typeface="Calibri" panose="020F0502020204030204" pitchFamily="34" charset="0"/>
              </a:rPr>
              <a:t>b)</a:t>
            </a:r>
            <a:r>
              <a:rPr lang="cs-CZ" b="1" dirty="0">
                <a:solidFill>
                  <a:srgbClr val="000000"/>
                </a:solidFill>
                <a:effectLst/>
                <a:ea typeface="Calibri" panose="020F0502020204030204" pitchFamily="34" charset="0"/>
              </a:rPr>
              <a:t> </a:t>
            </a:r>
            <a:r>
              <a:rPr lang="cs-CZ" dirty="0">
                <a:solidFill>
                  <a:srgbClr val="000000"/>
                </a:solidFill>
                <a:effectLst/>
                <a:ea typeface="Calibri" panose="020F0502020204030204" pitchFamily="34" charset="0"/>
              </a:rPr>
              <a:t>za předčasný příjezd:        </a:t>
            </a:r>
            <a:r>
              <a:rPr lang="cs-CZ" b="1" dirty="0">
                <a:solidFill>
                  <a:srgbClr val="000000"/>
                </a:solidFill>
                <a:effectLst/>
                <a:ea typeface="Calibri" panose="020F0502020204030204" pitchFamily="34" charset="0"/>
              </a:rPr>
              <a:t>1</a:t>
            </a:r>
            <a:r>
              <a:rPr lang="cs-CZ" dirty="0">
                <a:solidFill>
                  <a:srgbClr val="000000"/>
                </a:solidFill>
                <a:effectLst/>
                <a:ea typeface="Calibri" panose="020F0502020204030204" pitchFamily="34" charset="0"/>
              </a:rPr>
              <a:t> minuta za každou minutu nebo zlomek minuty</a:t>
            </a:r>
            <a:endParaRPr lang="cs-CZ" b="1" dirty="0">
              <a:solidFill>
                <a:srgbClr val="FF0000"/>
              </a:solidFill>
            </a:endParaRPr>
          </a:p>
          <a:p>
            <a:pPr>
              <a:spcBef>
                <a:spcPts val="0"/>
              </a:spcBef>
            </a:pPr>
            <a:r>
              <a:rPr lang="cs-CZ" b="1" dirty="0">
                <a:effectLst/>
                <a:ea typeface="Calibri" panose="020F0502020204030204" pitchFamily="34" charset="0"/>
                <a:cs typeface="Arial" panose="020B0604020202020204" pitchFamily="34" charset="0"/>
              </a:rPr>
              <a:t>48.6 CHYBNÝ START</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Times New Roman" panose="02020603050405020304" pitchFamily="18" charset="0"/>
              </a:rPr>
              <a:t>Chybný start, zejména start provedený dříve, než byl dán povel ke startu, se trestá takto:</a:t>
            </a:r>
            <a:endParaRPr lang="sk-SK" dirty="0">
              <a:effectLst/>
              <a:ea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1. přestupek:	     </a:t>
            </a:r>
            <a:r>
              <a:rPr lang="cs-CZ" b="1" dirty="0">
                <a:effectLst/>
                <a:ea typeface="Calibri" panose="020F0502020204030204" pitchFamily="34" charset="0"/>
                <a:cs typeface="Arial" panose="020B0604020202020204" pitchFamily="34" charset="0"/>
              </a:rPr>
              <a:t>10</a:t>
            </a:r>
            <a:r>
              <a:rPr lang="cs-CZ" dirty="0">
                <a:effectLst/>
                <a:ea typeface="Calibri" panose="020F0502020204030204" pitchFamily="34" charset="0"/>
                <a:cs typeface="Arial" panose="020B0604020202020204" pitchFamily="34" charset="0"/>
              </a:rPr>
              <a:t> sekund</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Times New Roman" panose="02020603050405020304" pitchFamily="18" charset="0"/>
              </a:rPr>
              <a:t>2. přestupek:	</a:t>
            </a:r>
            <a:r>
              <a:rPr lang="cs-CZ" b="1" dirty="0">
                <a:effectLst/>
                <a:ea typeface="Times New Roman" panose="02020603050405020304" pitchFamily="18" charset="0"/>
              </a:rPr>
              <a:t>       1</a:t>
            </a:r>
            <a:r>
              <a:rPr lang="cs-CZ" dirty="0">
                <a:effectLst/>
                <a:ea typeface="Times New Roman" panose="02020603050405020304" pitchFamily="18" charset="0"/>
              </a:rPr>
              <a:t> minuta</a:t>
            </a:r>
            <a:endParaRPr lang="sk-SK" dirty="0">
              <a:effectLst/>
              <a:ea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3. přestupek:          </a:t>
            </a:r>
            <a:r>
              <a:rPr lang="cs-CZ" b="1" dirty="0">
                <a:effectLst/>
                <a:ea typeface="Calibri" panose="020F0502020204030204" pitchFamily="34" charset="0"/>
                <a:cs typeface="Arial" panose="020B0604020202020204" pitchFamily="34" charset="0"/>
              </a:rPr>
              <a:t>3</a:t>
            </a:r>
            <a:r>
              <a:rPr lang="cs-CZ" dirty="0">
                <a:effectLst/>
                <a:ea typeface="Calibri" panose="020F0502020204030204" pitchFamily="34" charset="0"/>
                <a:cs typeface="Arial" panose="020B0604020202020204" pitchFamily="34" charset="0"/>
              </a:rPr>
              <a:t> minuty  </a:t>
            </a:r>
            <a:r>
              <a:rPr lang="cs-CZ" dirty="0">
                <a:effectLst/>
                <a:ea typeface="Times New Roman" panose="02020603050405020304" pitchFamily="18" charset="0"/>
              </a:rPr>
              <a:t>Další přestupky:     podle rozhodnutí sportovních komisařů</a:t>
            </a:r>
            <a:endParaRPr lang="sk-SK" dirty="0">
              <a:effectLst/>
              <a:ea typeface="Times New Roman" panose="02020603050405020304" pitchFamily="18" charset="0"/>
            </a:endParaRPr>
          </a:p>
          <a:p>
            <a:pPr>
              <a:spcBef>
                <a:spcPts val="0"/>
              </a:spcBef>
            </a:pPr>
            <a:r>
              <a:rPr lang="cs-CZ" dirty="0">
                <a:effectLst/>
                <a:ea typeface="Times New Roman" panose="02020603050405020304" pitchFamily="18" charset="0"/>
              </a:rPr>
              <a:t>Tato penalizace nebrání sportovním komisařům v udělení vyššího trestu, uznají-li to za nutné. </a:t>
            </a:r>
            <a:r>
              <a:rPr lang="cs-CZ" b="1" dirty="0">
                <a:effectLst/>
                <a:ea typeface="Times New Roman" panose="02020603050405020304" pitchFamily="18" charset="0"/>
              </a:rPr>
              <a:t>Pro výpočet času musí být použit skutečný čas startu.</a:t>
            </a:r>
            <a:endParaRPr lang="sk-SK" b="1" dirty="0">
              <a:effectLst/>
              <a:ea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48.4.1 </a:t>
            </a:r>
            <a:r>
              <a:rPr lang="cs-CZ" dirty="0">
                <a:effectLst/>
                <a:ea typeface="Calibri" panose="020F0502020204030204" pitchFamily="34" charset="0"/>
                <a:cs typeface="Arial" panose="020B0604020202020204" pitchFamily="34" charset="0"/>
              </a:rPr>
              <a:t>V případě, že se start opozdí vinou posádky, zapíše časoměřič do jízdního výkazu nový čas startu a penalizace pak bude </a:t>
            </a:r>
            <a:r>
              <a:rPr lang="cs-CZ" b="1" dirty="0">
                <a:effectLst/>
                <a:ea typeface="Calibri" panose="020F0502020204030204" pitchFamily="34" charset="0"/>
                <a:cs typeface="Arial" panose="020B0604020202020204" pitchFamily="34" charset="0"/>
              </a:rPr>
              <a:t>1 minuta </a:t>
            </a:r>
            <a:r>
              <a:rPr lang="cs-CZ" dirty="0">
                <a:effectLst/>
                <a:ea typeface="Calibri" panose="020F0502020204030204" pitchFamily="34" charset="0"/>
                <a:cs typeface="Arial" panose="020B0604020202020204" pitchFamily="34" charset="0"/>
              </a:rPr>
              <a:t>za minutu nebo zlomek minuty zpoždění.</a:t>
            </a:r>
            <a:endParaRPr lang="sk-SK" dirty="0">
              <a:effectLst/>
              <a:ea typeface="Calibri" panose="020F0502020204030204" pitchFamily="34" charset="0"/>
              <a:cs typeface="Times New Roman" panose="02020603050405020304" pitchFamily="18" charset="0"/>
            </a:endParaRPr>
          </a:p>
          <a:p>
            <a:pPr>
              <a:spcBef>
                <a:spcPts val="0"/>
              </a:spcBef>
            </a:pPr>
            <a:r>
              <a:rPr lang="cs-CZ" b="1" dirty="0">
                <a:effectLst/>
                <a:ea typeface="Calibri" panose="020F0502020204030204" pitchFamily="34" charset="0"/>
                <a:cs typeface="Arial" panose="020B0604020202020204" pitchFamily="34" charset="0"/>
              </a:rPr>
              <a:t>63.5.3 </a:t>
            </a:r>
            <a:r>
              <a:rPr lang="cs-CZ" dirty="0">
                <a:effectLst/>
                <a:ea typeface="Calibri" panose="020F0502020204030204" pitchFamily="34" charset="0"/>
                <a:cs typeface="Arial" panose="020B0604020202020204" pitchFamily="34" charset="0"/>
              </a:rPr>
              <a:t>Překročí-li doba potřebná na opravu původně stanovený startovní čas, bude posádce po opravě přidělen nový startovní čas a bude jí za překročení času udělena penalizace 1 minuta za každou minutu nebo zlomek minuty, ale nesmí překročit maximální povolené zpoždění stanovené příslušným předpisem.</a:t>
            </a:r>
            <a:endParaRPr lang="sk-SK" dirty="0">
              <a:effectLst/>
              <a:ea typeface="Calibri" panose="020F0502020204030204" pitchFamily="34" charset="0"/>
              <a:cs typeface="Times New Roman" panose="02020603050405020304" pitchFamily="18" charset="0"/>
            </a:endParaRPr>
          </a:p>
          <a:p>
            <a:pPr>
              <a:spcBef>
                <a:spcPts val="0"/>
              </a:spcBef>
              <a:spcAft>
                <a:spcPts val="0"/>
              </a:spcAft>
            </a:pPr>
            <a:r>
              <a:rPr lang="cs-CZ" b="1" i="1" dirty="0">
                <a:effectLst/>
                <a:ea typeface="Calibri" panose="020F0502020204030204" pitchFamily="34" charset="0"/>
                <a:cs typeface="Arial" panose="020B0604020202020204" pitchFamily="34" charset="0"/>
              </a:rPr>
              <a:t>53.6.4</a:t>
            </a:r>
            <a:r>
              <a:rPr lang="cs-CZ" i="1" dirty="0">
                <a:effectLst/>
                <a:ea typeface="Calibri" panose="020F0502020204030204" pitchFamily="34" charset="0"/>
                <a:cs typeface="Arial" panose="020B0604020202020204" pitchFamily="34" charset="0"/>
              </a:rPr>
              <a:t> Každé nesprávné projetí kterýmkoliv retardérem musí být zaznamenáno rozhodčím faktu do kontrolní listiny a co nejdříve oznámeno řediteli, který okamžitě posádku penalizuje. Sporné případy rozhodnou sportovní komisaři. </a:t>
            </a:r>
            <a:endParaRPr lang="sk-SK" dirty="0">
              <a:effectLst/>
              <a:ea typeface="Calibri" panose="020F0502020204030204" pitchFamily="34" charset="0"/>
              <a:cs typeface="Times New Roman" panose="02020603050405020304" pitchFamily="18" charset="0"/>
            </a:endParaRPr>
          </a:p>
          <a:p>
            <a:pPr>
              <a:spcBef>
                <a:spcPts val="0"/>
              </a:spcBef>
              <a:spcAft>
                <a:spcPts val="0"/>
              </a:spcAft>
            </a:pPr>
            <a:r>
              <a:rPr lang="cs-CZ" b="1" i="1" dirty="0">
                <a:effectLst/>
                <a:ea typeface="Calibri" panose="020F0502020204030204" pitchFamily="34" charset="0"/>
                <a:cs typeface="Arial" panose="020B0604020202020204" pitchFamily="34" charset="0"/>
              </a:rPr>
              <a:t>Penalizace:  	</a:t>
            </a:r>
            <a:endParaRPr lang="sk-SK" dirty="0">
              <a:effectLst/>
              <a:ea typeface="Calibri" panose="020F0502020204030204" pitchFamily="34" charset="0"/>
              <a:cs typeface="Times New Roman" panose="02020603050405020304" pitchFamily="18" charset="0"/>
            </a:endParaRPr>
          </a:p>
          <a:p>
            <a:pPr>
              <a:spcBef>
                <a:spcPts val="0"/>
              </a:spcBef>
              <a:spcAft>
                <a:spcPts val="0"/>
              </a:spcAft>
              <a:tabLst>
                <a:tab pos="5311140" algn="r"/>
              </a:tabLst>
            </a:pPr>
            <a:r>
              <a:rPr lang="cs-CZ" i="1" dirty="0">
                <a:effectLst/>
                <a:ea typeface="Calibri" panose="020F0502020204030204" pitchFamily="34" charset="0"/>
                <a:cs typeface="Arial" panose="020B0604020202020204" pitchFamily="34" charset="0"/>
              </a:rPr>
              <a:t>- </a:t>
            </a:r>
            <a:r>
              <a:rPr lang="cs-CZ" i="1" dirty="0">
                <a:effectLst/>
                <a:ea typeface="Calibri" panose="020F0502020204030204" pitchFamily="34" charset="0"/>
                <a:cs typeface="Times New Roman" panose="02020603050405020304" pitchFamily="18" charset="0"/>
              </a:rPr>
              <a:t>převrácení nebo posunutí alespoň jedné části mimo základnu nebo posunutí více částí retardéru</a:t>
            </a:r>
            <a:r>
              <a:rPr lang="cs-CZ" i="1" dirty="0">
                <a:effectLst/>
                <a:ea typeface="Calibri" panose="020F0502020204030204" pitchFamily="34" charset="0"/>
                <a:cs typeface="Arial" panose="020B0604020202020204" pitchFamily="34" charset="0"/>
              </a:rPr>
              <a:t>	</a:t>
            </a:r>
            <a:r>
              <a:rPr lang="cs-CZ" b="1" i="1" dirty="0">
                <a:effectLst/>
                <a:ea typeface="Calibri" panose="020F0502020204030204" pitchFamily="34" charset="0"/>
                <a:cs typeface="Arial" panose="020B0604020202020204" pitchFamily="34" charset="0"/>
              </a:rPr>
              <a:t>30 sekund</a:t>
            </a:r>
            <a:endParaRPr lang="sk-SK" b="1" dirty="0">
              <a:effectLst/>
              <a:ea typeface="Calibri" panose="020F0502020204030204" pitchFamily="34" charset="0"/>
              <a:cs typeface="Times New Roman" panose="02020603050405020304" pitchFamily="18" charset="0"/>
            </a:endParaRPr>
          </a:p>
          <a:p>
            <a:pPr>
              <a:spcBef>
                <a:spcPts val="0"/>
              </a:spcBef>
            </a:pPr>
            <a:r>
              <a:rPr lang="cs-CZ" b="1" dirty="0"/>
              <a:t>34.3.4 </a:t>
            </a:r>
            <a:r>
              <a:rPr lang="cs-CZ" dirty="0"/>
              <a:t>Penalizace za porušení dopravních předpisů během rally:</a:t>
            </a:r>
            <a:endParaRPr lang="sk-SK" dirty="0"/>
          </a:p>
          <a:p>
            <a:pPr>
              <a:spcBef>
                <a:spcPts val="0"/>
              </a:spcBef>
            </a:pPr>
            <a:r>
              <a:rPr lang="cs-CZ" dirty="0"/>
              <a:t>c) Třetí přestupek:  -  Časová penalizace </a:t>
            </a:r>
            <a:r>
              <a:rPr lang="cs-CZ" b="1" dirty="0"/>
              <a:t>5 minut </a:t>
            </a:r>
            <a:r>
              <a:rPr lang="cs-CZ" dirty="0"/>
              <a:t>uložená ředitelem soutěže</a:t>
            </a:r>
            <a:endParaRPr lang="sk-SK" dirty="0"/>
          </a:p>
          <a:p>
            <a:pPr>
              <a:spcBef>
                <a:spcPts val="0"/>
              </a:spcBef>
              <a:buFontTx/>
              <a:buChar char="-"/>
            </a:pPr>
            <a:r>
              <a:rPr lang="cs-CZ" dirty="0"/>
              <a:t>Při jiném přestupku než je překročení rychlosti: pokutu mohou uložit sportovní komisaři</a:t>
            </a:r>
          </a:p>
          <a:p>
            <a:pPr>
              <a:spcBef>
                <a:spcPts val="0"/>
              </a:spcBef>
            </a:pPr>
            <a:r>
              <a:rPr lang="cs-CZ" b="1" dirty="0">
                <a:solidFill>
                  <a:srgbClr val="000000"/>
                </a:solidFill>
                <a:effectLst/>
                <a:ea typeface="Calibri" panose="020F0502020204030204" pitchFamily="34" charset="0"/>
                <a:cs typeface="Arial" panose="020B0604020202020204" pitchFamily="34" charset="0"/>
              </a:rPr>
              <a:t>54.2.1 </a:t>
            </a:r>
            <a:r>
              <a:rPr lang="cs-CZ" dirty="0">
                <a:solidFill>
                  <a:srgbClr val="000000"/>
                </a:solidFill>
                <a:effectLst/>
                <a:ea typeface="Calibri" panose="020F0502020204030204" pitchFamily="34" charset="0"/>
                <a:cs typeface="Arial" panose="020B0604020202020204" pitchFamily="34" charset="0"/>
              </a:rPr>
              <a:t>Každé posádce, která bude pokračovat v rámci nového startu (re-start), bude přidělena penalizace 10 minut za každou nedokončenou rychlostní zkoušku nebo super RZ rally.</a:t>
            </a:r>
            <a:endParaRPr lang="sk-SK" dirty="0">
              <a:solidFill>
                <a:srgbClr val="FF0000"/>
              </a:solidFill>
            </a:endParaRPr>
          </a:p>
        </p:txBody>
      </p:sp>
      <p:sp>
        <p:nvSpPr>
          <p:cNvPr id="185348"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DA48A5-6232-412D-85A8-05C870AF6E06}" type="slidenum">
              <a:rPr lang="sk-SK" smtClean="0"/>
              <a:pPr fontAlgn="base">
                <a:spcBef>
                  <a:spcPct val="0"/>
                </a:spcBef>
                <a:spcAft>
                  <a:spcPct val="0"/>
                </a:spcAft>
                <a:defRPr/>
              </a:pPr>
              <a:t>96</a:t>
            </a:fld>
            <a:endParaRPr lang="sk-SK"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Zástupný symbol obrazu snímky 1"/>
          <p:cNvSpPr>
            <a:spLocks noGrp="1" noRot="1" noChangeAspect="1" noTextEdit="1"/>
          </p:cNvSpPr>
          <p:nvPr>
            <p:ph type="sldImg"/>
          </p:nvPr>
        </p:nvSpPr>
        <p:spPr bwMode="auto">
          <a:xfrm>
            <a:off x="1619250" y="36513"/>
            <a:ext cx="3960813" cy="2970212"/>
          </a:xfrm>
          <a:noFill/>
          <a:ln>
            <a:solidFill>
              <a:srgbClr val="000000"/>
            </a:solidFill>
            <a:miter lim="800000"/>
            <a:headEnd/>
            <a:tailEnd/>
          </a:ln>
        </p:spPr>
      </p:sp>
      <p:sp>
        <p:nvSpPr>
          <p:cNvPr id="205827" name="Zástupný symbol poznámok 2"/>
          <p:cNvSpPr>
            <a:spLocks noGrp="1"/>
          </p:cNvSpPr>
          <p:nvPr>
            <p:ph type="body" idx="1"/>
          </p:nvPr>
        </p:nvSpPr>
        <p:spPr bwMode="auto">
          <a:xfrm>
            <a:off x="685800" y="3347864"/>
            <a:ext cx="5886450" cy="5367511"/>
          </a:xfrm>
          <a:noFill/>
        </p:spPr>
        <p:txBody>
          <a:bodyPr wrap="square" numCol="1" anchor="t" anchorCtr="0" compatLnSpc="1">
            <a:prstTxWarp prst="textNoShape">
              <a:avLst/>
            </a:prstTxWarp>
          </a:bodyPr>
          <a:lstStyle/>
          <a:p>
            <a:pPr>
              <a:spcBef>
                <a:spcPts val="0"/>
              </a:spcBef>
            </a:pPr>
            <a:r>
              <a:rPr lang="cs-CZ" b="1" dirty="0">
                <a:effectLst/>
                <a:ea typeface="Calibri" panose="020F0502020204030204" pitchFamily="34" charset="0"/>
                <a:cs typeface="Arial" panose="020B0604020202020204" pitchFamily="34" charset="0"/>
              </a:rPr>
              <a:t>40.2 MAXIMÁLNÍ ZPOŽDĚNÍ NA STARTU  </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Posádce, která se zpozdí na startu sekce o více než 15 minut, nebude povolen start </a:t>
            </a:r>
            <a:br>
              <a:rPr lang="cs-CZ" dirty="0">
                <a:effectLst/>
                <a:ea typeface="Calibri" panose="020F0502020204030204" pitchFamily="34" charset="0"/>
                <a:cs typeface="Arial" panose="020B0604020202020204" pitchFamily="34" charset="0"/>
              </a:rPr>
            </a:br>
            <a:r>
              <a:rPr lang="cs-CZ" dirty="0">
                <a:effectLst/>
                <a:ea typeface="Calibri" panose="020F0502020204030204" pitchFamily="34" charset="0"/>
                <a:cs typeface="Arial" panose="020B0604020202020204" pitchFamily="34" charset="0"/>
              </a:rPr>
              <a:t>do této sekce.</a:t>
            </a:r>
            <a:endParaRPr lang="sk-SK" dirty="0">
              <a:effectLst/>
              <a:ea typeface="Calibri" panose="020F0502020204030204" pitchFamily="34" charset="0"/>
              <a:cs typeface="Times New Roman" panose="02020603050405020304" pitchFamily="18" charset="0"/>
            </a:endParaRPr>
          </a:p>
          <a:p>
            <a:pPr>
              <a:spcBef>
                <a:spcPts val="0"/>
              </a:spcBef>
            </a:pPr>
            <a:r>
              <a:rPr lang="cs-CZ" b="1" dirty="0"/>
              <a:t>34.3.4 </a:t>
            </a:r>
            <a:r>
              <a:rPr lang="cs-CZ" dirty="0"/>
              <a:t>Penalizace za porušení předpisů během rally:</a:t>
            </a:r>
            <a:endParaRPr lang="sk-SK" dirty="0"/>
          </a:p>
          <a:p>
            <a:pPr>
              <a:spcBef>
                <a:spcPts val="0"/>
              </a:spcBef>
            </a:pPr>
            <a:r>
              <a:rPr lang="cs-CZ" dirty="0"/>
              <a:t>d)Čtvrtý dopravní přestupek:  -Vyloučení rozhodnuté sportovními komisaři</a:t>
            </a:r>
          </a:p>
          <a:p>
            <a:pPr>
              <a:spcBef>
                <a:spcPts val="0"/>
              </a:spcBef>
            </a:pPr>
            <a:r>
              <a:rPr lang="cs-CZ" b="1" dirty="0">
                <a:effectLst/>
                <a:ea typeface="Calibri" panose="020F0502020204030204" pitchFamily="34" charset="0"/>
                <a:cs typeface="Arial" panose="020B0604020202020204" pitchFamily="34" charset="0"/>
              </a:rPr>
              <a:t>45.1 MAXIMÁLNÍ POVOLENÉ ZPOŽDĚNÍ</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rPr>
              <a:t>Každé zpoždění přesahující 15 minut proti jednotlivé předepsané jízdní době nebo celkové zpoždění na konci každé sekce a/nebo etapy delší než 30 minut, bude pro dotyčného soutěžícího posuzováno jako odstoupení v dané kontrole a bude udělena penalizace podle čl. 44.2.10 za 30 minut zpoždění. Posádka však může, pokud to je možné, znovu nastoupit na start podle dispozic stanovených pro dané mistrovství. Pro stanovení doby pro odstoupení se bere v úvahu skutečný čas, a ne časová penalizace (10 sekund za 1 minutu).</a:t>
            </a:r>
          </a:p>
          <a:p>
            <a:pPr>
              <a:spcBef>
                <a:spcPts val="0"/>
              </a:spcBef>
            </a:pPr>
            <a:r>
              <a:rPr lang="cs-CZ" b="1" dirty="0">
                <a:effectLst/>
                <a:ea typeface="Calibri" panose="020F0502020204030204" pitchFamily="34" charset="0"/>
                <a:cs typeface="Arial" panose="020B0604020202020204" pitchFamily="34" charset="0"/>
              </a:rPr>
              <a:t>45.3 OZNÁMENÍ PŘEKROČENÍ MAXIMÁLNÍHO POVOLENÉHO ZPOŽDĚNÍ</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cs typeface="Arial" panose="020B0604020202020204" pitchFamily="34" charset="0"/>
              </a:rPr>
              <a:t>Informace o odstoupení za překročení maximálního povoleného zpoždění (dle článku 45.1) může být oznámena jen na konci sekce. </a:t>
            </a:r>
          </a:p>
          <a:p>
            <a:pPr>
              <a:spcBef>
                <a:spcPts val="0"/>
              </a:spcBef>
            </a:pPr>
            <a:r>
              <a:rPr lang="cs-CZ" b="1" dirty="0">
                <a:effectLst/>
                <a:ea typeface="Calibri" panose="020F0502020204030204" pitchFamily="34" charset="0"/>
                <a:cs typeface="Arial" panose="020B0604020202020204" pitchFamily="34" charset="0"/>
              </a:rPr>
              <a:t>48.4.3 </a:t>
            </a:r>
            <a:r>
              <a:rPr lang="cs-CZ" dirty="0">
                <a:effectLst/>
                <a:ea typeface="Calibri" panose="020F0502020204030204" pitchFamily="34" charset="0"/>
                <a:cs typeface="Arial" panose="020B0604020202020204" pitchFamily="34" charset="0"/>
              </a:rPr>
              <a:t>Každý vůz, který není schopen odjet </a:t>
            </a:r>
            <a:r>
              <a:rPr lang="cs-CZ" dirty="0">
                <a:effectLst/>
                <a:ea typeface="Calibri" panose="020F0502020204030204" pitchFamily="34" charset="0"/>
                <a:cs typeface="Times New Roman" panose="02020603050405020304" pitchFamily="18" charset="0"/>
              </a:rPr>
              <a:t>ze startovní čáry </a:t>
            </a:r>
            <a:r>
              <a:rPr lang="cs-CZ" dirty="0">
                <a:effectLst/>
                <a:ea typeface="Calibri" panose="020F0502020204030204" pitchFamily="34" charset="0"/>
                <a:cs typeface="Arial" panose="020B0604020202020204" pitchFamily="34" charset="0"/>
              </a:rPr>
              <a:t>do 20 sekund po signálu startu, bude považován jako odstoupený a </a:t>
            </a:r>
            <a:r>
              <a:rPr lang="cs-CZ" i="1" dirty="0">
                <a:effectLst/>
                <a:ea typeface="Calibri" panose="020F0502020204030204" pitchFamily="34" charset="0"/>
                <a:cs typeface="Arial" panose="020B0604020202020204" pitchFamily="34" charset="0"/>
              </a:rPr>
              <a:t>na pokyn časoměřiče</a:t>
            </a:r>
            <a:r>
              <a:rPr lang="cs-CZ" dirty="0">
                <a:effectLst/>
                <a:ea typeface="Calibri" panose="020F0502020204030204" pitchFamily="34" charset="0"/>
                <a:cs typeface="Arial" panose="020B0604020202020204" pitchFamily="34" charset="0"/>
              </a:rPr>
              <a:t> musí být odstaven (odtlačen) činovníky RZ na bezpečné místo.</a:t>
            </a:r>
            <a:endParaRPr lang="sk-SK" dirty="0">
              <a:effectLst/>
              <a:ea typeface="Calibri" panose="020F0502020204030204" pitchFamily="34" charset="0"/>
              <a:cs typeface="Times New Roman" panose="02020603050405020304" pitchFamily="18" charset="0"/>
            </a:endParaRPr>
          </a:p>
          <a:p>
            <a:pPr>
              <a:spcBef>
                <a:spcPts val="0"/>
              </a:spcBef>
            </a:pPr>
            <a:r>
              <a:rPr lang="cs-CZ" b="1" dirty="0">
                <a:solidFill>
                  <a:srgbClr val="000000"/>
                </a:solidFill>
                <a:effectLst/>
                <a:ea typeface="Calibri" panose="020F0502020204030204" pitchFamily="34" charset="0"/>
                <a:cs typeface="Arial" panose="020B0604020202020204" pitchFamily="34" charset="0"/>
              </a:rPr>
              <a:t>19.3.3 </a:t>
            </a:r>
            <a:r>
              <a:rPr lang="cs-CZ" dirty="0">
                <a:solidFill>
                  <a:srgbClr val="000000"/>
                </a:solidFill>
                <a:effectLst/>
                <a:ea typeface="Calibri" panose="020F0502020204030204" pitchFamily="34" charset="0"/>
                <a:cs typeface="Arial" panose="020B0604020202020204" pitchFamily="34" charset="0"/>
              </a:rPr>
              <a:t>Chybějící záznam nebo podpis z kterékoliv kontroly, chybějící potvrzení času v časové kontrole, nebo nepředání jízdního výkazu v některé kontrole nebo neodevzdání v cíli znamená, že daná posádka bude považována za odstoupenou v dané kontrole. </a:t>
            </a:r>
            <a:endParaRPr lang="sk-SK" dirty="0">
              <a:effectLst/>
              <a:ea typeface="Calibri" panose="020F0502020204030204" pitchFamily="34" charset="0"/>
              <a:cs typeface="Times New Roman" panose="02020603050405020304" pitchFamily="18" charset="0"/>
            </a:endParaRPr>
          </a:p>
          <a:p>
            <a:pPr>
              <a:spcBef>
                <a:spcPts val="0"/>
              </a:spcBef>
            </a:pPr>
            <a:r>
              <a:rPr lang="cs-CZ" b="1" dirty="0">
                <a:solidFill>
                  <a:srgbClr val="000000"/>
                </a:solidFill>
                <a:effectLst/>
                <a:ea typeface="Calibri" panose="020F0502020204030204" pitchFamily="34" charset="0"/>
                <a:cs typeface="Arial" panose="020B0604020202020204" pitchFamily="34" charset="0"/>
              </a:rPr>
              <a:t>34.1.5</a:t>
            </a:r>
            <a:r>
              <a:rPr lang="cs-CZ" dirty="0">
                <a:solidFill>
                  <a:srgbClr val="000000"/>
                </a:solidFill>
                <a:effectLst/>
                <a:ea typeface="Calibri" panose="020F0502020204030204" pitchFamily="34" charset="0"/>
                <a:cs typeface="Arial" panose="020B0604020202020204" pitchFamily="34" charset="0"/>
              </a:rPr>
              <a:t> V traťovém úseku na veřejné komunikaci a na startu RZ musí jet soutěžní vozidlo jen na čtyřech </a:t>
            </a:r>
            <a:r>
              <a:rPr lang="cs-CZ" dirty="0">
                <a:effectLst/>
                <a:ea typeface="Calibri" panose="020F0502020204030204" pitchFamily="34" charset="0"/>
                <a:cs typeface="Arial" panose="020B0604020202020204" pitchFamily="34" charset="0"/>
              </a:rPr>
              <a:t>volně se otáčejících</a:t>
            </a:r>
            <a:r>
              <a:rPr lang="cs-CZ" dirty="0">
                <a:solidFill>
                  <a:srgbClr val="000000"/>
                </a:solidFill>
                <a:effectLst/>
                <a:ea typeface="Calibri" panose="020F0502020204030204" pitchFamily="34" charset="0"/>
                <a:cs typeface="Arial" panose="020B0604020202020204" pitchFamily="34" charset="0"/>
              </a:rPr>
              <a:t> kolech s pneumatikami. </a:t>
            </a:r>
            <a:endParaRPr lang="sk-SK" dirty="0">
              <a:effectLst/>
              <a:ea typeface="Calibri" panose="020F0502020204030204" pitchFamily="34" charset="0"/>
              <a:cs typeface="Times New Roman" panose="02020603050405020304" pitchFamily="18" charset="0"/>
            </a:endParaRPr>
          </a:p>
          <a:p>
            <a:pPr>
              <a:spcBef>
                <a:spcPts val="0"/>
              </a:spcBef>
            </a:pPr>
            <a:r>
              <a:rPr lang="x-none" dirty="0">
                <a:solidFill>
                  <a:srgbClr val="000000"/>
                </a:solidFill>
                <a:effectLst/>
                <a:ea typeface="Calibri" panose="020F0502020204030204" pitchFamily="34" charset="0"/>
              </a:rPr>
              <a:t>Každé vozidlo, které není v souladu s tímto článkem, bude považováno za odstoupené dle článku </a:t>
            </a:r>
            <a:r>
              <a:rPr lang="cs-CZ" dirty="0">
                <a:solidFill>
                  <a:srgbClr val="000000"/>
                </a:solidFill>
                <a:effectLst/>
                <a:ea typeface="Calibri" panose="020F0502020204030204" pitchFamily="34" charset="0"/>
              </a:rPr>
              <a:t>54</a:t>
            </a:r>
            <a:r>
              <a:rPr lang="x-none" dirty="0">
                <a:solidFill>
                  <a:srgbClr val="000000"/>
                </a:solidFill>
                <a:effectLst/>
                <a:ea typeface="Calibri" panose="020F0502020204030204" pitchFamily="34" charset="0"/>
              </a:rPr>
              <a:t>. Sportovní komisaři mohou uložit dodatečný trest.</a:t>
            </a:r>
            <a:endParaRPr lang="cs-CZ" dirty="0">
              <a:solidFill>
                <a:srgbClr val="FF0000"/>
              </a:solidFill>
            </a:endParaRPr>
          </a:p>
        </p:txBody>
      </p:sp>
      <p:sp>
        <p:nvSpPr>
          <p:cNvPr id="186372"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187E4E-3CC6-4C92-A339-59048C2C5721}" type="slidenum">
              <a:rPr lang="sk-SK" smtClean="0"/>
              <a:pPr fontAlgn="base">
                <a:spcBef>
                  <a:spcPct val="0"/>
                </a:spcBef>
                <a:spcAft>
                  <a:spcPct val="0"/>
                </a:spcAft>
                <a:defRPr/>
              </a:pPr>
              <a:t>97</a:t>
            </a:fld>
            <a:endParaRPr lang="sk-SK" dirty="0"/>
          </a:p>
        </p:txBody>
      </p:sp>
    </p:spTree>
    <p:extLst>
      <p:ext uri="{BB962C8B-B14F-4D97-AF65-F5344CB8AC3E}">
        <p14:creationId xmlns:p14="http://schemas.microsoft.com/office/powerpoint/2010/main" val="426206229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Zástupný symbol obrazu snímky 1"/>
          <p:cNvSpPr>
            <a:spLocks noGrp="1" noRot="1" noChangeAspect="1" noTextEdit="1"/>
          </p:cNvSpPr>
          <p:nvPr>
            <p:ph type="sldImg"/>
          </p:nvPr>
        </p:nvSpPr>
        <p:spPr bwMode="auto">
          <a:xfrm>
            <a:off x="1619250" y="36513"/>
            <a:ext cx="3960813" cy="2970212"/>
          </a:xfrm>
          <a:noFill/>
          <a:ln>
            <a:solidFill>
              <a:srgbClr val="000000"/>
            </a:solidFill>
            <a:miter lim="800000"/>
            <a:headEnd/>
            <a:tailEnd/>
          </a:ln>
        </p:spPr>
      </p:sp>
      <p:sp>
        <p:nvSpPr>
          <p:cNvPr id="206851" name="Zástupný symbol poznámok 2"/>
          <p:cNvSpPr>
            <a:spLocks noGrp="1"/>
          </p:cNvSpPr>
          <p:nvPr>
            <p:ph type="body" idx="1"/>
          </p:nvPr>
        </p:nvSpPr>
        <p:spPr bwMode="auto">
          <a:xfrm>
            <a:off x="685800" y="3714750"/>
            <a:ext cx="5815013" cy="4743450"/>
          </a:xfrm>
          <a:noFill/>
        </p:spPr>
        <p:txBody>
          <a:bodyPr wrap="square" numCol="1" anchor="t" anchorCtr="0" compatLnSpc="1">
            <a:prstTxWarp prst="textNoShape">
              <a:avLst/>
            </a:prstTxWarp>
          </a:bodyPr>
          <a:lstStyle/>
          <a:p>
            <a:pPr>
              <a:spcBef>
                <a:spcPts val="0"/>
              </a:spcBef>
            </a:pPr>
            <a:r>
              <a:rPr lang="cs-CZ" b="1" dirty="0">
                <a:effectLst/>
                <a:ea typeface="Calibri" panose="020F0502020204030204" pitchFamily="34" charset="0"/>
                <a:cs typeface="Arial" panose="020B0604020202020204" pitchFamily="34" charset="0"/>
              </a:rPr>
              <a:t>42.1 ZNAČENÍ KONTROL</a:t>
            </a:r>
            <a:endParaRPr lang="sk-SK" dirty="0">
              <a:effectLst/>
              <a:ea typeface="Calibri" panose="020F0502020204030204" pitchFamily="34" charset="0"/>
              <a:cs typeface="Times New Roman" panose="02020603050405020304" pitchFamily="18" charset="0"/>
            </a:endParaRPr>
          </a:p>
          <a:p>
            <a:pPr>
              <a:spcBef>
                <a:spcPts val="0"/>
              </a:spcBef>
            </a:pPr>
            <a:r>
              <a:rPr lang="cs-CZ" dirty="0">
                <a:effectLst/>
                <a:ea typeface="Calibri" panose="020F0502020204030204" pitchFamily="34" charset="0"/>
              </a:rPr>
              <a:t>Všechny kontroly, tj. časové, průjezdní, starty, cíle a stop rychlostních zkoušek, zóny přeskupení, tankovací zóny, zóny pro označování pneumatik a media zóny se označují jednotnými panely schválenými FIA, jejichž vzhled a vzdálenosti jsou uvedeny v Příloze I a jsou zahrnuty v itineráři.</a:t>
            </a:r>
          </a:p>
          <a:p>
            <a:pPr>
              <a:spcBef>
                <a:spcPts val="0"/>
              </a:spcBef>
            </a:pPr>
            <a:endParaRPr lang="cs-CZ" b="1" dirty="0"/>
          </a:p>
          <a:p>
            <a:pPr>
              <a:spcBef>
                <a:spcPts val="0"/>
              </a:spcBef>
            </a:pPr>
            <a:r>
              <a:rPr lang="cs-CZ" b="1" dirty="0">
                <a:effectLst/>
                <a:ea typeface="Calibri" panose="020F0502020204030204" pitchFamily="34" charset="0"/>
                <a:cs typeface="Arial" panose="020B0604020202020204" pitchFamily="34" charset="0"/>
              </a:rPr>
              <a:t>44.4.3</a:t>
            </a:r>
            <a:r>
              <a:rPr lang="cs-CZ" dirty="0">
                <a:effectLst/>
                <a:ea typeface="Calibri" panose="020F0502020204030204" pitchFamily="34" charset="0"/>
                <a:cs typeface="Arial" panose="020B0604020202020204" pitchFamily="34" charset="0"/>
              </a:rPr>
              <a:t> TWZ (zóna na zahřívání pneumatik) začíná po časové kontrole návěstím „TWZ začátek“ a končí návěstím „TWZ konec“.</a:t>
            </a:r>
          </a:p>
          <a:p>
            <a:pPr>
              <a:spcBef>
                <a:spcPts val="0"/>
              </a:spcBef>
            </a:pPr>
            <a:r>
              <a:rPr lang="cs-CZ" dirty="0">
                <a:solidFill>
                  <a:srgbClr val="FF0000"/>
                </a:solidFill>
                <a:effectLst/>
                <a:ea typeface="Calibri" panose="020F0502020204030204" pitchFamily="34" charset="0"/>
                <a:cs typeface="Arial" panose="020B0604020202020204" pitchFamily="34" charset="0"/>
              </a:rPr>
              <a:t>Obrázky návěstí neuvedeny  </a:t>
            </a:r>
            <a:endParaRPr lang="cs-CZ" b="1" dirty="0">
              <a:solidFill>
                <a:srgbClr val="FF0000"/>
              </a:solidFill>
            </a:endParaRPr>
          </a:p>
        </p:txBody>
      </p:sp>
      <p:sp>
        <p:nvSpPr>
          <p:cNvPr id="187396"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7EFB903-945A-40A0-A469-705B41B355D7}" type="slidenum">
              <a:rPr lang="sk-SK" smtClean="0"/>
              <a:pPr fontAlgn="base">
                <a:spcBef>
                  <a:spcPct val="0"/>
                </a:spcBef>
                <a:spcAft>
                  <a:spcPct val="0"/>
                </a:spcAft>
                <a:defRPr/>
              </a:pPr>
              <a:t>98</a:t>
            </a:fld>
            <a:endParaRPr lang="sk-SK"/>
          </a:p>
        </p:txBody>
      </p:sp>
    </p:spTree>
    <p:extLst>
      <p:ext uri="{BB962C8B-B14F-4D97-AF65-F5344CB8AC3E}">
        <p14:creationId xmlns:p14="http://schemas.microsoft.com/office/powerpoint/2010/main" val="222029990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Zástupný symbol obrazu snímky 1"/>
          <p:cNvSpPr>
            <a:spLocks noGrp="1" noRot="1" noChangeAspect="1" noTextEdit="1"/>
          </p:cNvSpPr>
          <p:nvPr>
            <p:ph type="sldImg"/>
          </p:nvPr>
        </p:nvSpPr>
        <p:spPr bwMode="auto">
          <a:xfrm>
            <a:off x="1619250" y="36513"/>
            <a:ext cx="3960813" cy="2970212"/>
          </a:xfrm>
          <a:noFill/>
          <a:ln>
            <a:solidFill>
              <a:srgbClr val="000000"/>
            </a:solidFill>
            <a:miter lim="800000"/>
            <a:headEnd/>
            <a:tailEnd/>
          </a:ln>
        </p:spPr>
      </p:sp>
      <p:sp>
        <p:nvSpPr>
          <p:cNvPr id="212995" name="Zástupný symbol poznámok 2"/>
          <p:cNvSpPr>
            <a:spLocks noGrp="1"/>
          </p:cNvSpPr>
          <p:nvPr>
            <p:ph type="body" idx="1"/>
          </p:nvPr>
        </p:nvSpPr>
        <p:spPr bwMode="auto">
          <a:xfrm>
            <a:off x="685800" y="8286750"/>
            <a:ext cx="5486400" cy="500063"/>
          </a:xfrm>
          <a:noFill/>
        </p:spPr>
        <p:txBody>
          <a:bodyPr wrap="square" numCol="1" anchor="t" anchorCtr="0" compatLnSpc="1">
            <a:prstTxWarp prst="textNoShape">
              <a:avLst/>
            </a:prstTxWarp>
          </a:bodyPr>
          <a:lstStyle/>
          <a:p>
            <a:pPr eaLnBrk="1" hangingPunct="1">
              <a:spcBef>
                <a:spcPct val="0"/>
              </a:spcBef>
            </a:pPr>
            <a:endParaRPr lang="sk-SK" sz="1400" dirty="0"/>
          </a:p>
          <a:p>
            <a:pPr eaLnBrk="1" hangingPunct="1">
              <a:spcBef>
                <a:spcPct val="0"/>
              </a:spcBef>
            </a:pPr>
            <a:endParaRPr lang="sk-SK" sz="1400" dirty="0"/>
          </a:p>
          <a:p>
            <a:pPr eaLnBrk="1" hangingPunct="1">
              <a:spcBef>
                <a:spcPct val="0"/>
              </a:spcBef>
            </a:pPr>
            <a:endParaRPr lang="sk-SK" sz="1400" dirty="0"/>
          </a:p>
          <a:p>
            <a:pPr eaLnBrk="1" hangingPunct="1">
              <a:spcBef>
                <a:spcPct val="0"/>
              </a:spcBef>
            </a:pPr>
            <a:endParaRPr lang="sk-SK" sz="1400" dirty="0"/>
          </a:p>
          <a:p>
            <a:pPr eaLnBrk="1" hangingPunct="1">
              <a:spcBef>
                <a:spcPct val="0"/>
              </a:spcBef>
            </a:pPr>
            <a:endParaRPr lang="sk-SK" sz="1400" dirty="0"/>
          </a:p>
          <a:p>
            <a:pPr eaLnBrk="1" hangingPunct="1">
              <a:spcBef>
                <a:spcPct val="0"/>
              </a:spcBef>
            </a:pPr>
            <a:endParaRPr lang="sk-SK" sz="1400" dirty="0"/>
          </a:p>
          <a:p>
            <a:pPr eaLnBrk="1" hangingPunct="1">
              <a:spcBef>
                <a:spcPct val="0"/>
              </a:spcBef>
            </a:pPr>
            <a:endParaRPr lang="sk-SK" sz="1400" dirty="0"/>
          </a:p>
          <a:p>
            <a:pPr eaLnBrk="1" hangingPunct="1">
              <a:spcBef>
                <a:spcPct val="0"/>
              </a:spcBef>
            </a:pPr>
            <a:endParaRPr lang="sk-SK" sz="1400" dirty="0"/>
          </a:p>
        </p:txBody>
      </p:sp>
      <p:sp>
        <p:nvSpPr>
          <p:cNvPr id="192516" name="Zástupný symbol čísla snímky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AEDEFE-40CA-4EE2-A910-D6C732EA8248}" type="slidenum">
              <a:rPr lang="sk-SK" smtClean="0"/>
              <a:pPr fontAlgn="base">
                <a:spcBef>
                  <a:spcPct val="0"/>
                </a:spcBef>
                <a:spcAft>
                  <a:spcPct val="0"/>
                </a:spcAft>
                <a:defRPr/>
              </a:pPr>
              <a:t>99</a:t>
            </a:fld>
            <a:endParaRPr lang="sk-SK"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sk-SK"/>
              <a:t>Kliknite sem a upravte štýl predlohy nadpisov.</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a:t>Kliknite sem a upravte štýl predlohy podnadpisov.</a:t>
            </a:r>
          </a:p>
        </p:txBody>
      </p:sp>
      <p:sp>
        <p:nvSpPr>
          <p:cNvPr id="4" name="Zástupný symbol dátumu 3"/>
          <p:cNvSpPr>
            <a:spLocks noGrp="1"/>
          </p:cNvSpPr>
          <p:nvPr>
            <p:ph type="dt" sz="half" idx="10"/>
          </p:nvPr>
        </p:nvSpPr>
        <p:spPr/>
        <p:txBody>
          <a:bodyPr/>
          <a:lstStyle>
            <a:lvl1pPr>
              <a:defRPr/>
            </a:lvl1pPr>
          </a:lstStyle>
          <a:p>
            <a:pPr>
              <a:defRPr/>
            </a:pPr>
            <a:fld id="{769EB8FA-72F9-4589-9734-06D00B11B28C}" type="datetimeFigureOut">
              <a:rPr lang="sk-SK"/>
              <a:pPr>
                <a:defRPr/>
              </a:pPr>
              <a:t>13. 2. 2023</a:t>
            </a:fld>
            <a:endParaRPr lang="sk-SK" dirty="0"/>
          </a:p>
        </p:txBody>
      </p:sp>
      <p:sp>
        <p:nvSpPr>
          <p:cNvPr id="5" name="Zástupný symbol päty 4"/>
          <p:cNvSpPr>
            <a:spLocks noGrp="1"/>
          </p:cNvSpPr>
          <p:nvPr>
            <p:ph type="ftr" sz="quarter" idx="11"/>
          </p:nvPr>
        </p:nvSpPr>
        <p:spPr/>
        <p:txBody>
          <a:bodyPr/>
          <a:lstStyle>
            <a:lvl1pPr>
              <a:defRPr/>
            </a:lvl1pPr>
          </a:lstStyle>
          <a:p>
            <a:pPr>
              <a:defRPr/>
            </a:pPr>
            <a:endParaRPr lang="sk-SK" dirty="0"/>
          </a:p>
        </p:txBody>
      </p:sp>
      <p:sp>
        <p:nvSpPr>
          <p:cNvPr id="6" name="Zástupný symbol čísla snímky 5"/>
          <p:cNvSpPr>
            <a:spLocks noGrp="1"/>
          </p:cNvSpPr>
          <p:nvPr>
            <p:ph type="sldNum" sz="quarter" idx="12"/>
          </p:nvPr>
        </p:nvSpPr>
        <p:spPr/>
        <p:txBody>
          <a:bodyPr/>
          <a:lstStyle>
            <a:lvl1pPr>
              <a:defRPr/>
            </a:lvl1pPr>
          </a:lstStyle>
          <a:p>
            <a:pPr>
              <a:defRPr/>
            </a:pPr>
            <a:fld id="{B4F601A7-7109-4640-957D-891E4CEBF1FD}" type="slidenum">
              <a:rPr lang="sk-SK"/>
              <a:pPr>
                <a:defRPr/>
              </a:pPr>
              <a:t>‹#›</a:t>
            </a:fld>
            <a:endParaRPr lang="sk-SK"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p>
        </p:txBody>
      </p:sp>
      <p:sp>
        <p:nvSpPr>
          <p:cNvPr id="3" name="Zástupný symbol zvislého textu 2"/>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10"/>
          </p:nvPr>
        </p:nvSpPr>
        <p:spPr/>
        <p:txBody>
          <a:bodyPr/>
          <a:lstStyle>
            <a:lvl1pPr>
              <a:defRPr/>
            </a:lvl1pPr>
          </a:lstStyle>
          <a:p>
            <a:pPr>
              <a:defRPr/>
            </a:pPr>
            <a:fld id="{39A8577A-6B8E-49C9-9512-E38393FF002C}" type="datetimeFigureOut">
              <a:rPr lang="sk-SK"/>
              <a:pPr>
                <a:defRPr/>
              </a:pPr>
              <a:t>13. 2. 2023</a:t>
            </a:fld>
            <a:endParaRPr lang="sk-SK" dirty="0"/>
          </a:p>
        </p:txBody>
      </p:sp>
      <p:sp>
        <p:nvSpPr>
          <p:cNvPr id="5" name="Zástupný symbol päty 4"/>
          <p:cNvSpPr>
            <a:spLocks noGrp="1"/>
          </p:cNvSpPr>
          <p:nvPr>
            <p:ph type="ftr" sz="quarter" idx="11"/>
          </p:nvPr>
        </p:nvSpPr>
        <p:spPr/>
        <p:txBody>
          <a:bodyPr/>
          <a:lstStyle>
            <a:lvl1pPr>
              <a:defRPr/>
            </a:lvl1pPr>
          </a:lstStyle>
          <a:p>
            <a:pPr>
              <a:defRPr/>
            </a:pPr>
            <a:endParaRPr lang="sk-SK" dirty="0"/>
          </a:p>
        </p:txBody>
      </p:sp>
      <p:sp>
        <p:nvSpPr>
          <p:cNvPr id="6" name="Zástupný symbol čísla snímky 5"/>
          <p:cNvSpPr>
            <a:spLocks noGrp="1"/>
          </p:cNvSpPr>
          <p:nvPr>
            <p:ph type="sldNum" sz="quarter" idx="12"/>
          </p:nvPr>
        </p:nvSpPr>
        <p:spPr/>
        <p:txBody>
          <a:bodyPr/>
          <a:lstStyle>
            <a:lvl1pPr>
              <a:defRPr/>
            </a:lvl1pPr>
          </a:lstStyle>
          <a:p>
            <a:pPr>
              <a:defRPr/>
            </a:pPr>
            <a:fld id="{D429B415-9778-42D7-8D8B-73B97583794F}" type="slidenum">
              <a:rPr lang="sk-SK"/>
              <a:pPr>
                <a:defRPr/>
              </a:pPr>
              <a:t>‹#›</a:t>
            </a:fld>
            <a:endParaRPr lang="sk-SK"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629400" y="274638"/>
            <a:ext cx="2057400" cy="5851525"/>
          </a:xfrm>
        </p:spPr>
        <p:txBody>
          <a:bodyPr vert="eaVert"/>
          <a:lstStyle/>
          <a:p>
            <a:r>
              <a:rPr lang="sk-SK"/>
              <a:t>Kliknite sem a upravte štýl predlohy nadpisov.</a:t>
            </a:r>
          </a:p>
        </p:txBody>
      </p:sp>
      <p:sp>
        <p:nvSpPr>
          <p:cNvPr id="3" name="Zástupný symbol zvislého textu 2"/>
          <p:cNvSpPr>
            <a:spLocks noGrp="1"/>
          </p:cNvSpPr>
          <p:nvPr>
            <p:ph type="body" orient="vert" idx="1"/>
          </p:nvPr>
        </p:nvSpPr>
        <p:spPr>
          <a:xfrm>
            <a:off x="457200" y="274638"/>
            <a:ext cx="6019800" cy="5851525"/>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10"/>
          </p:nvPr>
        </p:nvSpPr>
        <p:spPr/>
        <p:txBody>
          <a:bodyPr/>
          <a:lstStyle>
            <a:lvl1pPr>
              <a:defRPr/>
            </a:lvl1pPr>
          </a:lstStyle>
          <a:p>
            <a:pPr>
              <a:defRPr/>
            </a:pPr>
            <a:fld id="{5EFADCD5-4480-4A1F-BDD1-123B817DC323}" type="datetimeFigureOut">
              <a:rPr lang="sk-SK"/>
              <a:pPr>
                <a:defRPr/>
              </a:pPr>
              <a:t>13. 2. 2023</a:t>
            </a:fld>
            <a:endParaRPr lang="sk-SK" dirty="0"/>
          </a:p>
        </p:txBody>
      </p:sp>
      <p:sp>
        <p:nvSpPr>
          <p:cNvPr id="5" name="Zástupný symbol päty 4"/>
          <p:cNvSpPr>
            <a:spLocks noGrp="1"/>
          </p:cNvSpPr>
          <p:nvPr>
            <p:ph type="ftr" sz="quarter" idx="11"/>
          </p:nvPr>
        </p:nvSpPr>
        <p:spPr/>
        <p:txBody>
          <a:bodyPr/>
          <a:lstStyle>
            <a:lvl1pPr>
              <a:defRPr/>
            </a:lvl1pPr>
          </a:lstStyle>
          <a:p>
            <a:pPr>
              <a:defRPr/>
            </a:pPr>
            <a:endParaRPr lang="sk-SK" dirty="0"/>
          </a:p>
        </p:txBody>
      </p:sp>
      <p:sp>
        <p:nvSpPr>
          <p:cNvPr id="6" name="Zástupný symbol čísla snímky 5"/>
          <p:cNvSpPr>
            <a:spLocks noGrp="1"/>
          </p:cNvSpPr>
          <p:nvPr>
            <p:ph type="sldNum" sz="quarter" idx="12"/>
          </p:nvPr>
        </p:nvSpPr>
        <p:spPr/>
        <p:txBody>
          <a:bodyPr/>
          <a:lstStyle>
            <a:lvl1pPr>
              <a:defRPr/>
            </a:lvl1pPr>
          </a:lstStyle>
          <a:p>
            <a:pPr>
              <a:defRPr/>
            </a:pPr>
            <a:fld id="{321218FD-61FC-4556-B014-0513A4EA1AA4}" type="slidenum">
              <a:rPr lang="sk-SK"/>
              <a:pPr>
                <a:defRPr/>
              </a:pPr>
              <a:t>‹#›</a:t>
            </a:fld>
            <a:endParaRPr lang="sk-SK"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p>
        </p:txBody>
      </p:sp>
      <p:sp>
        <p:nvSpPr>
          <p:cNvPr id="3" name="Zástupný symbol obsahu 2"/>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10"/>
          </p:nvPr>
        </p:nvSpPr>
        <p:spPr/>
        <p:txBody>
          <a:bodyPr/>
          <a:lstStyle>
            <a:lvl1pPr>
              <a:defRPr/>
            </a:lvl1pPr>
          </a:lstStyle>
          <a:p>
            <a:pPr>
              <a:defRPr/>
            </a:pPr>
            <a:fld id="{9F3AC0B1-383E-43B4-9A15-CFDB7138A5B6}" type="datetimeFigureOut">
              <a:rPr lang="sk-SK"/>
              <a:pPr>
                <a:defRPr/>
              </a:pPr>
              <a:t>13. 2. 2023</a:t>
            </a:fld>
            <a:endParaRPr lang="sk-SK" dirty="0"/>
          </a:p>
        </p:txBody>
      </p:sp>
      <p:sp>
        <p:nvSpPr>
          <p:cNvPr id="5" name="Zástupný symbol päty 4"/>
          <p:cNvSpPr>
            <a:spLocks noGrp="1"/>
          </p:cNvSpPr>
          <p:nvPr>
            <p:ph type="ftr" sz="quarter" idx="11"/>
          </p:nvPr>
        </p:nvSpPr>
        <p:spPr/>
        <p:txBody>
          <a:bodyPr/>
          <a:lstStyle>
            <a:lvl1pPr>
              <a:defRPr/>
            </a:lvl1pPr>
          </a:lstStyle>
          <a:p>
            <a:pPr>
              <a:defRPr/>
            </a:pPr>
            <a:endParaRPr lang="sk-SK" dirty="0"/>
          </a:p>
        </p:txBody>
      </p:sp>
      <p:sp>
        <p:nvSpPr>
          <p:cNvPr id="6" name="Zástupný symbol čísla snímky 5"/>
          <p:cNvSpPr>
            <a:spLocks noGrp="1"/>
          </p:cNvSpPr>
          <p:nvPr>
            <p:ph type="sldNum" sz="quarter" idx="12"/>
          </p:nvPr>
        </p:nvSpPr>
        <p:spPr/>
        <p:txBody>
          <a:bodyPr/>
          <a:lstStyle>
            <a:lvl1pPr>
              <a:defRPr/>
            </a:lvl1pPr>
          </a:lstStyle>
          <a:p>
            <a:pPr>
              <a:defRPr/>
            </a:pPr>
            <a:fld id="{F4410622-9929-4CFE-9994-3CC6DD672D71}" type="slidenum">
              <a:rPr lang="sk-SK"/>
              <a:pPr>
                <a:defRPr/>
              </a:pPr>
              <a:t>‹#›</a:t>
            </a:fld>
            <a:endParaRPr lang="sk-SK"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sk-SK"/>
              <a:t>Kliknite sem a upravte štýl predlohy nadpisov.</a:t>
            </a:r>
          </a:p>
        </p:txBody>
      </p:sp>
      <p:sp>
        <p:nvSpPr>
          <p:cNvPr id="3" name="Zástupný symbol tex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4" name="Zástupný symbol dátumu 3"/>
          <p:cNvSpPr>
            <a:spLocks noGrp="1"/>
          </p:cNvSpPr>
          <p:nvPr>
            <p:ph type="dt" sz="half" idx="10"/>
          </p:nvPr>
        </p:nvSpPr>
        <p:spPr/>
        <p:txBody>
          <a:bodyPr/>
          <a:lstStyle>
            <a:lvl1pPr>
              <a:defRPr/>
            </a:lvl1pPr>
          </a:lstStyle>
          <a:p>
            <a:pPr>
              <a:defRPr/>
            </a:pPr>
            <a:fld id="{420AE2FC-FEFC-46E3-A3C0-AA85D4BCB220}" type="datetimeFigureOut">
              <a:rPr lang="sk-SK"/>
              <a:pPr>
                <a:defRPr/>
              </a:pPr>
              <a:t>13. 2. 2023</a:t>
            </a:fld>
            <a:endParaRPr lang="sk-SK" dirty="0"/>
          </a:p>
        </p:txBody>
      </p:sp>
      <p:sp>
        <p:nvSpPr>
          <p:cNvPr id="5" name="Zástupný symbol päty 4"/>
          <p:cNvSpPr>
            <a:spLocks noGrp="1"/>
          </p:cNvSpPr>
          <p:nvPr>
            <p:ph type="ftr" sz="quarter" idx="11"/>
          </p:nvPr>
        </p:nvSpPr>
        <p:spPr/>
        <p:txBody>
          <a:bodyPr/>
          <a:lstStyle>
            <a:lvl1pPr>
              <a:defRPr/>
            </a:lvl1pPr>
          </a:lstStyle>
          <a:p>
            <a:pPr>
              <a:defRPr/>
            </a:pPr>
            <a:endParaRPr lang="sk-SK" dirty="0"/>
          </a:p>
        </p:txBody>
      </p:sp>
      <p:sp>
        <p:nvSpPr>
          <p:cNvPr id="6" name="Zástupný symbol čísla snímky 5"/>
          <p:cNvSpPr>
            <a:spLocks noGrp="1"/>
          </p:cNvSpPr>
          <p:nvPr>
            <p:ph type="sldNum" sz="quarter" idx="12"/>
          </p:nvPr>
        </p:nvSpPr>
        <p:spPr/>
        <p:txBody>
          <a:bodyPr/>
          <a:lstStyle>
            <a:lvl1pPr>
              <a:defRPr/>
            </a:lvl1pPr>
          </a:lstStyle>
          <a:p>
            <a:pPr>
              <a:defRPr/>
            </a:pPr>
            <a:fld id="{330E91FB-8F2C-4911-A688-84EBF1092B32}" type="slidenum">
              <a:rPr lang="sk-SK"/>
              <a:pPr>
                <a:defRPr/>
              </a:pPr>
              <a:t>‹#›</a:t>
            </a:fld>
            <a:endParaRPr lang="sk-SK"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p>
        </p:txBody>
      </p:sp>
      <p:sp>
        <p:nvSpPr>
          <p:cNvPr id="3" name="Zástupný symbol obsah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obsah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symbol dátumu 3"/>
          <p:cNvSpPr>
            <a:spLocks noGrp="1"/>
          </p:cNvSpPr>
          <p:nvPr>
            <p:ph type="dt" sz="half" idx="10"/>
          </p:nvPr>
        </p:nvSpPr>
        <p:spPr/>
        <p:txBody>
          <a:bodyPr/>
          <a:lstStyle>
            <a:lvl1pPr>
              <a:defRPr/>
            </a:lvl1pPr>
          </a:lstStyle>
          <a:p>
            <a:pPr>
              <a:defRPr/>
            </a:pPr>
            <a:fld id="{9AF6D0D7-2DF5-46EB-AF7C-AC1EA9DA72E1}" type="datetimeFigureOut">
              <a:rPr lang="sk-SK"/>
              <a:pPr>
                <a:defRPr/>
              </a:pPr>
              <a:t>13. 2. 2023</a:t>
            </a:fld>
            <a:endParaRPr lang="sk-SK" dirty="0"/>
          </a:p>
        </p:txBody>
      </p:sp>
      <p:sp>
        <p:nvSpPr>
          <p:cNvPr id="6" name="Zástupný symbol päty 4"/>
          <p:cNvSpPr>
            <a:spLocks noGrp="1"/>
          </p:cNvSpPr>
          <p:nvPr>
            <p:ph type="ftr" sz="quarter" idx="11"/>
          </p:nvPr>
        </p:nvSpPr>
        <p:spPr/>
        <p:txBody>
          <a:bodyPr/>
          <a:lstStyle>
            <a:lvl1pPr>
              <a:defRPr/>
            </a:lvl1pPr>
          </a:lstStyle>
          <a:p>
            <a:pPr>
              <a:defRPr/>
            </a:pPr>
            <a:endParaRPr lang="sk-SK" dirty="0"/>
          </a:p>
        </p:txBody>
      </p:sp>
      <p:sp>
        <p:nvSpPr>
          <p:cNvPr id="7" name="Zástupný symbol čísla snímky 5"/>
          <p:cNvSpPr>
            <a:spLocks noGrp="1"/>
          </p:cNvSpPr>
          <p:nvPr>
            <p:ph type="sldNum" sz="quarter" idx="12"/>
          </p:nvPr>
        </p:nvSpPr>
        <p:spPr/>
        <p:txBody>
          <a:bodyPr/>
          <a:lstStyle>
            <a:lvl1pPr>
              <a:defRPr/>
            </a:lvl1pPr>
          </a:lstStyle>
          <a:p>
            <a:pPr>
              <a:defRPr/>
            </a:pPr>
            <a:fld id="{F4BEBDA8-361B-4B2F-8ADB-28AA8EFAC76A}" type="slidenum">
              <a:rPr lang="sk-SK"/>
              <a:pPr>
                <a:defRPr/>
              </a:pPr>
              <a:t>‹#›</a:t>
            </a:fld>
            <a:endParaRPr lang="sk-SK"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sk-SK"/>
              <a:t>Kliknite sem a upravte štýl predlohy nadpisov.</a:t>
            </a:r>
          </a:p>
        </p:txBody>
      </p:sp>
      <p:sp>
        <p:nvSpPr>
          <p:cNvPr id="3" name="Zástupný symbol tex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symbol obsah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symbol tex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symbol obsah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symbol dátumu 3"/>
          <p:cNvSpPr>
            <a:spLocks noGrp="1"/>
          </p:cNvSpPr>
          <p:nvPr>
            <p:ph type="dt" sz="half" idx="10"/>
          </p:nvPr>
        </p:nvSpPr>
        <p:spPr/>
        <p:txBody>
          <a:bodyPr/>
          <a:lstStyle>
            <a:lvl1pPr>
              <a:defRPr/>
            </a:lvl1pPr>
          </a:lstStyle>
          <a:p>
            <a:pPr>
              <a:defRPr/>
            </a:pPr>
            <a:fld id="{9A349006-427E-4BD0-B453-0D03B4E5D53B}" type="datetimeFigureOut">
              <a:rPr lang="sk-SK"/>
              <a:pPr>
                <a:defRPr/>
              </a:pPr>
              <a:t>13. 2. 2023</a:t>
            </a:fld>
            <a:endParaRPr lang="sk-SK" dirty="0"/>
          </a:p>
        </p:txBody>
      </p:sp>
      <p:sp>
        <p:nvSpPr>
          <p:cNvPr id="8" name="Zástupný symbol päty 4"/>
          <p:cNvSpPr>
            <a:spLocks noGrp="1"/>
          </p:cNvSpPr>
          <p:nvPr>
            <p:ph type="ftr" sz="quarter" idx="11"/>
          </p:nvPr>
        </p:nvSpPr>
        <p:spPr/>
        <p:txBody>
          <a:bodyPr/>
          <a:lstStyle>
            <a:lvl1pPr>
              <a:defRPr/>
            </a:lvl1pPr>
          </a:lstStyle>
          <a:p>
            <a:pPr>
              <a:defRPr/>
            </a:pPr>
            <a:endParaRPr lang="sk-SK" dirty="0"/>
          </a:p>
        </p:txBody>
      </p:sp>
      <p:sp>
        <p:nvSpPr>
          <p:cNvPr id="9" name="Zástupný symbol čísla snímky 5"/>
          <p:cNvSpPr>
            <a:spLocks noGrp="1"/>
          </p:cNvSpPr>
          <p:nvPr>
            <p:ph type="sldNum" sz="quarter" idx="12"/>
          </p:nvPr>
        </p:nvSpPr>
        <p:spPr/>
        <p:txBody>
          <a:bodyPr/>
          <a:lstStyle>
            <a:lvl1pPr>
              <a:defRPr/>
            </a:lvl1pPr>
          </a:lstStyle>
          <a:p>
            <a:pPr>
              <a:defRPr/>
            </a:pPr>
            <a:fld id="{2C584D03-FCA9-4459-8368-36EE340F218A}" type="slidenum">
              <a:rPr lang="sk-SK"/>
              <a:pPr>
                <a:defRPr/>
              </a:pPr>
              <a:t>‹#›</a:t>
            </a:fld>
            <a:endParaRPr lang="sk-SK"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p>
        </p:txBody>
      </p:sp>
      <p:sp>
        <p:nvSpPr>
          <p:cNvPr id="3" name="Zástupný symbol dátumu 3"/>
          <p:cNvSpPr>
            <a:spLocks noGrp="1"/>
          </p:cNvSpPr>
          <p:nvPr>
            <p:ph type="dt" sz="half" idx="10"/>
          </p:nvPr>
        </p:nvSpPr>
        <p:spPr/>
        <p:txBody>
          <a:bodyPr/>
          <a:lstStyle>
            <a:lvl1pPr>
              <a:defRPr/>
            </a:lvl1pPr>
          </a:lstStyle>
          <a:p>
            <a:pPr>
              <a:defRPr/>
            </a:pPr>
            <a:fld id="{1A259C4C-EEAC-457B-81EC-CF1FFFEC6B43}" type="datetimeFigureOut">
              <a:rPr lang="sk-SK"/>
              <a:pPr>
                <a:defRPr/>
              </a:pPr>
              <a:t>13. 2. 2023</a:t>
            </a:fld>
            <a:endParaRPr lang="sk-SK" dirty="0"/>
          </a:p>
        </p:txBody>
      </p:sp>
      <p:sp>
        <p:nvSpPr>
          <p:cNvPr id="4" name="Zástupný symbol päty 4"/>
          <p:cNvSpPr>
            <a:spLocks noGrp="1"/>
          </p:cNvSpPr>
          <p:nvPr>
            <p:ph type="ftr" sz="quarter" idx="11"/>
          </p:nvPr>
        </p:nvSpPr>
        <p:spPr/>
        <p:txBody>
          <a:bodyPr/>
          <a:lstStyle>
            <a:lvl1pPr>
              <a:defRPr/>
            </a:lvl1pPr>
          </a:lstStyle>
          <a:p>
            <a:pPr>
              <a:defRPr/>
            </a:pPr>
            <a:endParaRPr lang="sk-SK" dirty="0"/>
          </a:p>
        </p:txBody>
      </p:sp>
      <p:sp>
        <p:nvSpPr>
          <p:cNvPr id="5" name="Zástupný symbol čísla snímky 5"/>
          <p:cNvSpPr>
            <a:spLocks noGrp="1"/>
          </p:cNvSpPr>
          <p:nvPr>
            <p:ph type="sldNum" sz="quarter" idx="12"/>
          </p:nvPr>
        </p:nvSpPr>
        <p:spPr/>
        <p:txBody>
          <a:bodyPr/>
          <a:lstStyle>
            <a:lvl1pPr>
              <a:defRPr/>
            </a:lvl1pPr>
          </a:lstStyle>
          <a:p>
            <a:pPr>
              <a:defRPr/>
            </a:pPr>
            <a:fld id="{D137021A-9DDB-4B5E-9E4B-D2A39548D8F1}" type="slidenum">
              <a:rPr lang="sk-SK"/>
              <a:pPr>
                <a:defRPr/>
              </a:pPr>
              <a:t>‹#›</a:t>
            </a:fld>
            <a:endParaRPr lang="sk-SK"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3"/>
          <p:cNvSpPr>
            <a:spLocks noGrp="1"/>
          </p:cNvSpPr>
          <p:nvPr>
            <p:ph type="dt" sz="half" idx="10"/>
          </p:nvPr>
        </p:nvSpPr>
        <p:spPr/>
        <p:txBody>
          <a:bodyPr/>
          <a:lstStyle>
            <a:lvl1pPr>
              <a:defRPr/>
            </a:lvl1pPr>
          </a:lstStyle>
          <a:p>
            <a:pPr>
              <a:defRPr/>
            </a:pPr>
            <a:fld id="{F4372CBE-011B-48B7-B5C0-BC6FFFD1BF3F}" type="datetimeFigureOut">
              <a:rPr lang="sk-SK"/>
              <a:pPr>
                <a:defRPr/>
              </a:pPr>
              <a:t>13. 2. 2023</a:t>
            </a:fld>
            <a:endParaRPr lang="sk-SK" dirty="0"/>
          </a:p>
        </p:txBody>
      </p:sp>
      <p:sp>
        <p:nvSpPr>
          <p:cNvPr id="3" name="Zástupný symbol päty 4"/>
          <p:cNvSpPr>
            <a:spLocks noGrp="1"/>
          </p:cNvSpPr>
          <p:nvPr>
            <p:ph type="ftr" sz="quarter" idx="11"/>
          </p:nvPr>
        </p:nvSpPr>
        <p:spPr/>
        <p:txBody>
          <a:bodyPr/>
          <a:lstStyle>
            <a:lvl1pPr>
              <a:defRPr/>
            </a:lvl1pPr>
          </a:lstStyle>
          <a:p>
            <a:pPr>
              <a:defRPr/>
            </a:pPr>
            <a:endParaRPr lang="sk-SK" dirty="0"/>
          </a:p>
        </p:txBody>
      </p:sp>
      <p:sp>
        <p:nvSpPr>
          <p:cNvPr id="4" name="Zástupný symbol čísla snímky 5"/>
          <p:cNvSpPr>
            <a:spLocks noGrp="1"/>
          </p:cNvSpPr>
          <p:nvPr>
            <p:ph type="sldNum" sz="quarter" idx="12"/>
          </p:nvPr>
        </p:nvSpPr>
        <p:spPr/>
        <p:txBody>
          <a:bodyPr/>
          <a:lstStyle>
            <a:lvl1pPr>
              <a:defRPr/>
            </a:lvl1pPr>
          </a:lstStyle>
          <a:p>
            <a:pPr>
              <a:defRPr/>
            </a:pPr>
            <a:fld id="{D89FFD72-14D4-473F-A773-C9D0B212EA9E}" type="slidenum">
              <a:rPr lang="sk-SK"/>
              <a:pPr>
                <a:defRPr/>
              </a:pPr>
              <a:t>‹#›</a:t>
            </a:fld>
            <a:endParaRPr lang="sk-SK"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sk-SK"/>
              <a:t>Kliknite sem a upravte štýl predlohy nadpisov.</a:t>
            </a:r>
          </a:p>
        </p:txBody>
      </p:sp>
      <p:sp>
        <p:nvSpPr>
          <p:cNvPr id="3" name="Zástupný symbol obsah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tex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Zástupný symbol dátumu 3"/>
          <p:cNvSpPr>
            <a:spLocks noGrp="1"/>
          </p:cNvSpPr>
          <p:nvPr>
            <p:ph type="dt" sz="half" idx="10"/>
          </p:nvPr>
        </p:nvSpPr>
        <p:spPr/>
        <p:txBody>
          <a:bodyPr/>
          <a:lstStyle>
            <a:lvl1pPr>
              <a:defRPr/>
            </a:lvl1pPr>
          </a:lstStyle>
          <a:p>
            <a:pPr>
              <a:defRPr/>
            </a:pPr>
            <a:fld id="{4FFF5BBA-75E7-485D-B015-184DC38087FD}" type="datetimeFigureOut">
              <a:rPr lang="sk-SK"/>
              <a:pPr>
                <a:defRPr/>
              </a:pPr>
              <a:t>13. 2. 2023</a:t>
            </a:fld>
            <a:endParaRPr lang="sk-SK" dirty="0"/>
          </a:p>
        </p:txBody>
      </p:sp>
      <p:sp>
        <p:nvSpPr>
          <p:cNvPr id="6" name="Zástupný symbol päty 4"/>
          <p:cNvSpPr>
            <a:spLocks noGrp="1"/>
          </p:cNvSpPr>
          <p:nvPr>
            <p:ph type="ftr" sz="quarter" idx="11"/>
          </p:nvPr>
        </p:nvSpPr>
        <p:spPr/>
        <p:txBody>
          <a:bodyPr/>
          <a:lstStyle>
            <a:lvl1pPr>
              <a:defRPr/>
            </a:lvl1pPr>
          </a:lstStyle>
          <a:p>
            <a:pPr>
              <a:defRPr/>
            </a:pPr>
            <a:endParaRPr lang="sk-SK" dirty="0"/>
          </a:p>
        </p:txBody>
      </p:sp>
      <p:sp>
        <p:nvSpPr>
          <p:cNvPr id="7" name="Zástupný symbol čísla snímky 5"/>
          <p:cNvSpPr>
            <a:spLocks noGrp="1"/>
          </p:cNvSpPr>
          <p:nvPr>
            <p:ph type="sldNum" sz="quarter" idx="12"/>
          </p:nvPr>
        </p:nvSpPr>
        <p:spPr/>
        <p:txBody>
          <a:bodyPr/>
          <a:lstStyle>
            <a:lvl1pPr>
              <a:defRPr/>
            </a:lvl1pPr>
          </a:lstStyle>
          <a:p>
            <a:pPr>
              <a:defRPr/>
            </a:pPr>
            <a:fld id="{CB3689AE-1F4C-442F-859F-50234A561203}" type="slidenum">
              <a:rPr lang="sk-SK"/>
              <a:pPr>
                <a:defRPr/>
              </a:pPr>
              <a:t>‹#›</a:t>
            </a:fld>
            <a:endParaRPr lang="sk-SK"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sk-SK"/>
              <a:t>Kliknite sem a upravte štýl predlohy nadpisov.</a:t>
            </a:r>
          </a:p>
        </p:txBody>
      </p:sp>
      <p:sp>
        <p:nvSpPr>
          <p:cNvPr id="3" name="Zástupný symbol obrázka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k-SK" noProof="0" dirty="0"/>
          </a:p>
        </p:txBody>
      </p:sp>
      <p:sp>
        <p:nvSpPr>
          <p:cNvPr id="4" name="Zástupný symbol tex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Zástupný symbol dátumu 3"/>
          <p:cNvSpPr>
            <a:spLocks noGrp="1"/>
          </p:cNvSpPr>
          <p:nvPr>
            <p:ph type="dt" sz="half" idx="10"/>
          </p:nvPr>
        </p:nvSpPr>
        <p:spPr/>
        <p:txBody>
          <a:bodyPr/>
          <a:lstStyle>
            <a:lvl1pPr>
              <a:defRPr/>
            </a:lvl1pPr>
          </a:lstStyle>
          <a:p>
            <a:pPr>
              <a:defRPr/>
            </a:pPr>
            <a:fld id="{1E129EB6-F15C-4694-8E45-77D4824244FF}" type="datetimeFigureOut">
              <a:rPr lang="sk-SK"/>
              <a:pPr>
                <a:defRPr/>
              </a:pPr>
              <a:t>13. 2. 2023</a:t>
            </a:fld>
            <a:endParaRPr lang="sk-SK" dirty="0"/>
          </a:p>
        </p:txBody>
      </p:sp>
      <p:sp>
        <p:nvSpPr>
          <p:cNvPr id="6" name="Zástupný symbol päty 4"/>
          <p:cNvSpPr>
            <a:spLocks noGrp="1"/>
          </p:cNvSpPr>
          <p:nvPr>
            <p:ph type="ftr" sz="quarter" idx="11"/>
          </p:nvPr>
        </p:nvSpPr>
        <p:spPr/>
        <p:txBody>
          <a:bodyPr/>
          <a:lstStyle>
            <a:lvl1pPr>
              <a:defRPr/>
            </a:lvl1pPr>
          </a:lstStyle>
          <a:p>
            <a:pPr>
              <a:defRPr/>
            </a:pPr>
            <a:endParaRPr lang="sk-SK" dirty="0"/>
          </a:p>
        </p:txBody>
      </p:sp>
      <p:sp>
        <p:nvSpPr>
          <p:cNvPr id="7" name="Zástupný symbol čísla snímky 5"/>
          <p:cNvSpPr>
            <a:spLocks noGrp="1"/>
          </p:cNvSpPr>
          <p:nvPr>
            <p:ph type="sldNum" sz="quarter" idx="12"/>
          </p:nvPr>
        </p:nvSpPr>
        <p:spPr/>
        <p:txBody>
          <a:bodyPr/>
          <a:lstStyle>
            <a:lvl1pPr>
              <a:defRPr/>
            </a:lvl1pPr>
          </a:lstStyle>
          <a:p>
            <a:pPr>
              <a:defRPr/>
            </a:pPr>
            <a:fld id="{BDD14C74-6D07-4578-9106-ED18E255E4F3}" type="slidenum">
              <a:rPr lang="sk-SK"/>
              <a:pPr>
                <a:defRPr/>
              </a:pPr>
              <a:t>‹#›</a:t>
            </a:fld>
            <a:endParaRPr lang="sk-SK"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7E4BD"/>
        </a:solidFill>
        <a:effectLst/>
      </p:bgPr>
    </p:bg>
    <p:spTree>
      <p:nvGrpSpPr>
        <p:cNvPr id="1" name=""/>
        <p:cNvGrpSpPr/>
        <p:nvPr/>
      </p:nvGrpSpPr>
      <p:grpSpPr>
        <a:xfrm>
          <a:off x="0" y="0"/>
          <a:ext cx="0" cy="0"/>
          <a:chOff x="0" y="0"/>
          <a:chExt cx="0" cy="0"/>
        </a:xfrm>
      </p:grpSpPr>
      <p:sp>
        <p:nvSpPr>
          <p:cNvPr id="4098" name="Zástupný symbol nadpisu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k-SK"/>
              <a:t>Kliknite sem a upravte štýl predlohy nadpisov.</a:t>
            </a:r>
          </a:p>
        </p:txBody>
      </p:sp>
      <p:sp>
        <p:nvSpPr>
          <p:cNvPr id="4099" name="Zástupný symbol textu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32303B6C-197B-4484-9EF7-736E8E67C959}" type="datetimeFigureOut">
              <a:rPr lang="sk-SK"/>
              <a:pPr>
                <a:defRPr/>
              </a:pPr>
              <a:t>13. 2. 2023</a:t>
            </a:fld>
            <a:endParaRPr lang="sk-SK" dirty="0"/>
          </a:p>
        </p:txBody>
      </p:sp>
      <p:sp>
        <p:nvSpPr>
          <p:cNvPr id="5" name="Zástupný symbol päty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sk-SK" dirty="0"/>
          </a:p>
        </p:txBody>
      </p:sp>
      <p:sp>
        <p:nvSpPr>
          <p:cNvPr id="6" name="Zástupný symbol čísla snímky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63E2EFDB-D01A-41C6-B6D1-D4CD1BB3829F}" type="slidenum">
              <a:rPr lang="sk-SK"/>
              <a:pPr>
                <a:defRPr/>
              </a:pPr>
              <a:t>‹#›</a:t>
            </a:fld>
            <a:endParaRPr lang="sk-SK"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sv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8.e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80.jpg"/></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5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90.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5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jp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5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02.jpg"/></Relationships>
</file>

<file path=ppt/slides/_rels/slide6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6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6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7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121.jpeg"/></Relationships>
</file>

<file path=ppt/slides/_rels/slide7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7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7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124.jpeg"/><Relationship Id="rId4" Type="http://schemas.openxmlformats.org/officeDocument/2006/relationships/image" Target="../media/image125.png"/></Relationships>
</file>

<file path=ppt/slides/_rels/slide7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129.jpeg"/></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39.jpe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33.png"/><Relationship Id="rId11" Type="http://schemas.openxmlformats.org/officeDocument/2006/relationships/image" Target="../media/image138.jpeg"/><Relationship Id="rId5" Type="http://schemas.openxmlformats.org/officeDocument/2006/relationships/image" Target="../media/image132.pn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6.png"/></Relationships>
</file>

<file path=ppt/slides/_rels/slide8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143.png"/></Relationships>
</file>

<file path=ppt/slides/_rels/slide8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image" Target="../media/image146.jpeg"/><Relationship Id="rId4" Type="http://schemas.openxmlformats.org/officeDocument/2006/relationships/hyperlink" Target="https://www.ewrc.cz/image/373037/"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150.jpeg"/></Relationships>
</file>

<file path=ppt/slides/_rels/slide8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154.jpeg"/></Relationships>
</file>

<file path=ppt/slides/_rels/slide92.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160.emf"/><Relationship Id="rId4" Type="http://schemas.openxmlformats.org/officeDocument/2006/relationships/package" Target="../embeddings/Microsoft_Word_Document.docx"/></Relationships>
</file>

<file path=ppt/slides/_rels/slide9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 name="Obrázok 2">
            <a:extLst>
              <a:ext uri="{FF2B5EF4-FFF2-40B4-BE49-F238E27FC236}">
                <a16:creationId xmlns:a16="http://schemas.microsoft.com/office/drawing/2014/main" id="{369A811A-8697-BEAD-8EA1-BA5A183A31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08000" cy="6831000"/>
          </a:xfrm>
          <a:prstGeom prst="rect">
            <a:avLst/>
          </a:prstGeom>
          <a:effectLst>
            <a:softEdge rad="63500"/>
          </a:effectLst>
        </p:spPr>
      </p:pic>
      <p:sp>
        <p:nvSpPr>
          <p:cNvPr id="10" name="BlokTextu 9">
            <a:extLst>
              <a:ext uri="{FF2B5EF4-FFF2-40B4-BE49-F238E27FC236}">
                <a16:creationId xmlns:a16="http://schemas.microsoft.com/office/drawing/2014/main" id="{283B2E51-2660-465A-9862-D3C7AB483B13}"/>
              </a:ext>
            </a:extLst>
          </p:cNvPr>
          <p:cNvSpPr txBox="1"/>
          <p:nvPr/>
        </p:nvSpPr>
        <p:spPr>
          <a:xfrm>
            <a:off x="398599" y="233500"/>
            <a:ext cx="7236804"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4000" b="1" i="0" u="none" strike="noStrike" kern="1200" cap="none" spc="0" normalizeH="0" baseline="0" noProof="0" dirty="0">
                <a:ln>
                  <a:noFill/>
                </a:ln>
                <a:solidFill>
                  <a:srgbClr val="FF0000"/>
                </a:solidFill>
                <a:effectLst>
                  <a:outerShdw blurRad="50800" dist="50800" dir="5400000" algn="tl">
                    <a:srgbClr val="000000"/>
                  </a:outerShdw>
                </a:effectLst>
                <a:uLnTx/>
                <a:uFillTx/>
                <a:latin typeface="Calibri"/>
                <a:ea typeface="+mn-ea"/>
                <a:cs typeface="+mn-cs"/>
              </a:rPr>
              <a:t>ŠKOLENÍ  ČASOMĚŘIČŮ  2023</a:t>
            </a:r>
            <a:endParaRPr kumimoji="0" lang="cs-CZ"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BlokTextu 11">
            <a:extLst>
              <a:ext uri="{FF2B5EF4-FFF2-40B4-BE49-F238E27FC236}">
                <a16:creationId xmlns:a16="http://schemas.microsoft.com/office/drawing/2014/main" id="{35BE6435-E46B-4989-950C-45960ADDBDB6}"/>
              </a:ext>
            </a:extLst>
          </p:cNvPr>
          <p:cNvSpPr txBox="1"/>
          <p:nvPr/>
        </p:nvSpPr>
        <p:spPr>
          <a:xfrm>
            <a:off x="1481431" y="836712"/>
            <a:ext cx="459351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8000" b="1" i="0" u="none" strike="noStrike" kern="1200" cap="none" spc="0" normalizeH="0" baseline="0" noProof="0" dirty="0">
                <a:ln>
                  <a:noFill/>
                </a:ln>
                <a:solidFill>
                  <a:srgbClr val="FF0000"/>
                </a:solidFill>
                <a:effectLst>
                  <a:outerShdw blurRad="50800" dist="50800" dir="5400000" algn="tl">
                    <a:srgbClr val="000000"/>
                  </a:outerShdw>
                </a:effectLst>
                <a:uLnTx/>
                <a:uFillTx/>
                <a:latin typeface="Calibri"/>
                <a:ea typeface="+mn-ea"/>
                <a:cs typeface="+mn-cs"/>
              </a:rPr>
              <a:t>R A L </a:t>
            </a:r>
            <a:r>
              <a:rPr kumimoji="0" lang="cs-CZ" sz="8000" b="1" i="0" u="none" strike="noStrike" kern="1200" cap="none" spc="0" normalizeH="0" baseline="0" noProof="0" dirty="0" err="1">
                <a:ln>
                  <a:noFill/>
                </a:ln>
                <a:solidFill>
                  <a:srgbClr val="FF0000"/>
                </a:solidFill>
                <a:effectLst>
                  <a:outerShdw blurRad="50800" dist="50800" dir="5400000" algn="tl">
                    <a:srgbClr val="000000"/>
                  </a:outerShdw>
                </a:effectLst>
                <a:uLnTx/>
                <a:uFillTx/>
                <a:latin typeface="Calibri"/>
                <a:ea typeface="+mn-ea"/>
                <a:cs typeface="+mn-cs"/>
              </a:rPr>
              <a:t>L</a:t>
            </a:r>
            <a:r>
              <a:rPr kumimoji="0" lang="cs-CZ" sz="8000" b="1" i="0" u="none" strike="noStrike" kern="1200" cap="none" spc="0" normalizeH="0" baseline="0" noProof="0" dirty="0">
                <a:ln>
                  <a:noFill/>
                </a:ln>
                <a:solidFill>
                  <a:srgbClr val="FF0000"/>
                </a:solidFill>
                <a:effectLst>
                  <a:outerShdw blurRad="50800" dist="50800" dir="5400000" algn="tl">
                    <a:srgbClr val="000000"/>
                  </a:outerShdw>
                </a:effectLst>
                <a:uLnTx/>
                <a:uFillTx/>
                <a:latin typeface="Calibri"/>
                <a:ea typeface="+mn-ea"/>
                <a:cs typeface="+mn-cs"/>
              </a:rPr>
              <a:t> Y</a:t>
            </a:r>
          </a:p>
        </p:txBody>
      </p:sp>
      <p:sp>
        <p:nvSpPr>
          <p:cNvPr id="14" name="BlokTextu 13">
            <a:extLst>
              <a:ext uri="{FF2B5EF4-FFF2-40B4-BE49-F238E27FC236}">
                <a16:creationId xmlns:a16="http://schemas.microsoft.com/office/drawing/2014/main" id="{5AE27AAE-13D0-457D-A4AF-40D8DE67AA0C}"/>
              </a:ext>
            </a:extLst>
          </p:cNvPr>
          <p:cNvSpPr txBox="1"/>
          <p:nvPr/>
        </p:nvSpPr>
        <p:spPr>
          <a:xfrm>
            <a:off x="215516" y="6171295"/>
            <a:ext cx="871296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dirty="0">
                <a:ln>
                  <a:noFill/>
                </a:ln>
                <a:solidFill>
                  <a:srgbClr val="FFFF00"/>
                </a:solidFill>
                <a:effectLst>
                  <a:outerShdw blurRad="50800" dist="50800" dir="5400000" algn="tl">
                    <a:srgbClr val="000000"/>
                  </a:outerShdw>
                </a:effectLst>
                <a:uLnTx/>
                <a:uFillTx/>
                <a:latin typeface="Calibri"/>
                <a:ea typeface="+mn-ea"/>
                <a:cs typeface="+mn-cs"/>
              </a:rPr>
              <a:t>PREZENTACE  VYCHÁZÍ  ZE  STANDARDNÍCH  PROPOZIC  RALLY  AS  AČR  2023</a:t>
            </a:r>
            <a:endParaRPr kumimoji="0" lang="sk-SK" sz="2000" b="1" i="0" u="none" strike="noStrike" kern="1200" cap="none" spc="0" normalizeH="0" baseline="0" noProof="0" dirty="0">
              <a:ln>
                <a:noFill/>
              </a:ln>
              <a:solidFill>
                <a:srgbClr val="FFFF00"/>
              </a:solidFill>
              <a:effectLst>
                <a:outerShdw blurRad="50800" dist="50800" dir="5400000" algn="tl">
                  <a:srgbClr val="000000"/>
                </a:outerShdw>
              </a:effectLst>
              <a:uLnTx/>
              <a:uFillTx/>
              <a:latin typeface="Calibri"/>
              <a:ea typeface="+mn-ea"/>
              <a:cs typeface="+mn-cs"/>
            </a:endParaRPr>
          </a:p>
        </p:txBody>
      </p:sp>
      <p:pic>
        <p:nvPicPr>
          <p:cNvPr id="13" name="Obrázok 12">
            <a:extLst>
              <a:ext uri="{FF2B5EF4-FFF2-40B4-BE49-F238E27FC236}">
                <a16:creationId xmlns:a16="http://schemas.microsoft.com/office/drawing/2014/main" id="{34160115-DF9D-487A-8D68-B764260694ED}"/>
              </a:ext>
            </a:extLst>
          </p:cNvPr>
          <p:cNvPicPr>
            <a:picLocks noChangeAspect="1"/>
          </p:cNvPicPr>
          <p:nvPr/>
        </p:nvPicPr>
        <p:blipFill>
          <a:blip r:embed="rId4"/>
          <a:stretch>
            <a:fillRect/>
          </a:stretch>
        </p:blipFill>
        <p:spPr>
          <a:xfrm>
            <a:off x="7596336" y="4990899"/>
            <a:ext cx="944962" cy="932769"/>
          </a:xfrm>
          <a:prstGeom prst="rect">
            <a:avLst/>
          </a:prstGeom>
        </p:spPr>
      </p:pic>
    </p:spTree>
    <p:extLst>
      <p:ext uri="{BB962C8B-B14F-4D97-AF65-F5344CB8AC3E}">
        <p14:creationId xmlns:p14="http://schemas.microsoft.com/office/powerpoint/2010/main" val="457082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Obdĺžnik 3"/>
          <p:cNvSpPr>
            <a:spLocks noChangeArrowheads="1"/>
          </p:cNvSpPr>
          <p:nvPr/>
        </p:nvSpPr>
        <p:spPr bwMode="auto">
          <a:xfrm>
            <a:off x="107504" y="5589240"/>
            <a:ext cx="8856984" cy="1261884"/>
          </a:xfrm>
          <a:prstGeom prst="rect">
            <a:avLst/>
          </a:prstGeom>
          <a:noFill/>
          <a:ln w="9525">
            <a:noFill/>
            <a:miter lim="800000"/>
            <a:headEnd/>
            <a:tailEnd/>
          </a:ln>
        </p:spPr>
        <p:txBody>
          <a:bodyPr wrap="square">
            <a:spAutoFit/>
          </a:bodyPr>
          <a:lstStyle/>
          <a:p>
            <a:pPr algn="ctr"/>
            <a:r>
              <a:rPr lang="sk-SK" sz="2800" b="1" dirty="0">
                <a:solidFill>
                  <a:srgbClr val="002060"/>
                </a:solidFill>
                <a:latin typeface="Calibri" pitchFamily="34" charset="0"/>
              </a:rPr>
              <a:t>000 </a:t>
            </a:r>
            <a:r>
              <a:rPr lang="sk-SK" sz="2000" b="1" dirty="0">
                <a:solidFill>
                  <a:srgbClr val="002060"/>
                </a:solidFill>
                <a:latin typeface="Calibri" pitchFamily="34" charset="0"/>
              </a:rPr>
              <a:t>-</a:t>
            </a:r>
            <a:r>
              <a:rPr lang="sk-SK" sz="2800" b="1" dirty="0">
                <a:solidFill>
                  <a:srgbClr val="002060"/>
                </a:solidFill>
                <a:latin typeface="Calibri" pitchFamily="34" charset="0"/>
              </a:rPr>
              <a:t> </a:t>
            </a:r>
            <a:r>
              <a:rPr lang="sk-SK" sz="2000" b="1" dirty="0">
                <a:solidFill>
                  <a:srgbClr val="002060"/>
                </a:solidFill>
                <a:latin typeface="Calibri" pitchFamily="34" charset="0"/>
              </a:rPr>
              <a:t>15 MIN</a:t>
            </a:r>
            <a:r>
              <a:rPr lang="sk-SK" sz="2800" b="1" dirty="0">
                <a:solidFill>
                  <a:srgbClr val="002060"/>
                </a:solidFill>
                <a:latin typeface="Calibri" pitchFamily="34" charset="0"/>
              </a:rPr>
              <a:t>.                00 </a:t>
            </a:r>
            <a:r>
              <a:rPr lang="sk-SK" sz="2000" b="1" dirty="0">
                <a:solidFill>
                  <a:srgbClr val="002060"/>
                </a:solidFill>
                <a:latin typeface="Calibri" pitchFamily="34" charset="0"/>
              </a:rPr>
              <a:t>-</a:t>
            </a:r>
            <a:r>
              <a:rPr lang="sk-SK" sz="2800" b="1" dirty="0">
                <a:solidFill>
                  <a:srgbClr val="002060"/>
                </a:solidFill>
                <a:latin typeface="Calibri" pitchFamily="34" charset="0"/>
              </a:rPr>
              <a:t> </a:t>
            </a:r>
            <a:r>
              <a:rPr lang="sk-SK" sz="2000" b="1" dirty="0">
                <a:solidFill>
                  <a:srgbClr val="002060"/>
                </a:solidFill>
                <a:latin typeface="Calibri" pitchFamily="34" charset="0"/>
              </a:rPr>
              <a:t>12 MIN.</a:t>
            </a:r>
            <a:r>
              <a:rPr lang="sk-SK" sz="2800" b="1" dirty="0">
                <a:solidFill>
                  <a:srgbClr val="002060"/>
                </a:solidFill>
                <a:latin typeface="Calibri" pitchFamily="34" charset="0"/>
              </a:rPr>
              <a:t>	             0 </a:t>
            </a:r>
            <a:r>
              <a:rPr lang="sk-SK" sz="2000" b="1" dirty="0">
                <a:solidFill>
                  <a:srgbClr val="002060"/>
                </a:solidFill>
                <a:latin typeface="Calibri" pitchFamily="34" charset="0"/>
              </a:rPr>
              <a:t>- 10 MIN.</a:t>
            </a:r>
          </a:p>
          <a:p>
            <a:pPr algn="ctr"/>
            <a:r>
              <a:rPr lang="cs-CZ" sz="2800" b="1" dirty="0">
                <a:solidFill>
                  <a:srgbClr val="002060"/>
                </a:solidFill>
                <a:latin typeface="+mn-lt"/>
              </a:rPr>
              <a:t>ČASY  MŮŽE  ŘEDITELSTVÍ  UPRAVOVAT  PODLE  DÉLKY  RZ</a:t>
            </a:r>
          </a:p>
          <a:p>
            <a:pPr algn="ctr"/>
            <a:endParaRPr lang="sk-SK" sz="2000" b="1" dirty="0">
              <a:solidFill>
                <a:srgbClr val="002060"/>
              </a:solidFill>
              <a:latin typeface="Calibri" pitchFamily="34" charset="0"/>
            </a:endParaRPr>
          </a:p>
        </p:txBody>
      </p:sp>
      <p:pic>
        <p:nvPicPr>
          <p:cNvPr id="4" name="Obrázok 3">
            <a:extLst>
              <a:ext uri="{FF2B5EF4-FFF2-40B4-BE49-F238E27FC236}">
                <a16:creationId xmlns:a16="http://schemas.microsoft.com/office/drawing/2014/main" id="{539C3BE8-E2B2-9541-6AAF-802964333634}"/>
              </a:ext>
            </a:extLst>
          </p:cNvPr>
          <p:cNvPicPr>
            <a:picLocks noChangeAspect="1"/>
          </p:cNvPicPr>
          <p:nvPr/>
        </p:nvPicPr>
        <p:blipFill rotWithShape="1">
          <a:blip r:embed="rId3">
            <a:extLst>
              <a:ext uri="{28A0092B-C50C-407E-A947-70E740481C1C}">
                <a14:useLocalDpi xmlns:a14="http://schemas.microsoft.com/office/drawing/2010/main" val="0"/>
              </a:ext>
            </a:extLst>
          </a:blip>
          <a:srcRect l="3931" r="3931"/>
          <a:stretch/>
        </p:blipFill>
        <p:spPr>
          <a:xfrm>
            <a:off x="108000" y="1224000"/>
            <a:ext cx="8928000" cy="4358681"/>
          </a:xfrm>
          <a:prstGeom prst="rect">
            <a:avLst/>
          </a:prstGeom>
          <a:effectLst>
            <a:softEdge rad="63500"/>
          </a:effectLst>
        </p:spPr>
      </p:pic>
      <p:sp>
        <p:nvSpPr>
          <p:cNvPr id="5" name="Obdĺžnik 3">
            <a:extLst>
              <a:ext uri="{FF2B5EF4-FFF2-40B4-BE49-F238E27FC236}">
                <a16:creationId xmlns:a16="http://schemas.microsoft.com/office/drawing/2014/main" id="{EDFE7511-3CA5-F08A-A665-7844275CB9AB}"/>
              </a:ext>
            </a:extLst>
          </p:cNvPr>
          <p:cNvSpPr>
            <a:spLocks noChangeArrowheads="1"/>
          </p:cNvSpPr>
          <p:nvPr/>
        </p:nvSpPr>
        <p:spPr bwMode="auto">
          <a:xfrm rot="10800000" flipV="1">
            <a:off x="986794" y="249171"/>
            <a:ext cx="7170411" cy="647700"/>
          </a:xfrm>
          <a:prstGeom prst="rect">
            <a:avLst/>
          </a:prstGeom>
          <a:noFill/>
          <a:ln w="9525">
            <a:noFill/>
            <a:miter lim="800000"/>
            <a:headEnd/>
            <a:tailEnd/>
          </a:ln>
        </p:spPr>
        <p:txBody>
          <a:bodyPr wrap="square">
            <a:spAutoFit/>
          </a:bodyPr>
          <a:lstStyle/>
          <a:p>
            <a:pPr algn="ctr"/>
            <a:r>
              <a:rPr lang="cs-CZ" sz="3600" b="1" dirty="0">
                <a:solidFill>
                  <a:srgbClr val="002060"/>
                </a:solidFill>
                <a:latin typeface="Calibri" pitchFamily="34" charset="0"/>
              </a:rPr>
              <a:t>BEZPEČNOSTNÍ  VOZY  S  NULAMI</a:t>
            </a:r>
          </a:p>
        </p:txBody>
      </p:sp>
    </p:spTree>
    <p:extLst>
      <p:ext uri="{BB962C8B-B14F-4D97-AF65-F5344CB8AC3E}">
        <p14:creationId xmlns:p14="http://schemas.microsoft.com/office/powerpoint/2010/main" val="126595603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obsahu 2">
            <a:extLst>
              <a:ext uri="{FF2B5EF4-FFF2-40B4-BE49-F238E27FC236}">
                <a16:creationId xmlns:a16="http://schemas.microsoft.com/office/drawing/2014/main" id="{DAB5B794-C0DF-419C-A587-E995851D5D31}"/>
              </a:ext>
            </a:extLst>
          </p:cNvPr>
          <p:cNvSpPr txBox="1">
            <a:spLocks/>
          </p:cNvSpPr>
          <p:nvPr/>
        </p:nvSpPr>
        <p:spPr bwMode="auto">
          <a:xfrm>
            <a:off x="108000" y="4797152"/>
            <a:ext cx="8928496" cy="1944216"/>
          </a:xfrm>
          <a:prstGeom prst="rect">
            <a:avLst/>
          </a:prstGeom>
          <a:noFill/>
          <a:ln w="9525">
            <a:noFill/>
            <a:miter lim="800000"/>
            <a:headEnd/>
            <a:tailEnd/>
          </a:ln>
        </p:spPr>
        <p:txBody>
          <a:bodyPr/>
          <a:lstStyle/>
          <a:p>
            <a:pPr>
              <a:spcBef>
                <a:spcPts val="400"/>
              </a:spcBef>
            </a:pPr>
            <a:r>
              <a:rPr lang="cs-CZ" sz="2800" b="1" dirty="0">
                <a:solidFill>
                  <a:srgbClr val="002060"/>
                </a:solidFill>
                <a:latin typeface="Calibri" panose="020F0502020204030204" pitchFamily="34" charset="0"/>
                <a:cs typeface="Calibri" panose="020F0502020204030204" pitchFamily="34" charset="0"/>
              </a:rPr>
              <a:t>• </a:t>
            </a:r>
            <a:r>
              <a:rPr lang="cs-CZ" sz="2800" b="1" dirty="0">
                <a:solidFill>
                  <a:srgbClr val="002060"/>
                </a:solidFill>
                <a:latin typeface="Calibri" pitchFamily="34" charset="0"/>
              </a:rPr>
              <a:t>FINÁLNÍ  KONTROLA  VYBAVENÍ  RZ, PŘIPRAVENOSTI</a:t>
            </a:r>
          </a:p>
          <a:p>
            <a:pPr>
              <a:spcBef>
                <a:spcPts val="400"/>
              </a:spcBef>
            </a:pPr>
            <a:r>
              <a:rPr lang="cs-CZ" sz="2800" b="1" dirty="0">
                <a:solidFill>
                  <a:srgbClr val="002060"/>
                </a:solidFill>
                <a:latin typeface="Calibri" pitchFamily="34" charset="0"/>
              </a:rPr>
              <a:t>   ČINOVNÍK</a:t>
            </a:r>
            <a:r>
              <a:rPr lang="cs-CZ" sz="2800" b="1" dirty="0">
                <a:solidFill>
                  <a:srgbClr val="002060"/>
                </a:solidFill>
                <a:latin typeface="Calibri" panose="020F0502020204030204" pitchFamily="34" charset="0"/>
                <a:cs typeface="Calibri" panose="020F0502020204030204" pitchFamily="34" charset="0"/>
              </a:rPr>
              <a:t>Ů</a:t>
            </a:r>
            <a:r>
              <a:rPr lang="cs-CZ" sz="2800" b="1" dirty="0">
                <a:solidFill>
                  <a:srgbClr val="002060"/>
                </a:solidFill>
                <a:latin typeface="Calibri" pitchFamily="34" charset="0"/>
              </a:rPr>
              <a:t>,  TRAŤ. KOMISAŘ</a:t>
            </a:r>
            <a:r>
              <a:rPr lang="cs-CZ" sz="2800" b="1" dirty="0">
                <a:solidFill>
                  <a:srgbClr val="002060"/>
                </a:solidFill>
                <a:latin typeface="Calibri" panose="020F0502020204030204" pitchFamily="34" charset="0"/>
                <a:cs typeface="Calibri" panose="020F0502020204030204" pitchFamily="34" charset="0"/>
              </a:rPr>
              <a:t>Ů,  </a:t>
            </a:r>
            <a:r>
              <a:rPr lang="cs-CZ" sz="2800" b="1" dirty="0">
                <a:solidFill>
                  <a:srgbClr val="002060"/>
                </a:solidFill>
                <a:latin typeface="Calibri" pitchFamily="34" charset="0"/>
              </a:rPr>
              <a:t>ZAJIŠTĚNÍ  BEZPEČNOSTI </a:t>
            </a:r>
          </a:p>
          <a:p>
            <a:pPr>
              <a:spcBef>
                <a:spcPts val="400"/>
              </a:spcBef>
            </a:pPr>
            <a:r>
              <a:rPr lang="cs-CZ" sz="2800" b="1" dirty="0">
                <a:solidFill>
                  <a:srgbClr val="7030A0"/>
                </a:solidFill>
                <a:latin typeface="Calibri" panose="020F0502020204030204" pitchFamily="34" charset="0"/>
                <a:cs typeface="Calibri" panose="020F0502020204030204" pitchFamily="34" charset="0"/>
              </a:rPr>
              <a:t>• </a:t>
            </a:r>
            <a:r>
              <a:rPr lang="cs-CZ" sz="2800" b="1" dirty="0">
                <a:solidFill>
                  <a:srgbClr val="7030A0"/>
                </a:solidFill>
                <a:latin typeface="Calibri" pitchFamily="34" charset="0"/>
              </a:rPr>
              <a:t>SPRÁVNĚ  VYPLNĚN  JÍZDNÍ  VÝKAZ</a:t>
            </a:r>
          </a:p>
          <a:p>
            <a:pPr>
              <a:spcBef>
                <a:spcPts val="400"/>
              </a:spcBef>
            </a:pPr>
            <a:r>
              <a:rPr lang="cs-CZ" sz="2800" b="1" dirty="0">
                <a:solidFill>
                  <a:srgbClr val="002060"/>
                </a:solidFill>
                <a:latin typeface="Calibri" panose="020F0502020204030204" pitchFamily="34" charset="0"/>
                <a:cs typeface="Calibri" panose="020F0502020204030204" pitchFamily="34" charset="0"/>
              </a:rPr>
              <a:t>• </a:t>
            </a:r>
            <a:r>
              <a:rPr lang="cs-CZ" sz="2800" b="1" dirty="0">
                <a:solidFill>
                  <a:srgbClr val="002060"/>
                </a:solidFill>
                <a:latin typeface="Calibri" pitchFamily="34" charset="0"/>
              </a:rPr>
              <a:t>PRŮJEZD  ZAZNAMENAT  DO  KONTROLNÍ  LISTINY</a:t>
            </a:r>
          </a:p>
        </p:txBody>
      </p:sp>
      <p:pic>
        <p:nvPicPr>
          <p:cNvPr id="3" name="Obrázok 2">
            <a:extLst>
              <a:ext uri="{FF2B5EF4-FFF2-40B4-BE49-F238E27FC236}">
                <a16:creationId xmlns:a16="http://schemas.microsoft.com/office/drawing/2014/main" id="{86DCE316-7CE0-D51C-DC76-D041F80D19A1}"/>
              </a:ext>
            </a:extLst>
          </p:cNvPr>
          <p:cNvPicPr>
            <a:picLocks noChangeAspect="1"/>
          </p:cNvPicPr>
          <p:nvPr/>
        </p:nvPicPr>
        <p:blipFill rotWithShape="1">
          <a:blip r:embed="rId3">
            <a:extLst>
              <a:ext uri="{28A0092B-C50C-407E-A947-70E740481C1C}">
                <a14:useLocalDpi xmlns:a14="http://schemas.microsoft.com/office/drawing/2010/main" val="0"/>
              </a:ext>
            </a:extLst>
          </a:blip>
          <a:srcRect l="7087"/>
          <a:stretch/>
        </p:blipFill>
        <p:spPr>
          <a:xfrm>
            <a:off x="107999" y="332655"/>
            <a:ext cx="8923340" cy="4320000"/>
          </a:xfrm>
          <a:prstGeom prst="rect">
            <a:avLst/>
          </a:prstGeom>
          <a:effectLst>
            <a:softEdge rad="63500"/>
          </a:effectLst>
        </p:spPr>
      </p:pic>
    </p:spTree>
    <p:extLst>
      <p:ext uri="{BB962C8B-B14F-4D97-AF65-F5344CB8AC3E}">
        <p14:creationId xmlns:p14="http://schemas.microsoft.com/office/powerpoint/2010/main" val="149909962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7E4BD"/>
        </a:solidFill>
        <a:effectLst/>
      </p:bgPr>
    </p:bg>
    <p:spTree>
      <p:nvGrpSpPr>
        <p:cNvPr id="1" name=""/>
        <p:cNvGrpSpPr/>
        <p:nvPr/>
      </p:nvGrpSpPr>
      <p:grpSpPr>
        <a:xfrm>
          <a:off x="0" y="0"/>
          <a:ext cx="0" cy="0"/>
          <a:chOff x="0" y="0"/>
          <a:chExt cx="0" cy="0"/>
        </a:xfrm>
      </p:grpSpPr>
      <p:sp>
        <p:nvSpPr>
          <p:cNvPr id="15362" name="Nadpis 1"/>
          <p:cNvSpPr>
            <a:spLocks noGrp="1"/>
          </p:cNvSpPr>
          <p:nvPr>
            <p:ph type="title"/>
          </p:nvPr>
        </p:nvSpPr>
        <p:spPr>
          <a:xfrm>
            <a:off x="395536" y="5214938"/>
            <a:ext cx="8462714" cy="1428750"/>
          </a:xfrm>
        </p:spPr>
        <p:txBody>
          <a:bodyPr/>
          <a:lstStyle/>
          <a:p>
            <a:pPr algn="l" eaLnBrk="1" hangingPunct="1">
              <a:defRPr/>
            </a:pPr>
            <a:r>
              <a:rPr lang="sk-SK" sz="2600" b="1" dirty="0">
                <a:solidFill>
                  <a:srgbClr val="002060"/>
                </a:solidFill>
                <a:latin typeface="+mn-lt"/>
              </a:rPr>
              <a:t>V  ZÓNĚ  MEZI  ŽLUTÝM  NÁVĔŠTÍM  A  KONCOVÝM  BÉŽOVÝM  ZNAKEM  SE  TŘEMI PŘÍČNÝMI  PRUHY </a:t>
            </a:r>
            <a:br>
              <a:rPr lang="sk-SK" sz="2600" b="1" dirty="0">
                <a:solidFill>
                  <a:srgbClr val="002060"/>
                </a:solidFill>
                <a:latin typeface="+mn-lt"/>
              </a:rPr>
            </a:br>
            <a:r>
              <a:rPr lang="sk-SK" sz="2600" b="1" dirty="0">
                <a:solidFill>
                  <a:srgbClr val="002060"/>
                </a:solidFill>
                <a:latin typeface="+mn-lt"/>
              </a:rPr>
              <a:t>VOZIDLA   PODLÉHAJÍ  REŽIMU  UZAVŘENÉHO  PARKOVIŠTĚ !</a:t>
            </a:r>
            <a:endParaRPr lang="sk-SK" sz="2600" b="1" dirty="0">
              <a:latin typeface="+mn-lt"/>
            </a:endParaRPr>
          </a:p>
        </p:txBody>
      </p:sp>
      <p:sp>
        <p:nvSpPr>
          <p:cNvPr id="3" name="Zástupný symbol obsahu 2"/>
          <p:cNvSpPr>
            <a:spLocks noGrp="1"/>
          </p:cNvSpPr>
          <p:nvPr>
            <p:ph idx="1"/>
          </p:nvPr>
        </p:nvSpPr>
        <p:spPr>
          <a:xfrm>
            <a:off x="1857375" y="1214438"/>
            <a:ext cx="6872288" cy="4143375"/>
          </a:xfrm>
        </p:spPr>
        <p:txBody>
          <a:bodyPr rtlCol="0">
            <a:normAutofit fontScale="92500" lnSpcReduction="10000"/>
          </a:bodyPr>
          <a:lstStyle/>
          <a:p>
            <a:pPr eaLnBrk="1" fontAlgn="auto" hangingPunct="1">
              <a:spcAft>
                <a:spcPts val="0"/>
              </a:spcAft>
              <a:buFont typeface="Arial" pitchFamily="34" charset="0"/>
              <a:buChar char="•"/>
              <a:defRPr/>
            </a:pPr>
            <a:endParaRPr lang="sk-SK" dirty="0"/>
          </a:p>
          <a:p>
            <a:pPr eaLnBrk="1" fontAlgn="auto" hangingPunct="1">
              <a:spcAft>
                <a:spcPts val="0"/>
              </a:spcAft>
              <a:buFont typeface="Arial" pitchFamily="34" charset="0"/>
              <a:buChar char="•"/>
              <a:defRPr/>
            </a:pPr>
            <a:endParaRPr lang="sk-SK" dirty="0"/>
          </a:p>
          <a:p>
            <a:pPr eaLnBrk="1" fontAlgn="auto" hangingPunct="1">
              <a:spcAft>
                <a:spcPts val="0"/>
              </a:spcAft>
              <a:buFont typeface="Arial" pitchFamily="34" charset="0"/>
              <a:buNone/>
              <a:defRPr/>
            </a:pPr>
            <a:r>
              <a:rPr lang="sk-SK" dirty="0"/>
              <a:t>		 		 </a:t>
            </a:r>
          </a:p>
          <a:p>
            <a:pPr eaLnBrk="1" fontAlgn="auto" hangingPunct="1">
              <a:spcAft>
                <a:spcPts val="0"/>
              </a:spcAft>
              <a:buFont typeface="Arial" pitchFamily="34" charset="0"/>
              <a:buNone/>
              <a:defRPr/>
            </a:pPr>
            <a:r>
              <a:rPr lang="sk-SK" dirty="0"/>
              <a:t> </a:t>
            </a:r>
          </a:p>
          <a:p>
            <a:pPr eaLnBrk="1" fontAlgn="auto" hangingPunct="1">
              <a:spcAft>
                <a:spcPts val="0"/>
              </a:spcAft>
              <a:buFont typeface="Arial" pitchFamily="34" charset="0"/>
              <a:buNone/>
              <a:defRPr/>
            </a:pPr>
            <a:r>
              <a:rPr lang="sk-SK" dirty="0"/>
              <a:t> </a:t>
            </a:r>
          </a:p>
          <a:p>
            <a:pPr eaLnBrk="1" fontAlgn="auto" hangingPunct="1">
              <a:spcAft>
                <a:spcPts val="0"/>
              </a:spcAft>
              <a:buFont typeface="Arial" pitchFamily="34" charset="0"/>
              <a:buNone/>
              <a:defRPr/>
            </a:pPr>
            <a:r>
              <a:rPr lang="sk-SK" dirty="0"/>
              <a:t> </a:t>
            </a:r>
          </a:p>
          <a:p>
            <a:pPr eaLnBrk="1" fontAlgn="auto" hangingPunct="1">
              <a:spcAft>
                <a:spcPts val="0"/>
              </a:spcAft>
              <a:buFont typeface="Arial" pitchFamily="34" charset="0"/>
              <a:buNone/>
              <a:defRPr/>
            </a:pPr>
            <a:r>
              <a:rPr lang="sk-SK" dirty="0"/>
              <a:t> </a:t>
            </a:r>
          </a:p>
          <a:p>
            <a:pPr eaLnBrk="1" fontAlgn="auto" hangingPunct="1">
              <a:spcAft>
                <a:spcPts val="0"/>
              </a:spcAft>
              <a:buFont typeface="Arial" pitchFamily="34" charset="0"/>
              <a:buNone/>
              <a:defRPr/>
            </a:pPr>
            <a:r>
              <a:rPr lang="sk-SK" dirty="0"/>
              <a:t>	 	</a:t>
            </a:r>
          </a:p>
        </p:txBody>
      </p:sp>
      <p:sp>
        <p:nvSpPr>
          <p:cNvPr id="12292" name="Rectangle 3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sk-SK" dirty="0">
              <a:latin typeface="Calibri" pitchFamily="34" charset="0"/>
            </a:endParaRPr>
          </a:p>
        </p:txBody>
      </p:sp>
      <p:grpSp>
        <p:nvGrpSpPr>
          <p:cNvPr id="12293" name="Group 6"/>
          <p:cNvGrpSpPr>
            <a:grpSpLocks noChangeAspect="1"/>
          </p:cNvGrpSpPr>
          <p:nvPr/>
        </p:nvGrpSpPr>
        <p:grpSpPr bwMode="auto">
          <a:xfrm>
            <a:off x="2214563" y="1285875"/>
            <a:ext cx="6565900" cy="3762375"/>
            <a:chOff x="0" y="-349"/>
            <a:chExt cx="11675" cy="6539"/>
          </a:xfrm>
        </p:grpSpPr>
        <p:sp>
          <p:nvSpPr>
            <p:cNvPr id="12310" name="AutoShape 35"/>
            <p:cNvSpPr>
              <a:spLocks noChangeAspect="1" noChangeArrowheads="1" noTextEdit="1"/>
            </p:cNvSpPr>
            <p:nvPr/>
          </p:nvSpPr>
          <p:spPr bwMode="auto">
            <a:xfrm>
              <a:off x="0" y="-349"/>
              <a:ext cx="11675" cy="6539"/>
            </a:xfrm>
            <a:prstGeom prst="rect">
              <a:avLst/>
            </a:prstGeom>
            <a:noFill/>
            <a:ln w="9525">
              <a:noFill/>
              <a:miter lim="800000"/>
              <a:headEnd/>
              <a:tailEnd/>
            </a:ln>
          </p:spPr>
          <p:txBody>
            <a:bodyPr/>
            <a:lstStyle/>
            <a:p>
              <a:endParaRPr lang="sk-SK" dirty="0"/>
            </a:p>
          </p:txBody>
        </p:sp>
        <p:sp>
          <p:nvSpPr>
            <p:cNvPr id="12311" name="Rectangle 34"/>
            <p:cNvSpPr>
              <a:spLocks noChangeArrowheads="1"/>
            </p:cNvSpPr>
            <p:nvPr/>
          </p:nvSpPr>
          <p:spPr bwMode="auto">
            <a:xfrm>
              <a:off x="0" y="148"/>
              <a:ext cx="90" cy="435"/>
            </a:xfrm>
            <a:prstGeom prst="rect">
              <a:avLst/>
            </a:prstGeom>
            <a:noFill/>
            <a:ln w="9525">
              <a:noFill/>
              <a:miter lim="800000"/>
              <a:headEnd/>
              <a:tailEnd/>
            </a:ln>
          </p:spPr>
          <p:txBody>
            <a:bodyPr wrap="none" lIns="0" tIns="0" rIns="0" bIns="0">
              <a:spAutoFit/>
            </a:bodyPr>
            <a:lstStyle/>
            <a:p>
              <a:pPr eaLnBrk="0" hangingPunct="0"/>
              <a:r>
                <a:rPr lang="en-US" sz="1900" dirty="0">
                  <a:solidFill>
                    <a:srgbClr val="000000"/>
                  </a:solidFill>
                  <a:latin typeface="Calibri" pitchFamily="34" charset="0"/>
                  <a:cs typeface="Times New Roman" pitchFamily="18" charset="0"/>
                </a:rPr>
                <a:t> </a:t>
              </a:r>
              <a:endParaRPr lang="en-US" dirty="0">
                <a:latin typeface="Calibri" pitchFamily="34" charset="0"/>
              </a:endParaRPr>
            </a:p>
          </p:txBody>
        </p:sp>
        <p:sp>
          <p:nvSpPr>
            <p:cNvPr id="12312" name="Rectangle 32"/>
            <p:cNvSpPr>
              <a:spLocks noChangeArrowheads="1"/>
            </p:cNvSpPr>
            <p:nvPr/>
          </p:nvSpPr>
          <p:spPr bwMode="auto">
            <a:xfrm>
              <a:off x="1676" y="2060"/>
              <a:ext cx="90" cy="435"/>
            </a:xfrm>
            <a:prstGeom prst="rect">
              <a:avLst/>
            </a:prstGeom>
            <a:noFill/>
            <a:ln w="9525">
              <a:noFill/>
              <a:miter lim="800000"/>
              <a:headEnd/>
              <a:tailEnd/>
            </a:ln>
          </p:spPr>
          <p:txBody>
            <a:bodyPr wrap="none" lIns="0" tIns="0" rIns="0" bIns="0">
              <a:spAutoFit/>
            </a:bodyPr>
            <a:lstStyle/>
            <a:p>
              <a:pPr eaLnBrk="0" hangingPunct="0"/>
              <a:r>
                <a:rPr lang="en-US" sz="1900" dirty="0">
                  <a:solidFill>
                    <a:srgbClr val="000000"/>
                  </a:solidFill>
                  <a:latin typeface="Calibri" pitchFamily="34" charset="0"/>
                  <a:cs typeface="Times New Roman" pitchFamily="18" charset="0"/>
                </a:rPr>
                <a:t> </a:t>
              </a:r>
              <a:endParaRPr lang="en-US" dirty="0">
                <a:latin typeface="Calibri" pitchFamily="34" charset="0"/>
              </a:endParaRPr>
            </a:p>
          </p:txBody>
        </p:sp>
        <p:sp>
          <p:nvSpPr>
            <p:cNvPr id="12313" name="Rectangle 31"/>
            <p:cNvSpPr>
              <a:spLocks noChangeArrowheads="1"/>
            </p:cNvSpPr>
            <p:nvPr/>
          </p:nvSpPr>
          <p:spPr bwMode="auto">
            <a:xfrm>
              <a:off x="2479" y="2060"/>
              <a:ext cx="90" cy="435"/>
            </a:xfrm>
            <a:prstGeom prst="rect">
              <a:avLst/>
            </a:prstGeom>
            <a:noFill/>
            <a:ln w="9525">
              <a:noFill/>
              <a:miter lim="800000"/>
              <a:headEnd/>
              <a:tailEnd/>
            </a:ln>
          </p:spPr>
          <p:txBody>
            <a:bodyPr wrap="none" lIns="0" tIns="0" rIns="0" bIns="0">
              <a:spAutoFit/>
            </a:bodyPr>
            <a:lstStyle/>
            <a:p>
              <a:pPr eaLnBrk="0" hangingPunct="0"/>
              <a:r>
                <a:rPr lang="en-US" sz="1900" dirty="0">
                  <a:solidFill>
                    <a:srgbClr val="000000"/>
                  </a:solidFill>
                  <a:latin typeface="Calibri" pitchFamily="34" charset="0"/>
                  <a:cs typeface="Times New Roman" pitchFamily="18" charset="0"/>
                </a:rPr>
                <a:t> </a:t>
              </a:r>
              <a:endParaRPr lang="en-US" dirty="0">
                <a:latin typeface="Calibri" pitchFamily="34" charset="0"/>
              </a:endParaRPr>
            </a:p>
          </p:txBody>
        </p:sp>
        <p:sp>
          <p:nvSpPr>
            <p:cNvPr id="12314" name="Rectangle 29"/>
            <p:cNvSpPr>
              <a:spLocks noChangeArrowheads="1"/>
            </p:cNvSpPr>
            <p:nvPr/>
          </p:nvSpPr>
          <p:spPr bwMode="auto">
            <a:xfrm>
              <a:off x="4983" y="2060"/>
              <a:ext cx="90" cy="435"/>
            </a:xfrm>
            <a:prstGeom prst="rect">
              <a:avLst/>
            </a:prstGeom>
            <a:noFill/>
            <a:ln w="9525">
              <a:noFill/>
              <a:miter lim="800000"/>
              <a:headEnd/>
              <a:tailEnd/>
            </a:ln>
          </p:spPr>
          <p:txBody>
            <a:bodyPr wrap="none" lIns="0" tIns="0" rIns="0" bIns="0">
              <a:spAutoFit/>
            </a:bodyPr>
            <a:lstStyle/>
            <a:p>
              <a:pPr eaLnBrk="0" hangingPunct="0"/>
              <a:r>
                <a:rPr lang="en-US" sz="1900" dirty="0">
                  <a:solidFill>
                    <a:srgbClr val="000000"/>
                  </a:solidFill>
                  <a:latin typeface="Calibri" pitchFamily="34" charset="0"/>
                  <a:cs typeface="Times New Roman" pitchFamily="18" charset="0"/>
                </a:rPr>
                <a:t> </a:t>
              </a:r>
              <a:endParaRPr lang="en-US" dirty="0">
                <a:latin typeface="Calibri" pitchFamily="34" charset="0"/>
              </a:endParaRPr>
            </a:p>
          </p:txBody>
        </p:sp>
        <p:sp>
          <p:nvSpPr>
            <p:cNvPr id="12315" name="Rectangle 28"/>
            <p:cNvSpPr>
              <a:spLocks noChangeArrowheads="1"/>
            </p:cNvSpPr>
            <p:nvPr/>
          </p:nvSpPr>
          <p:spPr bwMode="auto">
            <a:xfrm>
              <a:off x="5786" y="2060"/>
              <a:ext cx="90" cy="435"/>
            </a:xfrm>
            <a:prstGeom prst="rect">
              <a:avLst/>
            </a:prstGeom>
            <a:noFill/>
            <a:ln w="9525">
              <a:noFill/>
              <a:miter lim="800000"/>
              <a:headEnd/>
              <a:tailEnd/>
            </a:ln>
          </p:spPr>
          <p:txBody>
            <a:bodyPr wrap="none" lIns="0" tIns="0" rIns="0" bIns="0">
              <a:spAutoFit/>
            </a:bodyPr>
            <a:lstStyle/>
            <a:p>
              <a:pPr eaLnBrk="0" hangingPunct="0"/>
              <a:r>
                <a:rPr lang="en-US" sz="1900" dirty="0">
                  <a:solidFill>
                    <a:srgbClr val="000000"/>
                  </a:solidFill>
                  <a:latin typeface="Calibri" pitchFamily="34" charset="0"/>
                  <a:cs typeface="Times New Roman" pitchFamily="18" charset="0"/>
                </a:rPr>
                <a:t> </a:t>
              </a:r>
              <a:endParaRPr lang="en-US" dirty="0">
                <a:latin typeface="Calibri" pitchFamily="34" charset="0"/>
              </a:endParaRPr>
            </a:p>
          </p:txBody>
        </p:sp>
        <p:sp>
          <p:nvSpPr>
            <p:cNvPr id="12316" name="Rectangle 26"/>
            <p:cNvSpPr>
              <a:spLocks noChangeArrowheads="1"/>
            </p:cNvSpPr>
            <p:nvPr/>
          </p:nvSpPr>
          <p:spPr bwMode="auto">
            <a:xfrm>
              <a:off x="8293" y="2060"/>
              <a:ext cx="90" cy="435"/>
            </a:xfrm>
            <a:prstGeom prst="rect">
              <a:avLst/>
            </a:prstGeom>
            <a:noFill/>
            <a:ln w="9525">
              <a:noFill/>
              <a:miter lim="800000"/>
              <a:headEnd/>
              <a:tailEnd/>
            </a:ln>
          </p:spPr>
          <p:txBody>
            <a:bodyPr wrap="none" lIns="0" tIns="0" rIns="0" bIns="0">
              <a:spAutoFit/>
            </a:bodyPr>
            <a:lstStyle/>
            <a:p>
              <a:pPr eaLnBrk="0" hangingPunct="0"/>
              <a:r>
                <a:rPr lang="en-US" sz="1900" dirty="0">
                  <a:solidFill>
                    <a:srgbClr val="000000"/>
                  </a:solidFill>
                  <a:latin typeface="Calibri" pitchFamily="34" charset="0"/>
                  <a:cs typeface="Times New Roman" pitchFamily="18" charset="0"/>
                </a:rPr>
                <a:t> </a:t>
              </a:r>
              <a:endParaRPr lang="en-US" dirty="0">
                <a:latin typeface="Calibri" pitchFamily="34" charset="0"/>
              </a:endParaRPr>
            </a:p>
          </p:txBody>
        </p:sp>
        <p:sp>
          <p:nvSpPr>
            <p:cNvPr id="12317" name="Rectangle 25"/>
            <p:cNvSpPr>
              <a:spLocks noChangeArrowheads="1"/>
            </p:cNvSpPr>
            <p:nvPr/>
          </p:nvSpPr>
          <p:spPr bwMode="auto">
            <a:xfrm>
              <a:off x="0" y="2537"/>
              <a:ext cx="75" cy="315"/>
            </a:xfrm>
            <a:prstGeom prst="rect">
              <a:avLst/>
            </a:prstGeom>
            <a:noFill/>
            <a:ln w="9525">
              <a:noFill/>
              <a:miter lim="800000"/>
              <a:headEnd/>
              <a:tailEnd/>
            </a:ln>
          </p:spPr>
          <p:txBody>
            <a:bodyPr wrap="none" lIns="0" tIns="0" rIns="0" bIns="0">
              <a:spAutoFit/>
            </a:bodyPr>
            <a:lstStyle/>
            <a:p>
              <a:pPr eaLnBrk="0" hangingPunct="0"/>
              <a:r>
                <a:rPr lang="en-US" sz="1400" dirty="0">
                  <a:solidFill>
                    <a:srgbClr val="000000"/>
                  </a:solidFill>
                  <a:latin typeface="Calibri" pitchFamily="34" charset="0"/>
                  <a:cs typeface="Times New Roman" pitchFamily="18" charset="0"/>
                </a:rPr>
                <a:t> </a:t>
              </a:r>
              <a:endParaRPr lang="en-US" dirty="0">
                <a:latin typeface="Calibri" pitchFamily="34" charset="0"/>
              </a:endParaRPr>
            </a:p>
          </p:txBody>
        </p:sp>
        <p:sp>
          <p:nvSpPr>
            <p:cNvPr id="12318" name="Rectangle 24"/>
            <p:cNvSpPr>
              <a:spLocks noChangeArrowheads="1"/>
            </p:cNvSpPr>
            <p:nvPr/>
          </p:nvSpPr>
          <p:spPr bwMode="auto">
            <a:xfrm>
              <a:off x="0" y="3000"/>
              <a:ext cx="75" cy="315"/>
            </a:xfrm>
            <a:prstGeom prst="rect">
              <a:avLst/>
            </a:prstGeom>
            <a:noFill/>
            <a:ln w="9525">
              <a:noFill/>
              <a:miter lim="800000"/>
              <a:headEnd/>
              <a:tailEnd/>
            </a:ln>
          </p:spPr>
          <p:txBody>
            <a:bodyPr wrap="none" lIns="0" tIns="0" rIns="0" bIns="0">
              <a:spAutoFit/>
            </a:bodyPr>
            <a:lstStyle/>
            <a:p>
              <a:pPr eaLnBrk="0" hangingPunct="0"/>
              <a:r>
                <a:rPr lang="en-US" sz="1400" dirty="0">
                  <a:solidFill>
                    <a:srgbClr val="000000"/>
                  </a:solidFill>
                  <a:latin typeface="Calibri" pitchFamily="34" charset="0"/>
                  <a:cs typeface="Times New Roman" pitchFamily="18" charset="0"/>
                </a:rPr>
                <a:t> </a:t>
              </a:r>
              <a:endParaRPr lang="en-US" dirty="0">
                <a:latin typeface="Calibri" pitchFamily="34" charset="0"/>
              </a:endParaRPr>
            </a:p>
          </p:txBody>
        </p:sp>
        <p:sp>
          <p:nvSpPr>
            <p:cNvPr id="12319" name="Rectangle 23"/>
            <p:cNvSpPr>
              <a:spLocks noChangeArrowheads="1"/>
            </p:cNvSpPr>
            <p:nvPr/>
          </p:nvSpPr>
          <p:spPr bwMode="auto">
            <a:xfrm>
              <a:off x="0" y="3462"/>
              <a:ext cx="75" cy="315"/>
            </a:xfrm>
            <a:prstGeom prst="rect">
              <a:avLst/>
            </a:prstGeom>
            <a:noFill/>
            <a:ln w="9525">
              <a:noFill/>
              <a:miter lim="800000"/>
              <a:headEnd/>
              <a:tailEnd/>
            </a:ln>
          </p:spPr>
          <p:txBody>
            <a:bodyPr wrap="none" lIns="0" tIns="0" rIns="0" bIns="0">
              <a:spAutoFit/>
            </a:bodyPr>
            <a:lstStyle/>
            <a:p>
              <a:pPr eaLnBrk="0" hangingPunct="0"/>
              <a:r>
                <a:rPr lang="en-US" sz="1400" dirty="0">
                  <a:solidFill>
                    <a:srgbClr val="000000"/>
                  </a:solidFill>
                  <a:latin typeface="Calibri" pitchFamily="34" charset="0"/>
                  <a:cs typeface="Times New Roman" pitchFamily="18" charset="0"/>
                </a:rPr>
                <a:t> </a:t>
              </a:r>
              <a:endParaRPr lang="en-US" dirty="0">
                <a:latin typeface="Calibri" pitchFamily="34" charset="0"/>
              </a:endParaRPr>
            </a:p>
          </p:txBody>
        </p:sp>
        <p:sp>
          <p:nvSpPr>
            <p:cNvPr id="12320" name="Rectangle 22"/>
            <p:cNvSpPr>
              <a:spLocks noChangeArrowheads="1"/>
            </p:cNvSpPr>
            <p:nvPr/>
          </p:nvSpPr>
          <p:spPr bwMode="auto">
            <a:xfrm>
              <a:off x="0" y="3785"/>
              <a:ext cx="75" cy="315"/>
            </a:xfrm>
            <a:prstGeom prst="rect">
              <a:avLst/>
            </a:prstGeom>
            <a:noFill/>
            <a:ln w="9525">
              <a:noFill/>
              <a:miter lim="800000"/>
              <a:headEnd/>
              <a:tailEnd/>
            </a:ln>
          </p:spPr>
          <p:txBody>
            <a:bodyPr wrap="none" lIns="0" tIns="0" rIns="0" bIns="0">
              <a:spAutoFit/>
            </a:bodyPr>
            <a:lstStyle/>
            <a:p>
              <a:pPr eaLnBrk="0" hangingPunct="0"/>
              <a:r>
                <a:rPr lang="en-US" sz="1400" dirty="0">
                  <a:solidFill>
                    <a:srgbClr val="000000"/>
                  </a:solidFill>
                  <a:latin typeface="Calibri" pitchFamily="34" charset="0"/>
                  <a:cs typeface="Times New Roman" pitchFamily="18" charset="0"/>
                </a:rPr>
                <a:t> </a:t>
              </a:r>
              <a:endParaRPr lang="en-US" dirty="0">
                <a:latin typeface="Calibri" pitchFamily="34" charset="0"/>
              </a:endParaRPr>
            </a:p>
          </p:txBody>
        </p:sp>
        <p:sp>
          <p:nvSpPr>
            <p:cNvPr id="12321" name="Rectangle 20"/>
            <p:cNvSpPr>
              <a:spLocks noChangeArrowheads="1"/>
            </p:cNvSpPr>
            <p:nvPr/>
          </p:nvSpPr>
          <p:spPr bwMode="auto">
            <a:xfrm>
              <a:off x="1676" y="5537"/>
              <a:ext cx="75" cy="315"/>
            </a:xfrm>
            <a:prstGeom prst="rect">
              <a:avLst/>
            </a:prstGeom>
            <a:noFill/>
            <a:ln w="9525">
              <a:noFill/>
              <a:miter lim="800000"/>
              <a:headEnd/>
              <a:tailEnd/>
            </a:ln>
          </p:spPr>
          <p:txBody>
            <a:bodyPr wrap="none" lIns="0" tIns="0" rIns="0" bIns="0">
              <a:spAutoFit/>
            </a:bodyPr>
            <a:lstStyle/>
            <a:p>
              <a:pPr eaLnBrk="0" hangingPunct="0"/>
              <a:r>
                <a:rPr lang="en-US" sz="1400" dirty="0">
                  <a:solidFill>
                    <a:srgbClr val="000000"/>
                  </a:solidFill>
                  <a:latin typeface="Calibri" pitchFamily="34" charset="0"/>
                  <a:cs typeface="Times New Roman" pitchFamily="18" charset="0"/>
                </a:rPr>
                <a:t> </a:t>
              </a:r>
              <a:endParaRPr lang="en-US" dirty="0">
                <a:latin typeface="Calibri" pitchFamily="34" charset="0"/>
              </a:endParaRPr>
            </a:p>
          </p:txBody>
        </p:sp>
        <p:sp>
          <p:nvSpPr>
            <p:cNvPr id="12322" name="Rectangle 19"/>
            <p:cNvSpPr>
              <a:spLocks noChangeArrowheads="1"/>
            </p:cNvSpPr>
            <p:nvPr/>
          </p:nvSpPr>
          <p:spPr bwMode="auto">
            <a:xfrm>
              <a:off x="2479" y="5537"/>
              <a:ext cx="75" cy="315"/>
            </a:xfrm>
            <a:prstGeom prst="rect">
              <a:avLst/>
            </a:prstGeom>
            <a:noFill/>
            <a:ln w="9525">
              <a:noFill/>
              <a:miter lim="800000"/>
              <a:headEnd/>
              <a:tailEnd/>
            </a:ln>
          </p:spPr>
          <p:txBody>
            <a:bodyPr wrap="none" lIns="0" tIns="0" rIns="0" bIns="0">
              <a:spAutoFit/>
            </a:bodyPr>
            <a:lstStyle/>
            <a:p>
              <a:pPr eaLnBrk="0" hangingPunct="0"/>
              <a:r>
                <a:rPr lang="en-US" sz="1400" dirty="0">
                  <a:solidFill>
                    <a:srgbClr val="000000"/>
                  </a:solidFill>
                  <a:latin typeface="Calibri" pitchFamily="34" charset="0"/>
                  <a:cs typeface="Times New Roman" pitchFamily="18" charset="0"/>
                </a:rPr>
                <a:t> </a:t>
              </a:r>
              <a:endParaRPr lang="en-US" dirty="0">
                <a:latin typeface="Calibri" pitchFamily="34" charset="0"/>
              </a:endParaRPr>
            </a:p>
          </p:txBody>
        </p:sp>
        <p:sp>
          <p:nvSpPr>
            <p:cNvPr id="12323" name="Rectangle 17"/>
            <p:cNvSpPr>
              <a:spLocks noChangeArrowheads="1"/>
            </p:cNvSpPr>
            <p:nvPr/>
          </p:nvSpPr>
          <p:spPr bwMode="auto">
            <a:xfrm>
              <a:off x="4983" y="5537"/>
              <a:ext cx="75" cy="315"/>
            </a:xfrm>
            <a:prstGeom prst="rect">
              <a:avLst/>
            </a:prstGeom>
            <a:noFill/>
            <a:ln w="9525">
              <a:noFill/>
              <a:miter lim="800000"/>
              <a:headEnd/>
              <a:tailEnd/>
            </a:ln>
          </p:spPr>
          <p:txBody>
            <a:bodyPr wrap="none" lIns="0" tIns="0" rIns="0" bIns="0">
              <a:spAutoFit/>
            </a:bodyPr>
            <a:lstStyle/>
            <a:p>
              <a:pPr eaLnBrk="0" hangingPunct="0"/>
              <a:r>
                <a:rPr lang="en-US" sz="1400" dirty="0">
                  <a:solidFill>
                    <a:srgbClr val="000000"/>
                  </a:solidFill>
                  <a:latin typeface="Calibri" pitchFamily="34" charset="0"/>
                  <a:cs typeface="Times New Roman" pitchFamily="18" charset="0"/>
                </a:rPr>
                <a:t> </a:t>
              </a:r>
              <a:endParaRPr lang="en-US" dirty="0">
                <a:latin typeface="Calibri" pitchFamily="34" charset="0"/>
              </a:endParaRPr>
            </a:p>
          </p:txBody>
        </p:sp>
        <p:sp>
          <p:nvSpPr>
            <p:cNvPr id="12324" name="Rectangle 16"/>
            <p:cNvSpPr>
              <a:spLocks noChangeArrowheads="1"/>
            </p:cNvSpPr>
            <p:nvPr/>
          </p:nvSpPr>
          <p:spPr bwMode="auto">
            <a:xfrm>
              <a:off x="5786" y="5537"/>
              <a:ext cx="75" cy="315"/>
            </a:xfrm>
            <a:prstGeom prst="rect">
              <a:avLst/>
            </a:prstGeom>
            <a:noFill/>
            <a:ln w="9525">
              <a:noFill/>
              <a:miter lim="800000"/>
              <a:headEnd/>
              <a:tailEnd/>
            </a:ln>
          </p:spPr>
          <p:txBody>
            <a:bodyPr wrap="none" lIns="0" tIns="0" rIns="0" bIns="0">
              <a:spAutoFit/>
            </a:bodyPr>
            <a:lstStyle/>
            <a:p>
              <a:pPr eaLnBrk="0" hangingPunct="0"/>
              <a:r>
                <a:rPr lang="en-US" sz="1400" dirty="0">
                  <a:solidFill>
                    <a:srgbClr val="000000"/>
                  </a:solidFill>
                  <a:latin typeface="Calibri" pitchFamily="34" charset="0"/>
                  <a:cs typeface="Times New Roman" pitchFamily="18" charset="0"/>
                </a:rPr>
                <a:t> </a:t>
              </a:r>
              <a:endParaRPr lang="en-US" dirty="0">
                <a:latin typeface="Calibri" pitchFamily="34" charset="0"/>
              </a:endParaRPr>
            </a:p>
          </p:txBody>
        </p:sp>
        <p:sp>
          <p:nvSpPr>
            <p:cNvPr id="12325" name="Rectangle 14"/>
            <p:cNvSpPr>
              <a:spLocks noChangeArrowheads="1"/>
            </p:cNvSpPr>
            <p:nvPr/>
          </p:nvSpPr>
          <p:spPr bwMode="auto">
            <a:xfrm>
              <a:off x="8287" y="5537"/>
              <a:ext cx="75" cy="315"/>
            </a:xfrm>
            <a:prstGeom prst="rect">
              <a:avLst/>
            </a:prstGeom>
            <a:noFill/>
            <a:ln w="9525">
              <a:noFill/>
              <a:miter lim="800000"/>
              <a:headEnd/>
              <a:tailEnd/>
            </a:ln>
          </p:spPr>
          <p:txBody>
            <a:bodyPr wrap="none" lIns="0" tIns="0" rIns="0" bIns="0">
              <a:spAutoFit/>
            </a:bodyPr>
            <a:lstStyle/>
            <a:p>
              <a:pPr eaLnBrk="0" hangingPunct="0"/>
              <a:r>
                <a:rPr lang="en-US" sz="1400" dirty="0">
                  <a:solidFill>
                    <a:srgbClr val="000000"/>
                  </a:solidFill>
                  <a:latin typeface="Calibri" pitchFamily="34" charset="0"/>
                  <a:cs typeface="Times New Roman" pitchFamily="18" charset="0"/>
                </a:rPr>
                <a:t> </a:t>
              </a:r>
              <a:endParaRPr lang="en-US" dirty="0">
                <a:latin typeface="Calibri" pitchFamily="34" charset="0"/>
              </a:endParaRPr>
            </a:p>
          </p:txBody>
        </p:sp>
        <p:sp>
          <p:nvSpPr>
            <p:cNvPr id="12326" name="Rectangle 13"/>
            <p:cNvSpPr>
              <a:spLocks noChangeArrowheads="1"/>
            </p:cNvSpPr>
            <p:nvPr/>
          </p:nvSpPr>
          <p:spPr bwMode="auto">
            <a:xfrm>
              <a:off x="9093" y="5537"/>
              <a:ext cx="75" cy="315"/>
            </a:xfrm>
            <a:prstGeom prst="rect">
              <a:avLst/>
            </a:prstGeom>
            <a:noFill/>
            <a:ln w="9525">
              <a:noFill/>
              <a:miter lim="800000"/>
              <a:headEnd/>
              <a:tailEnd/>
            </a:ln>
          </p:spPr>
          <p:txBody>
            <a:bodyPr wrap="none" lIns="0" tIns="0" rIns="0" bIns="0">
              <a:spAutoFit/>
            </a:bodyPr>
            <a:lstStyle/>
            <a:p>
              <a:pPr eaLnBrk="0" hangingPunct="0"/>
              <a:r>
                <a:rPr lang="en-US" sz="1400" dirty="0">
                  <a:solidFill>
                    <a:srgbClr val="000000"/>
                  </a:solidFill>
                  <a:latin typeface="Calibri" pitchFamily="34" charset="0"/>
                  <a:cs typeface="Times New Roman" pitchFamily="18" charset="0"/>
                </a:rPr>
                <a:t> </a:t>
              </a:r>
              <a:endParaRPr lang="en-US" dirty="0">
                <a:latin typeface="Calibri" pitchFamily="34" charset="0"/>
              </a:endParaRPr>
            </a:p>
          </p:txBody>
        </p:sp>
        <p:sp>
          <p:nvSpPr>
            <p:cNvPr id="12327" name="Rectangle 11"/>
            <p:cNvSpPr>
              <a:spLocks noChangeArrowheads="1"/>
            </p:cNvSpPr>
            <p:nvPr/>
          </p:nvSpPr>
          <p:spPr bwMode="auto">
            <a:xfrm>
              <a:off x="11600" y="5537"/>
              <a:ext cx="75" cy="315"/>
            </a:xfrm>
            <a:prstGeom prst="rect">
              <a:avLst/>
            </a:prstGeom>
            <a:noFill/>
            <a:ln w="9525">
              <a:noFill/>
              <a:miter lim="800000"/>
              <a:headEnd/>
              <a:tailEnd/>
            </a:ln>
          </p:spPr>
          <p:txBody>
            <a:bodyPr wrap="none" lIns="0" tIns="0" rIns="0" bIns="0">
              <a:spAutoFit/>
            </a:bodyPr>
            <a:lstStyle/>
            <a:p>
              <a:pPr eaLnBrk="0" hangingPunct="0"/>
              <a:r>
                <a:rPr lang="en-US" sz="1400" dirty="0">
                  <a:solidFill>
                    <a:srgbClr val="000000"/>
                  </a:solidFill>
                  <a:latin typeface="Calibri" pitchFamily="34" charset="0"/>
                  <a:cs typeface="Times New Roman" pitchFamily="18" charset="0"/>
                </a:rPr>
                <a:t> </a:t>
              </a:r>
              <a:endParaRPr lang="en-US" dirty="0">
                <a:latin typeface="Calibri" pitchFamily="34" charset="0"/>
              </a:endParaRPr>
            </a:p>
          </p:txBody>
        </p:sp>
      </p:grpSp>
      <p:sp>
        <p:nvSpPr>
          <p:cNvPr id="12294" name="BlokTextu 34"/>
          <p:cNvSpPr txBox="1">
            <a:spLocks noChangeArrowheads="1"/>
          </p:cNvSpPr>
          <p:nvPr/>
        </p:nvSpPr>
        <p:spPr bwMode="auto">
          <a:xfrm>
            <a:off x="428625" y="1500188"/>
            <a:ext cx="1500188" cy="3416300"/>
          </a:xfrm>
          <a:prstGeom prst="rect">
            <a:avLst/>
          </a:prstGeom>
          <a:noFill/>
          <a:ln w="9525">
            <a:noFill/>
            <a:miter lim="800000"/>
            <a:headEnd/>
            <a:tailEnd/>
          </a:ln>
        </p:spPr>
        <p:txBody>
          <a:bodyPr>
            <a:spAutoFit/>
          </a:bodyPr>
          <a:lstStyle/>
          <a:p>
            <a:pPr algn="ctr"/>
            <a:r>
              <a:rPr lang="sk-SK" sz="2000" b="1" dirty="0">
                <a:solidFill>
                  <a:srgbClr val="002060"/>
                </a:solidFill>
                <a:latin typeface="Calibri" pitchFamily="34" charset="0"/>
              </a:rPr>
              <a:t>ČASOVÉ  KONTROLY</a:t>
            </a:r>
          </a:p>
          <a:p>
            <a:endParaRPr lang="sk-SK" sz="2400" dirty="0">
              <a:solidFill>
                <a:srgbClr val="002060"/>
              </a:solidFill>
              <a:latin typeface="Calibri" pitchFamily="34" charset="0"/>
            </a:endParaRPr>
          </a:p>
          <a:p>
            <a:endParaRPr lang="sk-SK" sz="2400" dirty="0">
              <a:solidFill>
                <a:srgbClr val="002060"/>
              </a:solidFill>
              <a:latin typeface="Calibri" pitchFamily="34" charset="0"/>
            </a:endParaRPr>
          </a:p>
          <a:p>
            <a:pPr algn="ctr"/>
            <a:r>
              <a:rPr lang="sk-SK" sz="2000" b="1" dirty="0">
                <a:solidFill>
                  <a:srgbClr val="002060"/>
                </a:solidFill>
                <a:latin typeface="Calibri" pitchFamily="34" charset="0"/>
              </a:rPr>
              <a:t>ČK  A  START  RZ</a:t>
            </a:r>
          </a:p>
          <a:p>
            <a:pPr algn="ctr"/>
            <a:endParaRPr lang="sk-SK" sz="2400" dirty="0">
              <a:solidFill>
                <a:srgbClr val="002060"/>
              </a:solidFill>
              <a:latin typeface="Calibri" pitchFamily="34" charset="0"/>
            </a:endParaRPr>
          </a:p>
          <a:p>
            <a:pPr algn="ctr"/>
            <a:endParaRPr lang="sk-SK" sz="2400" dirty="0">
              <a:solidFill>
                <a:srgbClr val="002060"/>
              </a:solidFill>
              <a:latin typeface="Calibri" pitchFamily="34" charset="0"/>
            </a:endParaRPr>
          </a:p>
          <a:p>
            <a:pPr algn="ctr"/>
            <a:r>
              <a:rPr lang="sk-SK" sz="2000" b="1" dirty="0">
                <a:solidFill>
                  <a:srgbClr val="002060"/>
                </a:solidFill>
                <a:latin typeface="Calibri" pitchFamily="34" charset="0"/>
              </a:rPr>
              <a:t>CÍL  A  STOP RZ</a:t>
            </a:r>
          </a:p>
        </p:txBody>
      </p:sp>
      <p:sp>
        <p:nvSpPr>
          <p:cNvPr id="37" name="Nadpis 1"/>
          <p:cNvSpPr txBox="1">
            <a:spLocks/>
          </p:cNvSpPr>
          <p:nvPr/>
        </p:nvSpPr>
        <p:spPr bwMode="auto">
          <a:xfrm>
            <a:off x="2000250" y="285750"/>
            <a:ext cx="4857750" cy="785813"/>
          </a:xfrm>
          <a:prstGeom prst="rect">
            <a:avLst/>
          </a:prstGeom>
          <a:noFill/>
          <a:ln>
            <a:noFill/>
          </a:ln>
        </p:spPr>
        <p:txBody>
          <a:bodyPr anchor="ctr"/>
          <a:lstStyle/>
          <a:p>
            <a:pPr algn="ctr">
              <a:defRPr/>
            </a:pPr>
            <a:r>
              <a:rPr lang="sk-SK" sz="3600" b="1" dirty="0">
                <a:solidFill>
                  <a:srgbClr val="002060"/>
                </a:solidFill>
                <a:latin typeface="+mj-lt"/>
                <a:ea typeface="+mj-ea"/>
                <a:cs typeface="+mj-cs"/>
              </a:rPr>
              <a:t>ZÓNY  KONTROL</a:t>
            </a:r>
            <a:endParaRPr lang="sk-SK" sz="3600" b="1" dirty="0">
              <a:latin typeface="+mj-lt"/>
              <a:ea typeface="+mj-ea"/>
              <a:cs typeface="+mj-cs"/>
            </a:endParaRPr>
          </a:p>
        </p:txBody>
      </p:sp>
      <p:sp>
        <p:nvSpPr>
          <p:cNvPr id="38" name="Obdĺžnik 37"/>
          <p:cNvSpPr/>
          <p:nvPr/>
        </p:nvSpPr>
        <p:spPr>
          <a:xfrm>
            <a:off x="2143125" y="1223963"/>
            <a:ext cx="4929188" cy="1143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p>
        </p:txBody>
      </p:sp>
      <p:pic>
        <p:nvPicPr>
          <p:cNvPr id="12297" name="Picture 10"/>
          <p:cNvPicPr>
            <a:picLocks noChangeAspect="1" noChangeArrowheads="1"/>
          </p:cNvPicPr>
          <p:nvPr/>
        </p:nvPicPr>
        <p:blipFill>
          <a:blip r:embed="rId3" cstate="print"/>
          <a:srcRect/>
          <a:stretch>
            <a:fillRect/>
          </a:stretch>
        </p:blipFill>
        <p:spPr bwMode="auto">
          <a:xfrm>
            <a:off x="2357438" y="1295400"/>
            <a:ext cx="942975" cy="965200"/>
          </a:xfrm>
          <a:prstGeom prst="rect">
            <a:avLst/>
          </a:prstGeom>
          <a:noFill/>
          <a:ln w="9525">
            <a:noFill/>
            <a:miter lim="800000"/>
            <a:headEnd/>
            <a:tailEnd/>
          </a:ln>
        </p:spPr>
      </p:pic>
      <p:pic>
        <p:nvPicPr>
          <p:cNvPr id="12298" name="Picture 9"/>
          <p:cNvPicPr>
            <a:picLocks noChangeAspect="1" noChangeArrowheads="1"/>
          </p:cNvPicPr>
          <p:nvPr/>
        </p:nvPicPr>
        <p:blipFill>
          <a:blip r:embed="rId4" cstate="print"/>
          <a:srcRect/>
          <a:stretch>
            <a:fillRect/>
          </a:stretch>
        </p:blipFill>
        <p:spPr bwMode="auto">
          <a:xfrm>
            <a:off x="4103688" y="1295400"/>
            <a:ext cx="942975" cy="965200"/>
          </a:xfrm>
          <a:prstGeom prst="rect">
            <a:avLst/>
          </a:prstGeom>
          <a:noFill/>
          <a:ln w="9525">
            <a:noFill/>
            <a:miter lim="800000"/>
            <a:headEnd/>
            <a:tailEnd/>
          </a:ln>
        </p:spPr>
      </p:pic>
      <p:pic>
        <p:nvPicPr>
          <p:cNvPr id="12299" name="Picture 7"/>
          <p:cNvPicPr>
            <a:picLocks noChangeAspect="1" noChangeArrowheads="1"/>
          </p:cNvPicPr>
          <p:nvPr/>
        </p:nvPicPr>
        <p:blipFill>
          <a:blip r:embed="rId5" cstate="print"/>
          <a:srcRect/>
          <a:stretch>
            <a:fillRect/>
          </a:stretch>
        </p:blipFill>
        <p:spPr bwMode="auto">
          <a:xfrm>
            <a:off x="5929313" y="1295400"/>
            <a:ext cx="946150" cy="969963"/>
          </a:xfrm>
          <a:prstGeom prst="rect">
            <a:avLst/>
          </a:prstGeom>
          <a:noFill/>
          <a:ln w="9525">
            <a:noFill/>
            <a:miter lim="800000"/>
            <a:headEnd/>
            <a:tailEnd/>
          </a:ln>
        </p:spPr>
      </p:pic>
      <p:sp>
        <p:nvSpPr>
          <p:cNvPr id="69" name="Obdĺžnik 68"/>
          <p:cNvSpPr/>
          <p:nvPr/>
        </p:nvSpPr>
        <p:spPr>
          <a:xfrm>
            <a:off x="2143125" y="2592388"/>
            <a:ext cx="6572250" cy="1143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p>
        </p:txBody>
      </p:sp>
      <p:pic>
        <p:nvPicPr>
          <p:cNvPr id="12301" name="Picture 10"/>
          <p:cNvPicPr>
            <a:picLocks noChangeAspect="1" noChangeArrowheads="1"/>
          </p:cNvPicPr>
          <p:nvPr/>
        </p:nvPicPr>
        <p:blipFill>
          <a:blip r:embed="rId3" cstate="print"/>
          <a:srcRect/>
          <a:stretch>
            <a:fillRect/>
          </a:stretch>
        </p:blipFill>
        <p:spPr bwMode="auto">
          <a:xfrm>
            <a:off x="2357438" y="2663825"/>
            <a:ext cx="942975" cy="965200"/>
          </a:xfrm>
          <a:prstGeom prst="rect">
            <a:avLst/>
          </a:prstGeom>
          <a:noFill/>
          <a:ln w="9525">
            <a:noFill/>
            <a:miter lim="800000"/>
            <a:headEnd/>
            <a:tailEnd/>
          </a:ln>
        </p:spPr>
      </p:pic>
      <p:pic>
        <p:nvPicPr>
          <p:cNvPr id="12302" name="Picture 9"/>
          <p:cNvPicPr>
            <a:picLocks noChangeAspect="1" noChangeArrowheads="1"/>
          </p:cNvPicPr>
          <p:nvPr/>
        </p:nvPicPr>
        <p:blipFill>
          <a:blip r:embed="rId4" cstate="print"/>
          <a:srcRect/>
          <a:stretch>
            <a:fillRect/>
          </a:stretch>
        </p:blipFill>
        <p:spPr bwMode="auto">
          <a:xfrm>
            <a:off x="4103688" y="2663825"/>
            <a:ext cx="942975" cy="965200"/>
          </a:xfrm>
          <a:prstGeom prst="rect">
            <a:avLst/>
          </a:prstGeom>
          <a:noFill/>
          <a:ln w="9525">
            <a:noFill/>
            <a:miter lim="800000"/>
            <a:headEnd/>
            <a:tailEnd/>
          </a:ln>
        </p:spPr>
      </p:pic>
      <p:pic>
        <p:nvPicPr>
          <p:cNvPr id="12303" name="Picture 8"/>
          <p:cNvPicPr>
            <a:picLocks noChangeAspect="1" noChangeArrowheads="1"/>
          </p:cNvPicPr>
          <p:nvPr/>
        </p:nvPicPr>
        <p:blipFill>
          <a:blip r:embed="rId6" cstate="print"/>
          <a:srcRect/>
          <a:stretch>
            <a:fillRect/>
          </a:stretch>
        </p:blipFill>
        <p:spPr bwMode="auto">
          <a:xfrm>
            <a:off x="5929313" y="2663825"/>
            <a:ext cx="942975" cy="965200"/>
          </a:xfrm>
          <a:prstGeom prst="rect">
            <a:avLst/>
          </a:prstGeom>
          <a:noFill/>
          <a:ln w="9525">
            <a:noFill/>
            <a:miter lim="800000"/>
            <a:headEnd/>
            <a:tailEnd/>
          </a:ln>
        </p:spPr>
      </p:pic>
      <p:pic>
        <p:nvPicPr>
          <p:cNvPr id="12304" name="Picture 7"/>
          <p:cNvPicPr>
            <a:picLocks noChangeAspect="1" noChangeArrowheads="1"/>
          </p:cNvPicPr>
          <p:nvPr/>
        </p:nvPicPr>
        <p:blipFill>
          <a:blip r:embed="rId5" cstate="print"/>
          <a:srcRect/>
          <a:stretch>
            <a:fillRect/>
          </a:stretch>
        </p:blipFill>
        <p:spPr bwMode="auto">
          <a:xfrm>
            <a:off x="7643813" y="2663825"/>
            <a:ext cx="946150" cy="969963"/>
          </a:xfrm>
          <a:prstGeom prst="rect">
            <a:avLst/>
          </a:prstGeom>
          <a:noFill/>
          <a:ln w="9525">
            <a:noFill/>
            <a:miter lim="800000"/>
            <a:headEnd/>
            <a:tailEnd/>
          </a:ln>
        </p:spPr>
      </p:pic>
      <p:sp>
        <p:nvSpPr>
          <p:cNvPr id="74" name="Obdĺžnik 73"/>
          <p:cNvSpPr/>
          <p:nvPr/>
        </p:nvSpPr>
        <p:spPr>
          <a:xfrm>
            <a:off x="2143125" y="3959225"/>
            <a:ext cx="6572250" cy="1143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p>
        </p:txBody>
      </p:sp>
      <p:pic>
        <p:nvPicPr>
          <p:cNvPr id="12306" name="Picture 21"/>
          <p:cNvPicPr>
            <a:picLocks noChangeAspect="1" noChangeArrowheads="1"/>
          </p:cNvPicPr>
          <p:nvPr/>
        </p:nvPicPr>
        <p:blipFill>
          <a:blip r:embed="rId7" cstate="print"/>
          <a:srcRect/>
          <a:stretch>
            <a:fillRect/>
          </a:stretch>
        </p:blipFill>
        <p:spPr bwMode="auto">
          <a:xfrm>
            <a:off x="2357438" y="4068763"/>
            <a:ext cx="942975" cy="965200"/>
          </a:xfrm>
          <a:prstGeom prst="rect">
            <a:avLst/>
          </a:prstGeom>
          <a:noFill/>
          <a:ln w="9525">
            <a:noFill/>
            <a:miter lim="800000"/>
            <a:headEnd/>
            <a:tailEnd/>
          </a:ln>
        </p:spPr>
      </p:pic>
      <p:pic>
        <p:nvPicPr>
          <p:cNvPr id="12307" name="Picture 18"/>
          <p:cNvPicPr>
            <a:picLocks noChangeAspect="1" noChangeArrowheads="1"/>
          </p:cNvPicPr>
          <p:nvPr/>
        </p:nvPicPr>
        <p:blipFill>
          <a:blip r:embed="rId8" cstate="print"/>
          <a:srcRect/>
          <a:stretch>
            <a:fillRect/>
          </a:stretch>
        </p:blipFill>
        <p:spPr bwMode="auto">
          <a:xfrm>
            <a:off x="4103688" y="4068763"/>
            <a:ext cx="942975" cy="965200"/>
          </a:xfrm>
          <a:prstGeom prst="rect">
            <a:avLst/>
          </a:prstGeom>
          <a:noFill/>
          <a:ln w="9525">
            <a:noFill/>
            <a:miter lim="800000"/>
            <a:headEnd/>
            <a:tailEnd/>
          </a:ln>
        </p:spPr>
      </p:pic>
      <p:pic>
        <p:nvPicPr>
          <p:cNvPr id="12308" name="Picture 15"/>
          <p:cNvPicPr>
            <a:picLocks noChangeAspect="1" noChangeArrowheads="1"/>
          </p:cNvPicPr>
          <p:nvPr/>
        </p:nvPicPr>
        <p:blipFill>
          <a:blip r:embed="rId9" cstate="print"/>
          <a:srcRect/>
          <a:stretch>
            <a:fillRect/>
          </a:stretch>
        </p:blipFill>
        <p:spPr bwMode="auto">
          <a:xfrm>
            <a:off x="5929313" y="4068763"/>
            <a:ext cx="942975" cy="965200"/>
          </a:xfrm>
          <a:prstGeom prst="rect">
            <a:avLst/>
          </a:prstGeom>
          <a:noFill/>
          <a:ln w="9525">
            <a:noFill/>
            <a:miter lim="800000"/>
            <a:headEnd/>
            <a:tailEnd/>
          </a:ln>
        </p:spPr>
      </p:pic>
      <p:pic>
        <p:nvPicPr>
          <p:cNvPr id="12309" name="Picture 12"/>
          <p:cNvPicPr>
            <a:picLocks noChangeAspect="1" noChangeArrowheads="1"/>
          </p:cNvPicPr>
          <p:nvPr/>
        </p:nvPicPr>
        <p:blipFill>
          <a:blip r:embed="rId5" cstate="print"/>
          <a:srcRect/>
          <a:stretch>
            <a:fillRect/>
          </a:stretch>
        </p:blipFill>
        <p:spPr bwMode="auto">
          <a:xfrm>
            <a:off x="7643813" y="4068763"/>
            <a:ext cx="946150" cy="969962"/>
          </a:xfrm>
          <a:prstGeom prst="rect">
            <a:avLst/>
          </a:prstGeom>
          <a:noFill/>
          <a:ln w="9525">
            <a:noFill/>
            <a:miter lim="800000"/>
            <a:headEnd/>
            <a:tailEnd/>
          </a:ln>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ĺžnik 6"/>
          <p:cNvSpPr/>
          <p:nvPr/>
        </p:nvSpPr>
        <p:spPr>
          <a:xfrm>
            <a:off x="214313" y="4643438"/>
            <a:ext cx="8572500" cy="523875"/>
          </a:xfrm>
          <a:prstGeom prst="rect">
            <a:avLst/>
          </a:prstGeom>
        </p:spPr>
        <p:txBody>
          <a:bodyPr>
            <a:spAutoFit/>
          </a:bodyPr>
          <a:lstStyle/>
          <a:p>
            <a:pPr fontAlgn="auto">
              <a:spcBef>
                <a:spcPts val="0"/>
              </a:spcBef>
              <a:spcAft>
                <a:spcPts val="0"/>
              </a:spcAft>
              <a:buFont typeface="Arial" pitchFamily="34" charset="0"/>
              <a:buNone/>
              <a:defRPr/>
            </a:pPr>
            <a:r>
              <a:rPr lang="cs-CZ" sz="2800" b="1" dirty="0">
                <a:solidFill>
                  <a:srgbClr val="FFFF00"/>
                </a:solidFill>
                <a:effectLst>
                  <a:outerShdw blurRad="50800" dist="50800" dir="5400000" algn="t" rotWithShape="0">
                    <a:prstClr val="black"/>
                  </a:outerShdw>
                </a:effectLst>
                <a:latin typeface="+mn-lt"/>
              </a:rPr>
              <a:t> </a:t>
            </a:r>
          </a:p>
        </p:txBody>
      </p:sp>
      <p:sp>
        <p:nvSpPr>
          <p:cNvPr id="12" name="Obdĺžnik 11"/>
          <p:cNvSpPr/>
          <p:nvPr/>
        </p:nvSpPr>
        <p:spPr>
          <a:xfrm>
            <a:off x="500063" y="5085184"/>
            <a:ext cx="8215312" cy="1461939"/>
          </a:xfrm>
          <a:prstGeom prst="rect">
            <a:avLst/>
          </a:prstGeom>
        </p:spPr>
        <p:txBody>
          <a:bodyPr wrap="square">
            <a:spAutoFit/>
          </a:bodyPr>
          <a:lstStyle/>
          <a:p>
            <a:pPr fontAlgn="auto">
              <a:spcBef>
                <a:spcPts val="0"/>
              </a:spcBef>
              <a:spcAft>
                <a:spcPts val="0"/>
              </a:spcAft>
              <a:buFont typeface="Arial" pitchFamily="34" charset="0"/>
              <a:buNone/>
              <a:defRPr/>
            </a:pPr>
            <a:r>
              <a:rPr lang="cs-CZ" sz="2800" b="1" dirty="0">
                <a:solidFill>
                  <a:srgbClr val="002060"/>
                </a:solidFill>
                <a:latin typeface="+mn-lt"/>
              </a:rPr>
              <a:t>•  V  KAŽDÉ  KONTROLE  PRŮJEZD  VE  SPRÁVNÉM</a:t>
            </a:r>
          </a:p>
          <a:p>
            <a:pPr fontAlgn="auto">
              <a:spcBef>
                <a:spcPts val="0"/>
              </a:spcBef>
              <a:spcAft>
                <a:spcPts val="0"/>
              </a:spcAft>
              <a:buFont typeface="Arial" pitchFamily="34" charset="0"/>
              <a:buNone/>
              <a:defRPr/>
            </a:pPr>
            <a:r>
              <a:rPr lang="cs-CZ" sz="2800" b="1" dirty="0">
                <a:solidFill>
                  <a:srgbClr val="002060"/>
                </a:solidFill>
                <a:latin typeface="+mn-lt"/>
              </a:rPr>
              <a:t>    SLEDU  A  VE  SPRÁVNÉM  SMĚRU  TRATI</a:t>
            </a:r>
          </a:p>
          <a:p>
            <a:pPr fontAlgn="auto">
              <a:spcBef>
                <a:spcPts val="600"/>
              </a:spcBef>
              <a:spcAft>
                <a:spcPts val="0"/>
              </a:spcAft>
              <a:defRPr/>
            </a:pPr>
            <a:r>
              <a:rPr lang="cs-CZ" sz="2800" b="1" dirty="0">
                <a:solidFill>
                  <a:srgbClr val="002060"/>
                </a:solidFill>
                <a:latin typeface="+mn-lt"/>
              </a:rPr>
              <a:t>•  ZÁKAZ  ZNOVU  VJÍŽDĚT  DO  KONTROLNÍ  ZÓNY </a:t>
            </a:r>
          </a:p>
        </p:txBody>
      </p:sp>
      <p:sp>
        <p:nvSpPr>
          <p:cNvPr id="6" name="BlokTextu 5"/>
          <p:cNvSpPr txBox="1"/>
          <p:nvPr/>
        </p:nvSpPr>
        <p:spPr>
          <a:xfrm>
            <a:off x="1187624" y="188640"/>
            <a:ext cx="6624736" cy="646331"/>
          </a:xfrm>
          <a:prstGeom prst="rect">
            <a:avLst/>
          </a:prstGeom>
          <a:noFill/>
        </p:spPr>
        <p:txBody>
          <a:bodyPr wrap="square" rtlCol="0">
            <a:spAutoFit/>
          </a:bodyPr>
          <a:lstStyle/>
          <a:p>
            <a:pPr algn="ctr"/>
            <a:r>
              <a:rPr lang="sk-SK" sz="3600" b="1" dirty="0">
                <a:solidFill>
                  <a:srgbClr val="002060"/>
                </a:solidFill>
                <a:latin typeface="+mj-lt"/>
              </a:rPr>
              <a:t>SLED  KONTROL  A  SMĚR  JÍZDY</a:t>
            </a:r>
          </a:p>
        </p:txBody>
      </p:sp>
      <p:pic>
        <p:nvPicPr>
          <p:cNvPr id="4" name="Obrázok 3">
            <a:extLst>
              <a:ext uri="{FF2B5EF4-FFF2-40B4-BE49-F238E27FC236}">
                <a16:creationId xmlns:a16="http://schemas.microsoft.com/office/drawing/2014/main" id="{A1D4F57B-FBBF-8F6F-B290-DE90CB5A3F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56" t="27033" b="13711"/>
          <a:stretch/>
        </p:blipFill>
        <p:spPr>
          <a:xfrm>
            <a:off x="464344" y="908720"/>
            <a:ext cx="8215312" cy="4063797"/>
          </a:xfrm>
          <a:prstGeom prst="rect">
            <a:avLst/>
          </a:prstGeom>
          <a:effectLst>
            <a:softEdge rad="63500"/>
          </a:effectLst>
        </p:spPr>
      </p:pic>
    </p:spTree>
    <p:extLst>
      <p:ext uri="{BB962C8B-B14F-4D97-AF65-F5344CB8AC3E}">
        <p14:creationId xmlns:p14="http://schemas.microsoft.com/office/powerpoint/2010/main" val="346915054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Obdĺžnik 6"/>
          <p:cNvSpPr>
            <a:spLocks noChangeArrowheads="1"/>
          </p:cNvSpPr>
          <p:nvPr/>
        </p:nvSpPr>
        <p:spPr bwMode="auto">
          <a:xfrm>
            <a:off x="232916" y="4005064"/>
            <a:ext cx="8678168" cy="2492990"/>
          </a:xfrm>
          <a:prstGeom prst="rect">
            <a:avLst/>
          </a:prstGeom>
          <a:noFill/>
          <a:ln w="9525">
            <a:noFill/>
            <a:miter lim="800000"/>
            <a:headEnd/>
            <a:tailEnd/>
          </a:ln>
        </p:spPr>
        <p:txBody>
          <a:bodyPr wrap="square">
            <a:spAutoFit/>
          </a:bodyPr>
          <a:lstStyle/>
          <a:p>
            <a:r>
              <a:rPr lang="sk-SK" sz="2600" b="1" dirty="0">
                <a:solidFill>
                  <a:srgbClr val="0070C0"/>
                </a:solidFill>
                <a:latin typeface="+mn-lt"/>
              </a:rPr>
              <a:t>• </a:t>
            </a:r>
            <a:r>
              <a:rPr lang="cs-CZ" sz="2600" b="1" dirty="0">
                <a:solidFill>
                  <a:srgbClr val="0070C0"/>
                </a:solidFill>
                <a:latin typeface="+mn-lt"/>
              </a:rPr>
              <a:t>VÝJIMEČNĚ  MOHOU  BÝT  NA  RYCHLOSTNÍCH  ZKOUŠKÁCH </a:t>
            </a:r>
          </a:p>
          <a:p>
            <a:r>
              <a:rPr lang="cs-CZ" sz="2600" b="1" dirty="0">
                <a:solidFill>
                  <a:srgbClr val="0070C0"/>
                </a:solidFill>
                <a:latin typeface="+mn-lt"/>
              </a:rPr>
              <a:t>    VVYPROŠTĚNY  NEBO  TLAČENY  VOZY  TAK,  ABY  SE</a:t>
            </a:r>
          </a:p>
          <a:p>
            <a:r>
              <a:rPr lang="cs-CZ" sz="2600" b="1" dirty="0">
                <a:solidFill>
                  <a:srgbClr val="0070C0"/>
                </a:solidFill>
                <a:latin typeface="+mn-lt"/>
              </a:rPr>
              <a:t>    MOHLY  VRÁTIT  ZPĚT  NA  SILNICI  NEBO  ABY  TRAŤ  BYLA</a:t>
            </a:r>
          </a:p>
          <a:p>
            <a:r>
              <a:rPr lang="cs-CZ" sz="2600" b="1" dirty="0">
                <a:solidFill>
                  <a:srgbClr val="0070C0"/>
                </a:solidFill>
                <a:latin typeface="+mn-lt"/>
              </a:rPr>
              <a:t>    PRŮJEZDNÁ</a:t>
            </a:r>
            <a:r>
              <a:rPr lang="sk-SK" sz="2600" b="1" dirty="0">
                <a:solidFill>
                  <a:srgbClr val="0070C0"/>
                </a:solidFill>
                <a:latin typeface="+mn-lt"/>
              </a:rPr>
              <a:t> </a:t>
            </a:r>
            <a:endParaRPr lang="cs-CZ" sz="2600" b="1" dirty="0">
              <a:solidFill>
                <a:srgbClr val="0070C0"/>
              </a:solidFill>
              <a:latin typeface="+mn-lt"/>
            </a:endParaRPr>
          </a:p>
          <a:p>
            <a:r>
              <a:rPr lang="sk-SK" sz="2600" b="1" dirty="0">
                <a:solidFill>
                  <a:srgbClr val="C00000"/>
                </a:solidFill>
                <a:latin typeface="+mn-lt"/>
              </a:rPr>
              <a:t>• </a:t>
            </a:r>
            <a:r>
              <a:rPr lang="cs-CZ" sz="2600" b="1" dirty="0">
                <a:solidFill>
                  <a:srgbClr val="C00000"/>
                </a:solidFill>
                <a:latin typeface="+mn-lt"/>
              </a:rPr>
              <a:t>POSÁDKY  MUSÍ  VŽDY  JET  JEN  VE  SMĚRU  RYCHLOSTNÍ </a:t>
            </a:r>
          </a:p>
          <a:p>
            <a:r>
              <a:rPr lang="cs-CZ" sz="2600" b="1" dirty="0">
                <a:solidFill>
                  <a:srgbClr val="C00000"/>
                </a:solidFill>
                <a:latin typeface="+mn-lt"/>
              </a:rPr>
              <a:t>   ZKOUŠKY  (S VÝJIMKOU  POUHÉHO  OTOČENÍ  SE)</a:t>
            </a:r>
            <a:endParaRPr lang="sk-SK" sz="2600" b="1" dirty="0">
              <a:solidFill>
                <a:srgbClr val="C00000"/>
              </a:solidFill>
              <a:latin typeface="+mn-lt"/>
            </a:endParaRPr>
          </a:p>
        </p:txBody>
      </p:sp>
      <p:pic>
        <p:nvPicPr>
          <p:cNvPr id="224258" name="Picture 2" descr="C:\Users\user\Desktop\do prednášky\ine_dsc_5341.jpg"/>
          <p:cNvPicPr>
            <a:picLocks noChangeAspect="1" noChangeArrowheads="1"/>
          </p:cNvPicPr>
          <p:nvPr/>
        </p:nvPicPr>
        <p:blipFill rotWithShape="1">
          <a:blip r:embed="rId3" cstate="print"/>
          <a:srcRect l="7559" t="38771" r="13606" b="10535"/>
          <a:stretch/>
        </p:blipFill>
        <p:spPr bwMode="auto">
          <a:xfrm>
            <a:off x="144000" y="71914"/>
            <a:ext cx="8856000" cy="3789134"/>
          </a:xfrm>
          <a:prstGeom prst="rect">
            <a:avLst/>
          </a:prstGeom>
          <a:noFill/>
          <a:ln>
            <a:noFill/>
          </a:ln>
          <a:effectLst>
            <a:softEdge rad="63500"/>
          </a:effectLst>
        </p:spPr>
      </p:pic>
    </p:spTree>
    <p:extLst>
      <p:ext uri="{BB962C8B-B14F-4D97-AF65-F5344CB8AC3E}">
        <p14:creationId xmlns:p14="http://schemas.microsoft.com/office/powerpoint/2010/main" val="140317687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Obdĺžnik 6"/>
          <p:cNvSpPr>
            <a:spLocks noChangeArrowheads="1"/>
          </p:cNvSpPr>
          <p:nvPr/>
        </p:nvSpPr>
        <p:spPr bwMode="auto">
          <a:xfrm>
            <a:off x="450647" y="2342137"/>
            <a:ext cx="8429625" cy="830262"/>
          </a:xfrm>
          <a:prstGeom prst="rect">
            <a:avLst/>
          </a:prstGeom>
          <a:noFill/>
          <a:ln w="9525">
            <a:noFill/>
            <a:miter lim="800000"/>
            <a:headEnd/>
            <a:tailEnd/>
          </a:ln>
        </p:spPr>
        <p:txBody>
          <a:bodyPr>
            <a:spAutoFit/>
          </a:bodyPr>
          <a:lstStyle/>
          <a:p>
            <a:r>
              <a:rPr lang="cs-CZ" sz="2400" b="1" dirty="0">
                <a:solidFill>
                  <a:srgbClr val="FF0000"/>
                </a:solidFill>
                <a:latin typeface="Calibri" pitchFamily="34" charset="0"/>
              </a:rPr>
              <a:t>POUŽITÍ  JINÉ  NEŽ  VLASTNÍ  SÍLY  NEBO  RUČNÍHO  TLAČENÍ,  ČI</a:t>
            </a:r>
          </a:p>
          <a:p>
            <a:r>
              <a:rPr lang="cs-CZ" sz="2400" b="1" dirty="0">
                <a:solidFill>
                  <a:srgbClr val="FF0000"/>
                </a:solidFill>
                <a:latin typeface="Calibri" pitchFamily="34" charset="0"/>
              </a:rPr>
              <a:t>POUŽITÍ  JINÉHO  ZPŮSOBU   POHYBU  VOZU  JE  ZAKÁZÁNO !</a:t>
            </a:r>
          </a:p>
        </p:txBody>
      </p:sp>
      <p:pic>
        <p:nvPicPr>
          <p:cNvPr id="15363" name="Picture 2" descr="C:\Documents and Settings\Bedo\My Documents\My Pictures\Barum Rally 2014\DSC08979.JPG"/>
          <p:cNvPicPr>
            <a:picLocks noChangeAspect="1" noChangeArrowheads="1"/>
          </p:cNvPicPr>
          <p:nvPr/>
        </p:nvPicPr>
        <p:blipFill rotWithShape="1">
          <a:blip r:embed="rId3" cstate="print"/>
          <a:srcRect l="6629" t="15479" b="24485"/>
          <a:stretch/>
        </p:blipFill>
        <p:spPr bwMode="auto">
          <a:xfrm>
            <a:off x="107504" y="108000"/>
            <a:ext cx="4557956" cy="2198136"/>
          </a:xfrm>
          <a:prstGeom prst="rect">
            <a:avLst/>
          </a:prstGeom>
          <a:noFill/>
          <a:ln w="9525">
            <a:noFill/>
            <a:miter lim="800000"/>
            <a:headEnd/>
            <a:tailEnd/>
          </a:ln>
          <a:effectLst>
            <a:softEdge rad="63500"/>
          </a:effectLst>
        </p:spPr>
      </p:pic>
      <p:pic>
        <p:nvPicPr>
          <p:cNvPr id="3" name="Grafický objekt 2" descr="Zavrieť">
            <a:extLst>
              <a:ext uri="{FF2B5EF4-FFF2-40B4-BE49-F238E27FC236}">
                <a16:creationId xmlns:a16="http://schemas.microsoft.com/office/drawing/2014/main" id="{49678EE5-746A-429F-8B3C-1E4EFBC597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32609" y="202108"/>
            <a:ext cx="1368152" cy="1368152"/>
          </a:xfrm>
          <a:prstGeom prst="rect">
            <a:avLst/>
          </a:prstGeom>
        </p:spPr>
      </p:pic>
      <p:pic>
        <p:nvPicPr>
          <p:cNvPr id="4" name="Obrázok 3">
            <a:extLst>
              <a:ext uri="{FF2B5EF4-FFF2-40B4-BE49-F238E27FC236}">
                <a16:creationId xmlns:a16="http://schemas.microsoft.com/office/drawing/2014/main" id="{D351C533-D27D-40BE-9598-47401F9E3B40}"/>
              </a:ext>
            </a:extLst>
          </p:cNvPr>
          <p:cNvPicPr>
            <a:picLocks noChangeAspect="1"/>
          </p:cNvPicPr>
          <p:nvPr/>
        </p:nvPicPr>
        <p:blipFill rotWithShape="1">
          <a:blip r:embed="rId6">
            <a:extLst>
              <a:ext uri="{28A0092B-C50C-407E-A947-70E740481C1C}">
                <a14:useLocalDpi xmlns:a14="http://schemas.microsoft.com/office/drawing/2010/main" val="0"/>
              </a:ext>
            </a:extLst>
          </a:blip>
          <a:srcRect l="4399" t="9132" r="12574" b="25799"/>
          <a:stretch/>
        </p:blipFill>
        <p:spPr>
          <a:xfrm>
            <a:off x="4829224" y="144000"/>
            <a:ext cx="4207272" cy="2198137"/>
          </a:xfrm>
          <a:prstGeom prst="rect">
            <a:avLst/>
          </a:prstGeom>
          <a:ln>
            <a:noFill/>
          </a:ln>
          <a:effectLst>
            <a:softEdge rad="63500"/>
          </a:effectLst>
        </p:spPr>
      </p:pic>
      <p:pic>
        <p:nvPicPr>
          <p:cNvPr id="7" name="Grafický objekt 6" descr="Zavrieť">
            <a:extLst>
              <a:ext uri="{FF2B5EF4-FFF2-40B4-BE49-F238E27FC236}">
                <a16:creationId xmlns:a16="http://schemas.microsoft.com/office/drawing/2014/main" id="{C9F25760-E76C-4101-A9AC-3B3943BBCC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00192" y="359288"/>
            <a:ext cx="1368152" cy="1368152"/>
          </a:xfrm>
          <a:prstGeom prst="rect">
            <a:avLst/>
          </a:prstGeom>
        </p:spPr>
      </p:pic>
      <p:sp>
        <p:nvSpPr>
          <p:cNvPr id="9" name="BlokTextu 8">
            <a:extLst>
              <a:ext uri="{FF2B5EF4-FFF2-40B4-BE49-F238E27FC236}">
                <a16:creationId xmlns:a16="http://schemas.microsoft.com/office/drawing/2014/main" id="{D266BA93-9E6F-459F-AC8C-6E25B615C8AC}"/>
              </a:ext>
            </a:extLst>
          </p:cNvPr>
          <p:cNvSpPr txBox="1"/>
          <p:nvPr/>
        </p:nvSpPr>
        <p:spPr>
          <a:xfrm>
            <a:off x="5119205" y="1903737"/>
            <a:ext cx="3730126" cy="369332"/>
          </a:xfrm>
          <a:prstGeom prst="rect">
            <a:avLst/>
          </a:prstGeom>
          <a:noFill/>
        </p:spPr>
        <p:txBody>
          <a:bodyPr wrap="square">
            <a:spAutoFit/>
          </a:bodyPr>
          <a:lstStyle/>
          <a:p>
            <a:r>
              <a:rPr lang="cs-CZ" sz="1800" b="1" dirty="0">
                <a:solidFill>
                  <a:srgbClr val="FF0000"/>
                </a:solidFill>
                <a:highlight>
                  <a:srgbClr val="C0C0C0"/>
                </a:highlight>
                <a:latin typeface="Calibri" pitchFamily="34" charset="0"/>
              </a:rPr>
              <a:t>TLAČENÍ  „NÁRAZNÍK  O  NÁRAZNÍK“</a:t>
            </a:r>
          </a:p>
        </p:txBody>
      </p:sp>
      <p:sp>
        <p:nvSpPr>
          <p:cNvPr id="11" name="BlokTextu 10">
            <a:extLst>
              <a:ext uri="{FF2B5EF4-FFF2-40B4-BE49-F238E27FC236}">
                <a16:creationId xmlns:a16="http://schemas.microsoft.com/office/drawing/2014/main" id="{E1F64A85-0EAE-44A0-81D5-BFD100FB9E38}"/>
              </a:ext>
            </a:extLst>
          </p:cNvPr>
          <p:cNvSpPr txBox="1"/>
          <p:nvPr/>
        </p:nvSpPr>
        <p:spPr>
          <a:xfrm>
            <a:off x="436737" y="5370536"/>
            <a:ext cx="7807672" cy="1384995"/>
          </a:xfrm>
          <a:prstGeom prst="rect">
            <a:avLst/>
          </a:prstGeom>
          <a:noFill/>
        </p:spPr>
        <p:txBody>
          <a:bodyPr wrap="square">
            <a:spAutoFit/>
          </a:bodyPr>
          <a:lstStyle/>
          <a:p>
            <a:pPr>
              <a:spcBef>
                <a:spcPct val="0"/>
              </a:spcBef>
            </a:pPr>
            <a:r>
              <a:rPr lang="cs-CZ" sz="2800" b="1" dirty="0">
                <a:solidFill>
                  <a:schemeClr val="accent3">
                    <a:lumMod val="50000"/>
                  </a:schemeClr>
                </a:solidFill>
                <a:latin typeface="+mn-lt"/>
              </a:rPr>
              <a:t>MIMO  ZÓN, KDE  PLATÍ  PRAVIDLA  UZAVŘENÉHO  PARKOVIŠTĚ, MŮŽE  VOZIDLO  TLAČIT  (RUČNĚ)  KDOKOLIV</a:t>
            </a:r>
            <a:endParaRPr lang="cs-CZ" sz="2800" dirty="0">
              <a:solidFill>
                <a:schemeClr val="accent3">
                  <a:lumMod val="50000"/>
                </a:schemeClr>
              </a:solidFill>
              <a:latin typeface="+mn-lt"/>
            </a:endParaRPr>
          </a:p>
        </p:txBody>
      </p:sp>
      <p:sp>
        <p:nvSpPr>
          <p:cNvPr id="13" name="BlokTextu 12">
            <a:extLst>
              <a:ext uri="{FF2B5EF4-FFF2-40B4-BE49-F238E27FC236}">
                <a16:creationId xmlns:a16="http://schemas.microsoft.com/office/drawing/2014/main" id="{D5E5823A-9C3F-451F-86E1-1C68E333FE65}"/>
              </a:ext>
            </a:extLst>
          </p:cNvPr>
          <p:cNvSpPr txBox="1"/>
          <p:nvPr/>
        </p:nvSpPr>
        <p:spPr>
          <a:xfrm>
            <a:off x="1006111" y="1882636"/>
            <a:ext cx="2760742" cy="369332"/>
          </a:xfrm>
          <a:prstGeom prst="rect">
            <a:avLst/>
          </a:prstGeom>
          <a:noFill/>
        </p:spPr>
        <p:txBody>
          <a:bodyPr wrap="square">
            <a:spAutoFit/>
          </a:bodyPr>
          <a:lstStyle/>
          <a:p>
            <a:r>
              <a:rPr lang="cs-CZ" sz="1800" b="1" dirty="0">
                <a:solidFill>
                  <a:srgbClr val="FF0000"/>
                </a:solidFill>
                <a:highlight>
                  <a:srgbClr val="C0C0C0"/>
                </a:highlight>
                <a:latin typeface="Calibri" pitchFamily="34" charset="0"/>
              </a:rPr>
              <a:t>TAHÁNÍ  JINÝM  VOZIDLEM</a:t>
            </a:r>
          </a:p>
        </p:txBody>
      </p:sp>
      <p:pic>
        <p:nvPicPr>
          <p:cNvPr id="15" name="Obrázok 14">
            <a:extLst>
              <a:ext uri="{FF2B5EF4-FFF2-40B4-BE49-F238E27FC236}">
                <a16:creationId xmlns:a16="http://schemas.microsoft.com/office/drawing/2014/main" id="{A2362EC1-0EC2-4FED-A7E5-B1847F6F278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9522" b="9519"/>
          <a:stretch/>
        </p:blipFill>
        <p:spPr>
          <a:xfrm>
            <a:off x="1896406" y="3119842"/>
            <a:ext cx="5538106" cy="2250694"/>
          </a:xfrm>
          <a:prstGeom prst="rect">
            <a:avLst/>
          </a:prstGeom>
          <a:ln>
            <a:noFill/>
          </a:ln>
          <a:effectLst>
            <a:softEdge rad="63500"/>
          </a:effectLst>
        </p:spPr>
      </p:pic>
    </p:spTree>
    <p:extLst>
      <p:ext uri="{BB962C8B-B14F-4D97-AF65-F5344CB8AC3E}">
        <p14:creationId xmlns:p14="http://schemas.microsoft.com/office/powerpoint/2010/main" val="289236747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BlokTextu 7"/>
          <p:cNvSpPr txBox="1">
            <a:spLocks noChangeArrowheads="1"/>
          </p:cNvSpPr>
          <p:nvPr/>
        </p:nvSpPr>
        <p:spPr bwMode="auto">
          <a:xfrm>
            <a:off x="1071563" y="5357813"/>
            <a:ext cx="6786562" cy="1384995"/>
          </a:xfrm>
          <a:prstGeom prst="rect">
            <a:avLst/>
          </a:prstGeom>
          <a:noFill/>
          <a:ln w="9525">
            <a:noFill/>
            <a:miter lim="800000"/>
            <a:headEnd/>
            <a:tailEnd/>
          </a:ln>
        </p:spPr>
        <p:txBody>
          <a:bodyPr>
            <a:spAutoFit/>
          </a:bodyPr>
          <a:lstStyle/>
          <a:p>
            <a:r>
              <a:rPr lang="cs-CZ" sz="2800" b="1" dirty="0">
                <a:solidFill>
                  <a:srgbClr val="002060"/>
                </a:solidFill>
                <a:latin typeface="Calibri" pitchFamily="34" charset="0"/>
              </a:rPr>
              <a:t>DOBA  ZASTAVENÍ  V  KONTROLNÍ  ZÓNĚ  JE  OMEZENA  NA  DOBU  NUTNOU</a:t>
            </a:r>
          </a:p>
          <a:p>
            <a:r>
              <a:rPr lang="cs-CZ" sz="2800" b="1" dirty="0">
                <a:solidFill>
                  <a:srgbClr val="002060"/>
                </a:solidFill>
                <a:latin typeface="Calibri" pitchFamily="34" charset="0"/>
              </a:rPr>
              <a:t>PRO  VYKONÁNÍ  KONTROLNÍCH  OPERACÍ</a:t>
            </a:r>
          </a:p>
        </p:txBody>
      </p:sp>
      <p:pic>
        <p:nvPicPr>
          <p:cNvPr id="3" name="Obrázok 2">
            <a:extLst>
              <a:ext uri="{FF2B5EF4-FFF2-40B4-BE49-F238E27FC236}">
                <a16:creationId xmlns:a16="http://schemas.microsoft.com/office/drawing/2014/main" id="{1C1604D7-9852-693D-81A7-105B8B7437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879" b="4377"/>
          <a:stretch/>
        </p:blipFill>
        <p:spPr>
          <a:xfrm>
            <a:off x="587886" y="115887"/>
            <a:ext cx="7968227" cy="5184000"/>
          </a:xfrm>
          <a:prstGeom prst="rect">
            <a:avLst/>
          </a:prstGeom>
          <a:effectLst>
            <a:softEdge rad="63500"/>
          </a:effectLst>
        </p:spPr>
      </p:pic>
    </p:spTree>
    <p:extLst>
      <p:ext uri="{BB962C8B-B14F-4D97-AF65-F5344CB8AC3E}">
        <p14:creationId xmlns:p14="http://schemas.microsoft.com/office/powerpoint/2010/main" val="7960430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bdĺžnik 3"/>
          <p:cNvSpPr>
            <a:spLocks noChangeArrowheads="1"/>
          </p:cNvSpPr>
          <p:nvPr/>
        </p:nvSpPr>
        <p:spPr bwMode="auto">
          <a:xfrm>
            <a:off x="179512" y="3284984"/>
            <a:ext cx="8856984" cy="3554819"/>
          </a:xfrm>
          <a:prstGeom prst="rect">
            <a:avLst/>
          </a:prstGeom>
          <a:noFill/>
          <a:ln w="9525">
            <a:noFill/>
            <a:miter lim="800000"/>
            <a:headEnd/>
            <a:tailEnd/>
          </a:ln>
        </p:spPr>
        <p:txBody>
          <a:bodyPr wrap="square">
            <a:spAutoFit/>
          </a:bodyPr>
          <a:lstStyle/>
          <a:p>
            <a:r>
              <a:rPr lang="sk-SK" sz="2500" b="1" dirty="0">
                <a:solidFill>
                  <a:srgbClr val="002060"/>
                </a:solidFill>
                <a:latin typeface="Calibri" pitchFamily="34" charset="0"/>
              </a:rPr>
              <a:t>•</a:t>
            </a:r>
            <a:r>
              <a:rPr lang="cs-CZ" sz="2500" b="1" dirty="0">
                <a:solidFill>
                  <a:srgbClr val="002060"/>
                </a:solidFill>
                <a:latin typeface="Calibri" pitchFamily="34" charset="0"/>
              </a:rPr>
              <a:t> KONTROLNÍ  POSTUP  ZAČÍNÁ  VE  CHVÍLI,  KDY  VŮZ  MÍJÍ </a:t>
            </a:r>
          </a:p>
          <a:p>
            <a:r>
              <a:rPr lang="cs-CZ" sz="2500" b="1" dirty="0">
                <a:solidFill>
                  <a:srgbClr val="002060"/>
                </a:solidFill>
                <a:latin typeface="Calibri" pitchFamily="34" charset="0"/>
              </a:rPr>
              <a:t>    PANEL  NA  VJEZDU  DO  ZÓNY  ČASOVÉ  KONTROLY </a:t>
            </a:r>
            <a:endParaRPr lang="sk-SK" sz="2500" b="1" dirty="0">
              <a:solidFill>
                <a:srgbClr val="002060"/>
              </a:solidFill>
              <a:latin typeface="Calibri" pitchFamily="34" charset="0"/>
            </a:endParaRPr>
          </a:p>
          <a:p>
            <a:r>
              <a:rPr lang="sk-SK" sz="2500" b="1" dirty="0">
                <a:solidFill>
                  <a:schemeClr val="accent1">
                    <a:lumMod val="75000"/>
                  </a:schemeClr>
                </a:solidFill>
                <a:latin typeface="Calibri" pitchFamily="34" charset="0"/>
              </a:rPr>
              <a:t>•</a:t>
            </a:r>
            <a:r>
              <a:rPr lang="cs-CZ" sz="2500" b="1" dirty="0">
                <a:solidFill>
                  <a:schemeClr val="accent1">
                    <a:lumMod val="75000"/>
                  </a:schemeClr>
                </a:solidFill>
                <a:latin typeface="Calibri" pitchFamily="34" charset="0"/>
              </a:rPr>
              <a:t> MEZI  PANELEM  NA  VJEZDU  DO  ZÓNY  KONTROLY   A </a:t>
            </a:r>
          </a:p>
          <a:p>
            <a:r>
              <a:rPr lang="cs-CZ" sz="2500" b="1" dirty="0">
                <a:solidFill>
                  <a:schemeClr val="accent1">
                    <a:lumMod val="75000"/>
                  </a:schemeClr>
                </a:solidFill>
                <a:latin typeface="Calibri" pitchFamily="34" charset="0"/>
              </a:rPr>
              <a:t>   STANOVIŠTĚM  KONTROLY  NESMÍ  POSÁDKA  ZASTAVIT,  ANI </a:t>
            </a:r>
          </a:p>
          <a:p>
            <a:r>
              <a:rPr lang="cs-CZ" sz="2500" b="1" dirty="0">
                <a:solidFill>
                  <a:schemeClr val="accent1">
                    <a:lumMod val="75000"/>
                  </a:schemeClr>
                </a:solidFill>
                <a:latin typeface="Calibri" pitchFamily="34" charset="0"/>
              </a:rPr>
              <a:t>   NESMÍ  JET  NEPŘIMĚŘENĚ  POMALU</a:t>
            </a:r>
          </a:p>
          <a:p>
            <a:r>
              <a:rPr lang="sk-SK" sz="2500" b="1" dirty="0">
                <a:solidFill>
                  <a:srgbClr val="002060"/>
                </a:solidFill>
                <a:latin typeface="Calibri" pitchFamily="34" charset="0"/>
              </a:rPr>
              <a:t>•</a:t>
            </a:r>
            <a:r>
              <a:rPr lang="cs-CZ" sz="2500" b="1" dirty="0">
                <a:solidFill>
                  <a:srgbClr val="002060"/>
                </a:solidFill>
                <a:latin typeface="Calibri" pitchFamily="34" charset="0"/>
              </a:rPr>
              <a:t> VJEZD  MOŽNÝ  BEZ  PENALIZACE   V  IDEÁLNÍ  KONTROLNÍ </a:t>
            </a:r>
          </a:p>
          <a:p>
            <a:r>
              <a:rPr lang="cs-CZ" sz="2500" b="1" dirty="0">
                <a:solidFill>
                  <a:srgbClr val="002060"/>
                </a:solidFill>
                <a:latin typeface="Calibri" pitchFamily="34" charset="0"/>
              </a:rPr>
              <a:t>   MINUTĚ  NEBO  V  MINUTĚ  PŘEDCHÁZEJÍCÍ</a:t>
            </a:r>
          </a:p>
          <a:p>
            <a:r>
              <a:rPr lang="sk-SK" sz="2500" b="1" dirty="0">
                <a:solidFill>
                  <a:schemeClr val="accent1">
                    <a:lumMod val="75000"/>
                  </a:schemeClr>
                </a:solidFill>
                <a:latin typeface="Calibri" pitchFamily="34" charset="0"/>
              </a:rPr>
              <a:t>•</a:t>
            </a:r>
            <a:r>
              <a:rPr lang="cs-CZ" sz="2500" b="1" dirty="0">
                <a:solidFill>
                  <a:schemeClr val="accent1">
                    <a:lumMod val="75000"/>
                  </a:schemeClr>
                </a:solidFill>
                <a:latin typeface="Calibri" pitchFamily="34" charset="0"/>
              </a:rPr>
              <a:t> O  NEDODRŽENÍ  UVEDENÝCH  PRAVIDEL  IHNED  INFORMOVAT</a:t>
            </a:r>
          </a:p>
          <a:p>
            <a:r>
              <a:rPr lang="cs-CZ" sz="2500" b="1" dirty="0">
                <a:solidFill>
                  <a:schemeClr val="accent1">
                    <a:lumMod val="75000"/>
                  </a:schemeClr>
                </a:solidFill>
                <a:latin typeface="Calibri" pitchFamily="34" charset="0"/>
              </a:rPr>
              <a:t>   HL.  ČASOMĚŘIČE,  KTERÝ  ZPRÁVU  PŘEDÁ  ŘEDITELI  RALLY</a:t>
            </a:r>
            <a:endParaRPr lang="sk-SK" sz="2500" b="1" dirty="0">
              <a:solidFill>
                <a:schemeClr val="accent1">
                  <a:lumMod val="75000"/>
                </a:schemeClr>
              </a:solidFill>
              <a:latin typeface="Calibri" pitchFamily="34" charset="0"/>
            </a:endParaRPr>
          </a:p>
        </p:txBody>
      </p:sp>
      <p:pic>
        <p:nvPicPr>
          <p:cNvPr id="3" name="Obrázok 2">
            <a:extLst>
              <a:ext uri="{FF2B5EF4-FFF2-40B4-BE49-F238E27FC236}">
                <a16:creationId xmlns:a16="http://schemas.microsoft.com/office/drawing/2014/main" id="{F1F603F4-E082-6C79-D7E7-D375E50ABD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201" b="35965"/>
          <a:stretch/>
        </p:blipFill>
        <p:spPr>
          <a:xfrm>
            <a:off x="612000" y="108000"/>
            <a:ext cx="7963790" cy="3096000"/>
          </a:xfrm>
          <a:prstGeom prst="rect">
            <a:avLst/>
          </a:prstGeom>
          <a:effectLst>
            <a:softEdge rad="63500"/>
          </a:effectLst>
        </p:spPr>
      </p:pic>
    </p:spTree>
    <p:extLst>
      <p:ext uri="{BB962C8B-B14F-4D97-AF65-F5344CB8AC3E}">
        <p14:creationId xmlns:p14="http://schemas.microsoft.com/office/powerpoint/2010/main" val="230533422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Obdĺžnik 2"/>
          <p:cNvSpPr>
            <a:spLocks noChangeArrowheads="1"/>
          </p:cNvSpPr>
          <p:nvPr/>
        </p:nvSpPr>
        <p:spPr bwMode="auto">
          <a:xfrm>
            <a:off x="179512" y="3717032"/>
            <a:ext cx="8750176" cy="3046988"/>
          </a:xfrm>
          <a:prstGeom prst="rect">
            <a:avLst/>
          </a:prstGeom>
          <a:noFill/>
          <a:ln w="9525">
            <a:noFill/>
            <a:miter lim="800000"/>
            <a:headEnd/>
            <a:tailEnd/>
          </a:ln>
        </p:spPr>
        <p:txBody>
          <a:bodyPr wrap="square">
            <a:spAutoFit/>
          </a:bodyPr>
          <a:lstStyle/>
          <a:p>
            <a:r>
              <a:rPr lang="sk-SK" sz="2400" b="1" dirty="0">
                <a:solidFill>
                  <a:srgbClr val="0070C0"/>
                </a:solidFill>
                <a:latin typeface="Calibri" pitchFamily="34" charset="0"/>
              </a:rPr>
              <a:t>•  </a:t>
            </a:r>
            <a:r>
              <a:rPr lang="cs-CZ" sz="2400" b="1" dirty="0">
                <a:solidFill>
                  <a:srgbClr val="0070C0"/>
                </a:solidFill>
                <a:latin typeface="Calibri" pitchFamily="34" charset="0"/>
              </a:rPr>
              <a:t>ZAZNAMENANÝ  ČAS  PŘESNE  ODPOVÍDÁ   OKAMŽIKU,  KDY</a:t>
            </a:r>
          </a:p>
          <a:p>
            <a:r>
              <a:rPr lang="cs-CZ" sz="2400" b="1" dirty="0">
                <a:solidFill>
                  <a:srgbClr val="0070C0"/>
                </a:solidFill>
                <a:latin typeface="Calibri" pitchFamily="34" charset="0"/>
              </a:rPr>
              <a:t>    JEDEN  Z  ČLENŮ  POSÁDKY   PŘEDÁ  JÍZDNÍ  VÝKAZ  ČASOMĚŘIČI</a:t>
            </a:r>
          </a:p>
          <a:p>
            <a:r>
              <a:rPr lang="cs-CZ" sz="2400" b="1" dirty="0">
                <a:solidFill>
                  <a:srgbClr val="002060"/>
                </a:solidFill>
                <a:latin typeface="Calibri" pitchFamily="34" charset="0"/>
              </a:rPr>
              <a:t>•  OBA  ČLENOVÉ  POSÁDKY  I  S  VOZIDLEM  MUSÍ  BÝT  V  ZÓNĚ</a:t>
            </a:r>
          </a:p>
          <a:p>
            <a:r>
              <a:rPr lang="cs-CZ" sz="2400" b="1" dirty="0">
                <a:solidFill>
                  <a:srgbClr val="002060"/>
                </a:solidFill>
                <a:latin typeface="Calibri" pitchFamily="34" charset="0"/>
              </a:rPr>
              <a:t>    KONTROLY  A  V  TĚSNÉ  BLÍZKOSTI  STOLKU  KONTROLY </a:t>
            </a:r>
          </a:p>
          <a:p>
            <a:pPr>
              <a:spcBef>
                <a:spcPts val="0"/>
              </a:spcBef>
            </a:pPr>
            <a:r>
              <a:rPr lang="cs-CZ" sz="2400" b="1" dirty="0">
                <a:solidFill>
                  <a:srgbClr val="0070C0"/>
                </a:solidFill>
                <a:latin typeface="Calibri" pitchFamily="34" charset="0"/>
              </a:rPr>
              <a:t>•</a:t>
            </a:r>
            <a:r>
              <a:rPr lang="cs-CZ" sz="2400" b="1" dirty="0">
                <a:solidFill>
                  <a:srgbClr val="002060"/>
                </a:solidFill>
                <a:latin typeface="Calibri" pitchFamily="34" charset="0"/>
              </a:rPr>
              <a:t>  </a:t>
            </a:r>
            <a:r>
              <a:rPr lang="cs-CZ" sz="2400" b="1" dirty="0">
                <a:solidFill>
                  <a:srgbClr val="0070C0"/>
                </a:solidFill>
                <a:latin typeface="Calibri" pitchFamily="34" charset="0"/>
              </a:rPr>
              <a:t>PENALIZACE  ZA  </a:t>
            </a:r>
            <a:r>
              <a:rPr lang="cs-CZ" sz="2400" b="1" dirty="0">
                <a:solidFill>
                  <a:srgbClr val="0070C0"/>
                </a:solidFill>
                <a:latin typeface="+mn-lt"/>
              </a:rPr>
              <a:t>POZDNÍ  PŘÍJEZD: </a:t>
            </a:r>
            <a:r>
              <a:rPr lang="cs-CZ" sz="2400" b="1" dirty="0">
                <a:solidFill>
                  <a:srgbClr val="002060"/>
                </a:solidFill>
                <a:latin typeface="+mn-lt"/>
              </a:rPr>
              <a:t>       </a:t>
            </a:r>
            <a:r>
              <a:rPr lang="cs-CZ" sz="2400" b="1" dirty="0">
                <a:solidFill>
                  <a:srgbClr val="7030A0"/>
                </a:solidFill>
                <a:latin typeface="+mn-lt"/>
              </a:rPr>
              <a:t>10  SEKUND  ZA  KAŽDOU</a:t>
            </a:r>
          </a:p>
          <a:p>
            <a:pPr>
              <a:spcBef>
                <a:spcPts val="0"/>
              </a:spcBef>
            </a:pPr>
            <a:r>
              <a:rPr lang="cs-CZ" sz="2400" b="1" dirty="0">
                <a:solidFill>
                  <a:srgbClr val="7030A0"/>
                </a:solidFill>
                <a:latin typeface="+mn-lt"/>
              </a:rPr>
              <a:t>                                                          MINUTU  NEBO  ZLOMEK  MINUTY</a:t>
            </a:r>
          </a:p>
          <a:p>
            <a:pPr>
              <a:spcBef>
                <a:spcPts val="0"/>
              </a:spcBef>
            </a:pPr>
            <a:r>
              <a:rPr lang="cs-CZ" sz="2400" b="1" dirty="0">
                <a:solidFill>
                  <a:srgbClr val="002060"/>
                </a:solidFill>
                <a:latin typeface="Calibri" pitchFamily="34" charset="0"/>
              </a:rPr>
              <a:t> </a:t>
            </a:r>
            <a:r>
              <a:rPr lang="cs-CZ" sz="2400" b="1" dirty="0">
                <a:solidFill>
                  <a:srgbClr val="0070C0"/>
                </a:solidFill>
                <a:latin typeface="Calibri" pitchFamily="34" charset="0"/>
              </a:rPr>
              <a:t>• PENALIZACE  </a:t>
            </a:r>
            <a:r>
              <a:rPr lang="cs-CZ" sz="2400" b="1" dirty="0">
                <a:solidFill>
                  <a:srgbClr val="0070C0"/>
                </a:solidFill>
                <a:latin typeface="+mn-lt"/>
              </a:rPr>
              <a:t>ZA  PŘEDČASNÝ  PŘÍJEZD:  </a:t>
            </a:r>
            <a:r>
              <a:rPr lang="cs-CZ" sz="2400" b="1" dirty="0">
                <a:solidFill>
                  <a:srgbClr val="7030A0"/>
                </a:solidFill>
                <a:latin typeface="+mn-lt"/>
              </a:rPr>
              <a:t>1  MINUTA  ZA  KAŽDOU </a:t>
            </a:r>
          </a:p>
          <a:p>
            <a:pPr>
              <a:spcBef>
                <a:spcPts val="0"/>
              </a:spcBef>
            </a:pPr>
            <a:r>
              <a:rPr lang="cs-CZ" sz="2400" b="1" dirty="0">
                <a:solidFill>
                  <a:srgbClr val="7030A0"/>
                </a:solidFill>
                <a:latin typeface="+mn-lt"/>
              </a:rPr>
              <a:t>                                                          MINUTU  NEBO  ZLOMEK  MINUTY</a:t>
            </a:r>
            <a:endParaRPr lang="cs-CZ" sz="2400" b="1" dirty="0">
              <a:solidFill>
                <a:srgbClr val="7030A0"/>
              </a:solidFill>
              <a:latin typeface="Calibri" pitchFamily="34" charset="0"/>
            </a:endParaRPr>
          </a:p>
        </p:txBody>
      </p:sp>
      <p:pic>
        <p:nvPicPr>
          <p:cNvPr id="4" name="Obrázok 3">
            <a:extLst>
              <a:ext uri="{FF2B5EF4-FFF2-40B4-BE49-F238E27FC236}">
                <a16:creationId xmlns:a16="http://schemas.microsoft.com/office/drawing/2014/main" id="{680F496F-1277-0FD4-EBF2-F6492E25D4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310" t="17849" r="-10310" b="15990"/>
          <a:stretch/>
        </p:blipFill>
        <p:spPr>
          <a:xfrm>
            <a:off x="1259632" y="116632"/>
            <a:ext cx="7110078" cy="3528000"/>
          </a:xfrm>
          <a:prstGeom prst="rect">
            <a:avLst/>
          </a:prstGeom>
          <a:effectLst>
            <a:softEdge rad="63500"/>
          </a:effectLst>
        </p:spPr>
      </p:pic>
    </p:spTree>
    <p:extLst>
      <p:ext uri="{BB962C8B-B14F-4D97-AF65-F5344CB8AC3E}">
        <p14:creationId xmlns:p14="http://schemas.microsoft.com/office/powerpoint/2010/main" val="144340552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3D69B"/>
        </a:solidFill>
        <a:effectLst/>
      </p:bgPr>
    </p:bg>
    <p:spTree>
      <p:nvGrpSpPr>
        <p:cNvPr id="1" name=""/>
        <p:cNvGrpSpPr/>
        <p:nvPr/>
      </p:nvGrpSpPr>
      <p:grpSpPr>
        <a:xfrm>
          <a:off x="0" y="0"/>
          <a:ext cx="0" cy="0"/>
          <a:chOff x="0" y="0"/>
          <a:chExt cx="0" cy="0"/>
        </a:xfrm>
      </p:grpSpPr>
      <p:sp>
        <p:nvSpPr>
          <p:cNvPr id="19458" name="Obdĺžnik 3"/>
          <p:cNvSpPr>
            <a:spLocks noChangeArrowheads="1"/>
          </p:cNvSpPr>
          <p:nvPr/>
        </p:nvSpPr>
        <p:spPr bwMode="auto">
          <a:xfrm>
            <a:off x="3319463" y="500063"/>
            <a:ext cx="2505075" cy="369887"/>
          </a:xfrm>
          <a:prstGeom prst="rect">
            <a:avLst/>
          </a:prstGeom>
          <a:noFill/>
          <a:ln w="9525">
            <a:noFill/>
            <a:miter lim="800000"/>
            <a:headEnd/>
            <a:tailEnd/>
          </a:ln>
        </p:spPr>
        <p:txBody>
          <a:bodyPr>
            <a:spAutoFit/>
          </a:bodyPr>
          <a:lstStyle/>
          <a:p>
            <a:pPr algn="ctr"/>
            <a:endParaRPr lang="sk-SK" b="1" dirty="0">
              <a:latin typeface="Calibri" pitchFamily="34" charset="0"/>
            </a:endParaRPr>
          </a:p>
        </p:txBody>
      </p:sp>
      <p:pic>
        <p:nvPicPr>
          <p:cNvPr id="160770" name="Picture 2" descr="C:\Users\user\Desktop\do prednášky\DSC03012.jpg"/>
          <p:cNvPicPr>
            <a:picLocks noChangeAspect="1" noChangeArrowheads="1"/>
          </p:cNvPicPr>
          <p:nvPr/>
        </p:nvPicPr>
        <p:blipFill>
          <a:blip r:embed="rId3" cstate="print"/>
          <a:srcRect r="10335"/>
          <a:stretch>
            <a:fillRect/>
          </a:stretch>
        </p:blipFill>
        <p:spPr bwMode="auto">
          <a:xfrm>
            <a:off x="72000" y="72000"/>
            <a:ext cx="9006235" cy="6696000"/>
          </a:xfrm>
          <a:prstGeom prst="rect">
            <a:avLst/>
          </a:prstGeom>
          <a:noFill/>
          <a:ln>
            <a:noFill/>
          </a:ln>
          <a:effectLst>
            <a:softEdge rad="63500"/>
          </a:effectLst>
        </p:spPr>
      </p:pic>
      <p:sp>
        <p:nvSpPr>
          <p:cNvPr id="7" name="Obdĺžnik 6"/>
          <p:cNvSpPr/>
          <p:nvPr/>
        </p:nvSpPr>
        <p:spPr>
          <a:xfrm>
            <a:off x="539552" y="260648"/>
            <a:ext cx="8136904" cy="1446550"/>
          </a:xfrm>
          <a:prstGeom prst="rect">
            <a:avLst/>
          </a:prstGeom>
        </p:spPr>
        <p:txBody>
          <a:bodyPr wrap="square">
            <a:spAutoFit/>
          </a:bodyPr>
          <a:lstStyle/>
          <a:p>
            <a:pPr algn="ctr" fontAlgn="auto">
              <a:spcBef>
                <a:spcPts val="0"/>
              </a:spcBef>
              <a:spcAft>
                <a:spcPts val="0"/>
              </a:spcAft>
              <a:defRPr/>
            </a:pPr>
            <a:r>
              <a:rPr lang="sk-SK" sz="4800" b="1" dirty="0">
                <a:solidFill>
                  <a:srgbClr val="C00000"/>
                </a:solidFill>
                <a:effectLst>
                  <a:outerShdw blurRad="50800" dist="38100" algn="bl" rotWithShape="0">
                    <a:schemeClr val="bg1"/>
                  </a:outerShdw>
                </a:effectLst>
                <a:latin typeface="+mj-lt"/>
              </a:rPr>
              <a:t>UZAVŘENÉ  PARKOVIŠTĚ </a:t>
            </a:r>
          </a:p>
          <a:p>
            <a:pPr algn="ctr" fontAlgn="auto">
              <a:spcBef>
                <a:spcPts val="0"/>
              </a:spcBef>
              <a:spcAft>
                <a:spcPts val="0"/>
              </a:spcAft>
              <a:defRPr/>
            </a:pPr>
            <a:r>
              <a:rPr lang="sk-SK" sz="4000" b="1" dirty="0">
                <a:solidFill>
                  <a:srgbClr val="C00000"/>
                </a:solidFill>
                <a:effectLst>
                  <a:outerShdw blurRad="50800" dist="38100" algn="bl" rotWithShape="0">
                    <a:schemeClr val="bg1"/>
                  </a:outerShdw>
                </a:effectLst>
                <a:latin typeface="+mj-lt"/>
              </a:rPr>
              <a:t>PARC  FERMÉ</a:t>
            </a:r>
            <a:endParaRPr lang="cs-CZ" sz="4000" dirty="0">
              <a:effectLst>
                <a:outerShdw blurRad="50800" dist="38100" algn="bl" rotWithShape="0">
                  <a:schemeClr val="bg1"/>
                </a:outerShdw>
              </a:effectLst>
              <a:latin typeface="+mj-lt"/>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Nadpis 1"/>
          <p:cNvSpPr txBox="1">
            <a:spLocks/>
          </p:cNvSpPr>
          <p:nvPr/>
        </p:nvSpPr>
        <p:spPr>
          <a:xfrm>
            <a:off x="3203847" y="1412776"/>
            <a:ext cx="3240361" cy="936104"/>
          </a:xfrm>
          <a:prstGeom prst="rect">
            <a:avLst/>
          </a:prstGeom>
        </p:spPr>
        <p:txBody>
          <a:bodyPr/>
          <a:lstStyle/>
          <a:p>
            <a:pPr algn="ctr">
              <a:defRPr/>
            </a:pPr>
            <a:endParaRPr lang="cs-CZ" sz="3600" b="1" dirty="0">
              <a:solidFill>
                <a:srgbClr val="002060"/>
              </a:solidFill>
              <a:latin typeface="+mj-lt"/>
              <a:ea typeface="+mj-ea"/>
              <a:cs typeface="+mj-cs"/>
            </a:endParaRPr>
          </a:p>
        </p:txBody>
      </p:sp>
      <p:sp>
        <p:nvSpPr>
          <p:cNvPr id="6148" name="Zástupný symbol obsahu 2"/>
          <p:cNvSpPr txBox="1">
            <a:spLocks/>
          </p:cNvSpPr>
          <p:nvPr/>
        </p:nvSpPr>
        <p:spPr bwMode="auto">
          <a:xfrm>
            <a:off x="683568" y="2204864"/>
            <a:ext cx="7746057" cy="4653136"/>
          </a:xfrm>
          <a:prstGeom prst="rect">
            <a:avLst/>
          </a:prstGeom>
          <a:noFill/>
          <a:ln w="9525">
            <a:noFill/>
            <a:miter lim="800000"/>
            <a:headEnd/>
            <a:tailEnd/>
          </a:ln>
        </p:spPr>
        <p:txBody>
          <a:bodyPr/>
          <a:lstStyle/>
          <a:p>
            <a:pPr marL="342900" indent="-342900">
              <a:spcBef>
                <a:spcPts val="200"/>
              </a:spcBef>
            </a:pPr>
            <a:r>
              <a:rPr lang="cs-CZ" sz="3200" b="1" dirty="0">
                <a:latin typeface="+mn-lt"/>
              </a:rPr>
              <a:t> </a:t>
            </a:r>
            <a:endParaRPr lang="sk-SK" sz="3200" b="1" dirty="0">
              <a:latin typeface="+mn-lt"/>
            </a:endParaRPr>
          </a:p>
        </p:txBody>
      </p:sp>
      <p:sp>
        <p:nvSpPr>
          <p:cNvPr id="5" name="BlokTextu 4"/>
          <p:cNvSpPr txBox="1"/>
          <p:nvPr/>
        </p:nvSpPr>
        <p:spPr>
          <a:xfrm>
            <a:off x="467544" y="548680"/>
            <a:ext cx="8496944" cy="6124754"/>
          </a:xfrm>
          <a:prstGeom prst="rect">
            <a:avLst/>
          </a:prstGeom>
          <a:noFill/>
        </p:spPr>
        <p:txBody>
          <a:bodyPr wrap="square" rtlCol="0">
            <a:spAutoFit/>
          </a:bodyPr>
          <a:lstStyle/>
          <a:p>
            <a:r>
              <a:rPr lang="cs-CZ" sz="2400" b="1" dirty="0">
                <a:solidFill>
                  <a:srgbClr val="C00000"/>
                </a:solidFill>
                <a:latin typeface="+mn-lt"/>
              </a:rPr>
              <a:t>VŠICHNI  JEZDCI,  SOUTĚŽÍCÍ  A  </a:t>
            </a:r>
            <a:r>
              <a:rPr lang="cs-CZ" sz="2400" b="1" dirty="0">
                <a:solidFill>
                  <a:srgbClr val="FF0000"/>
                </a:solidFill>
                <a:latin typeface="+mn-lt"/>
              </a:rPr>
              <a:t>ČINOVNÍCI</a:t>
            </a:r>
            <a:r>
              <a:rPr lang="cs-CZ" sz="2400" b="1" dirty="0">
                <a:solidFill>
                  <a:srgbClr val="C00000"/>
                </a:solidFill>
                <a:latin typeface="+mn-lt"/>
              </a:rPr>
              <a:t>, KTEŘÍ  SE  ÚČASTNÍ  MISTROVSTVÍ,  SE  ZAVAZUJÍ  DODRŽOVAT  VEŠKERÁ  USTANOVENÍ,  KTERÁ  JSOU  UVEDENA  V  MEZINÁRODNÍCH  ŘÁDECH,  PŘÍSLUŠNÝCH  TECHNICKÝCH  PŘEDPISECH, SOUČASNÝCH  SPORTOVNÍCH  PŘEDPISECH  A  ZVLÁŠTNÍCH  USTANOVENÍCH  DANÉ  RALLY.   (čl. 1.1.1)</a:t>
            </a:r>
          </a:p>
          <a:p>
            <a:endParaRPr lang="cs-CZ" sz="2000" b="1" dirty="0">
              <a:solidFill>
                <a:srgbClr val="C00000"/>
              </a:solidFill>
              <a:latin typeface="+mn-lt"/>
            </a:endParaRPr>
          </a:p>
          <a:p>
            <a:r>
              <a:rPr lang="sk-SK" sz="2800" b="1" dirty="0">
                <a:solidFill>
                  <a:srgbClr val="FF0000"/>
                </a:solidFill>
                <a:effectLst>
                  <a:outerShdw blurRad="50800" dist="50800" dir="5400000" algn="ctr" rotWithShape="0">
                    <a:schemeClr val="tx1"/>
                  </a:outerShdw>
                </a:effectLst>
                <a:latin typeface="+mn-lt"/>
              </a:rPr>
              <a:t>VŠE,  CO  NENÍ  VÝSLOVNĚ  POVOLENO  TĚMITO  PŘEDPISY,  JE  ZAKÁZÁNO !   (čl. 1.1.5)</a:t>
            </a:r>
          </a:p>
          <a:p>
            <a:endParaRPr lang="sk-SK" sz="2000" b="1" dirty="0">
              <a:solidFill>
                <a:srgbClr val="C00000"/>
              </a:solidFill>
              <a:latin typeface="+mn-lt"/>
            </a:endParaRPr>
          </a:p>
          <a:p>
            <a:r>
              <a:rPr lang="cs-CZ" sz="2400" b="1" dirty="0">
                <a:solidFill>
                  <a:srgbClr val="C00000"/>
                </a:solidFill>
                <a:effectLst/>
                <a:latin typeface="+mn-lt"/>
                <a:ea typeface="Calibri" panose="020F0502020204030204" pitchFamily="34" charset="0"/>
                <a:cs typeface="Arial" panose="020B0604020202020204" pitchFamily="34" charset="0"/>
              </a:rPr>
              <a:t>POSÁDKY  SE  MUSÍ  VŽDY  CHOVAT  SPORTOVNÍM  ZPŮSOBEM </a:t>
            </a:r>
          </a:p>
          <a:p>
            <a:r>
              <a:rPr lang="cs-CZ" sz="2400" b="1" dirty="0">
                <a:solidFill>
                  <a:srgbClr val="C00000"/>
                </a:solidFill>
                <a:effectLst/>
                <a:latin typeface="+mn-lt"/>
                <a:ea typeface="Calibri" panose="020F0502020204030204" pitchFamily="34" charset="0"/>
                <a:cs typeface="Arial" panose="020B0604020202020204" pitchFamily="34" charset="0"/>
              </a:rPr>
              <a:t>(čl. 34.1.1)</a:t>
            </a:r>
            <a:endParaRPr lang="sk-SK" sz="2400" b="1" dirty="0">
              <a:solidFill>
                <a:srgbClr val="C00000"/>
              </a:solidFill>
              <a:effectLst/>
              <a:latin typeface="+mn-lt"/>
              <a:ea typeface="Calibri" panose="020F0502020204030204" pitchFamily="34" charset="0"/>
              <a:cs typeface="Times New Roman" panose="02020603050405020304" pitchFamily="18" charset="0"/>
            </a:endParaRPr>
          </a:p>
          <a:p>
            <a:endParaRPr lang="sk-SK" sz="2000" b="1" dirty="0">
              <a:solidFill>
                <a:srgbClr val="C00000"/>
              </a:solidFill>
              <a:latin typeface="+mn-lt"/>
            </a:endParaRPr>
          </a:p>
          <a:p>
            <a:r>
              <a:rPr lang="sk-SK" sz="2400" b="1" dirty="0">
                <a:solidFill>
                  <a:srgbClr val="0070C0"/>
                </a:solidFill>
                <a:latin typeface="+mn-lt"/>
              </a:rPr>
              <a:t>POKUD  SI  NENÍ  ČASOMĚŘIČ  JISTÝ  DANOU  SITUACÍ  A  EVENTUÁLNÍM  SVÝM  ROZHODNUTÍM,  SITUACI  NAFOTIT,  IHNED  POSLAT  A  ŘEŠIT  S  HLAVNÍM  ČASOMĚŘIČEM</a:t>
            </a:r>
            <a:endParaRPr lang="sk-SK" sz="2400" b="1" dirty="0">
              <a:solidFill>
                <a:srgbClr val="0070C0"/>
              </a:solidFill>
            </a:endParaRPr>
          </a:p>
        </p:txBody>
      </p:sp>
    </p:spTree>
    <p:extLst>
      <p:ext uri="{BB962C8B-B14F-4D97-AF65-F5344CB8AC3E}">
        <p14:creationId xmlns:p14="http://schemas.microsoft.com/office/powerpoint/2010/main" val="2483386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EB4E3"/>
        </a:solidFill>
        <a:effectLst/>
      </p:bgPr>
    </p:bg>
    <p:spTree>
      <p:nvGrpSpPr>
        <p:cNvPr id="1" name=""/>
        <p:cNvGrpSpPr/>
        <p:nvPr/>
      </p:nvGrpSpPr>
      <p:grpSpPr>
        <a:xfrm>
          <a:off x="0" y="0"/>
          <a:ext cx="0" cy="0"/>
          <a:chOff x="0" y="0"/>
          <a:chExt cx="0" cy="0"/>
        </a:xfrm>
      </p:grpSpPr>
      <p:sp>
        <p:nvSpPr>
          <p:cNvPr id="21506" name="Nadpis 1"/>
          <p:cNvSpPr>
            <a:spLocks noGrp="1"/>
          </p:cNvSpPr>
          <p:nvPr>
            <p:ph type="title"/>
          </p:nvPr>
        </p:nvSpPr>
        <p:spPr>
          <a:xfrm>
            <a:off x="457200" y="357188"/>
            <a:ext cx="8229600" cy="571500"/>
          </a:xfrm>
        </p:spPr>
        <p:txBody>
          <a:bodyPr/>
          <a:lstStyle/>
          <a:p>
            <a:pPr eaLnBrk="1" hangingPunct="1"/>
            <a:r>
              <a:rPr lang="cs-CZ" sz="3600" b="1" dirty="0">
                <a:solidFill>
                  <a:srgbClr val="002060"/>
                </a:solidFill>
              </a:rPr>
              <a:t>UZAVŘENÉ  PARKOVIŠTĚ  -  PARC  FERMÉ</a:t>
            </a:r>
            <a:endParaRPr lang="cs-CZ" sz="3600" dirty="0">
              <a:solidFill>
                <a:srgbClr val="002060"/>
              </a:solidFill>
            </a:endParaRPr>
          </a:p>
        </p:txBody>
      </p:sp>
      <p:sp>
        <p:nvSpPr>
          <p:cNvPr id="3" name="Zástupný symbol obsahu 2"/>
          <p:cNvSpPr>
            <a:spLocks noGrp="1"/>
          </p:cNvSpPr>
          <p:nvPr>
            <p:ph idx="1"/>
          </p:nvPr>
        </p:nvSpPr>
        <p:spPr>
          <a:xfrm>
            <a:off x="457200" y="981075"/>
            <a:ext cx="8229600" cy="5591175"/>
          </a:xfrm>
        </p:spPr>
        <p:txBody>
          <a:bodyPr/>
          <a:lstStyle/>
          <a:p>
            <a:pPr>
              <a:spcBef>
                <a:spcPct val="0"/>
              </a:spcBef>
            </a:pPr>
            <a:r>
              <a:rPr lang="cs-CZ" sz="2800" b="1" dirty="0">
                <a:solidFill>
                  <a:schemeClr val="tx2"/>
                </a:solidFill>
              </a:rPr>
              <a:t>ZÓNA,  VE  KTERÉ  NENÍ  POVOLENA  ŽÁDNÁ   ČINNOST,  KONTROLA,  SEŘIZOVÁNÍ  A  OPRAVY</a:t>
            </a:r>
          </a:p>
          <a:p>
            <a:pPr>
              <a:spcBef>
                <a:spcPct val="0"/>
              </a:spcBef>
              <a:buFont typeface="Arial" charset="0"/>
              <a:buNone/>
            </a:pPr>
            <a:r>
              <a:rPr lang="cs-CZ" sz="2800" b="1" dirty="0">
                <a:solidFill>
                  <a:schemeClr val="tx2"/>
                </a:solidFill>
              </a:rPr>
              <a:t>    NA  AUTĚ  -  NENÍ-LI  TO  VÝSLOVNĚ  STANOVENO</a:t>
            </a:r>
          </a:p>
          <a:p>
            <a:pPr>
              <a:spcBef>
                <a:spcPct val="0"/>
              </a:spcBef>
              <a:buFont typeface="Arial" charset="0"/>
              <a:buNone/>
            </a:pPr>
            <a:r>
              <a:rPr lang="cs-CZ" sz="2800" b="1" dirty="0">
                <a:solidFill>
                  <a:schemeClr val="tx2"/>
                </a:solidFill>
              </a:rPr>
              <a:t>    V  TĚCHTO  PŘEDPISECH  NEBO  V  ZU  RALLY</a:t>
            </a:r>
          </a:p>
          <a:p>
            <a:pPr>
              <a:spcBef>
                <a:spcPct val="0"/>
              </a:spcBef>
              <a:buFont typeface="Arial" charset="0"/>
              <a:buNone/>
            </a:pPr>
            <a:endParaRPr lang="cs-CZ" sz="1000" b="1" dirty="0">
              <a:solidFill>
                <a:srgbClr val="002060"/>
              </a:solidFill>
            </a:endParaRPr>
          </a:p>
          <a:p>
            <a:pPr eaLnBrk="1" hangingPunct="1">
              <a:spcBef>
                <a:spcPct val="0"/>
              </a:spcBef>
            </a:pPr>
            <a:r>
              <a:rPr lang="cs-CZ" sz="2800" b="1" dirty="0">
                <a:solidFill>
                  <a:srgbClr val="002060"/>
                </a:solidFill>
              </a:rPr>
              <a:t>PŘÍSTUP  DO  UZAVŘENÉHO  PARKOVIŠTĚ  JENOM  ČINOVNÍCI  RALLY  VYKONÁVAJÍCÍ  SPECIFICKÉ  FUNKCE</a:t>
            </a:r>
          </a:p>
          <a:p>
            <a:pPr eaLnBrk="1" hangingPunct="1">
              <a:spcBef>
                <a:spcPct val="0"/>
              </a:spcBef>
            </a:pPr>
            <a:endParaRPr lang="cs-CZ" sz="1000" b="1" dirty="0">
              <a:solidFill>
                <a:srgbClr val="002060"/>
              </a:solidFill>
            </a:endParaRPr>
          </a:p>
          <a:p>
            <a:pPr eaLnBrk="1" hangingPunct="1">
              <a:spcBef>
                <a:spcPct val="0"/>
              </a:spcBef>
            </a:pPr>
            <a:r>
              <a:rPr lang="cs-CZ" sz="2800" b="1" dirty="0">
                <a:solidFill>
                  <a:schemeClr val="tx2"/>
                </a:solidFill>
              </a:rPr>
              <a:t>POSÁDKA  MŮŽE  VSTOUPIT  DO  UP  10 MINUT</a:t>
            </a:r>
          </a:p>
          <a:p>
            <a:pPr eaLnBrk="1" hangingPunct="1">
              <a:spcBef>
                <a:spcPct val="0"/>
              </a:spcBef>
              <a:buFont typeface="Arial" charset="0"/>
              <a:buNone/>
            </a:pPr>
            <a:r>
              <a:rPr lang="cs-CZ" sz="2800" b="1" dirty="0">
                <a:solidFill>
                  <a:schemeClr val="tx2"/>
                </a:solidFill>
              </a:rPr>
              <a:t>    PŘED  SVÝM  STARTOVNÍM  ČASEM</a:t>
            </a:r>
          </a:p>
          <a:p>
            <a:pPr eaLnBrk="1" hangingPunct="1">
              <a:spcBef>
                <a:spcPct val="0"/>
              </a:spcBef>
              <a:buFont typeface="Arial" charset="0"/>
              <a:buNone/>
            </a:pPr>
            <a:endParaRPr lang="cs-CZ" sz="1000" b="1" dirty="0">
              <a:solidFill>
                <a:srgbClr val="002060"/>
              </a:solidFill>
            </a:endParaRPr>
          </a:p>
          <a:p>
            <a:pPr eaLnBrk="1" hangingPunct="1">
              <a:spcBef>
                <a:spcPct val="0"/>
              </a:spcBef>
            </a:pPr>
            <a:r>
              <a:rPr lang="cs-CZ" sz="2800" b="1" dirty="0">
                <a:solidFill>
                  <a:srgbClr val="002060"/>
                </a:solidFill>
              </a:rPr>
              <a:t>TLAČIT  NEBO  TÁHNOUT  SOUTĚŽNÍ  VŮZ  MOHOU  UVNITŘ  UP  JEN  ČINOVNÍCI  STANOVIŠTĚ  A/NEBO  ČLENOVÉ  POSÁDKY</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5" name="Obdĺžnik 4"/>
          <p:cNvSpPr/>
          <p:nvPr/>
        </p:nvSpPr>
        <p:spPr>
          <a:xfrm>
            <a:off x="143508" y="3560817"/>
            <a:ext cx="8856984" cy="3108543"/>
          </a:xfrm>
          <a:prstGeom prst="rect">
            <a:avLst/>
          </a:prstGeom>
        </p:spPr>
        <p:txBody>
          <a:bodyPr wrap="square">
            <a:spAutoFit/>
          </a:bodyPr>
          <a:lstStyle/>
          <a:p>
            <a:pPr>
              <a:defRPr/>
            </a:pPr>
            <a:r>
              <a:rPr lang="cs-CZ" sz="2800" b="1" dirty="0">
                <a:solidFill>
                  <a:srgbClr val="002060"/>
                </a:solidFill>
                <a:latin typeface="+mn-lt"/>
              </a:rPr>
              <a:t>• OPRAVY  JENOM  Z  DŮVODU  OHROŽENÍ  BEZPEČNOSTI</a:t>
            </a:r>
          </a:p>
          <a:p>
            <a:pPr>
              <a:defRPr/>
            </a:pPr>
            <a:r>
              <a:rPr lang="cs-CZ" sz="2800" b="1" dirty="0">
                <a:solidFill>
                  <a:srgbClr val="002060"/>
                </a:solidFill>
                <a:latin typeface="+mn-lt"/>
              </a:rPr>
              <a:t>    S  POVOLENÍM  HLAVNÍHO  TK  A  ZA  PŘÍTOMNOSTI  TK</a:t>
            </a:r>
          </a:p>
          <a:p>
            <a:pPr>
              <a:defRPr/>
            </a:pPr>
            <a:r>
              <a:rPr lang="cs-CZ" sz="2800" b="1" dirty="0">
                <a:solidFill>
                  <a:srgbClr val="0070C0"/>
                </a:solidFill>
                <a:latin typeface="+mn-lt"/>
              </a:rPr>
              <a:t>• POD  DOHLEDEM  POVĚŘENÉHO  ČINOVNÍKA  NEBO  TK</a:t>
            </a:r>
          </a:p>
          <a:p>
            <a:pPr>
              <a:defRPr/>
            </a:pPr>
            <a:r>
              <a:rPr lang="cs-CZ" sz="2800" b="1" dirty="0">
                <a:solidFill>
                  <a:srgbClr val="0070C0"/>
                </a:solidFill>
                <a:latin typeface="+mn-lt"/>
              </a:rPr>
              <a:t>   MŮŽE  BÝT  VYMĚNĚNO  OKENNÍ  SKLO</a:t>
            </a:r>
          </a:p>
          <a:p>
            <a:pPr>
              <a:defRPr/>
            </a:pPr>
            <a:r>
              <a:rPr lang="cs-CZ" sz="2800" b="1" dirty="0">
                <a:solidFill>
                  <a:srgbClr val="002060"/>
                </a:solidFill>
                <a:latin typeface="+mn-lt"/>
              </a:rPr>
              <a:t>• PŘEKROČÍ-LI  DOBA  POTŘEBNÁ  NA  OPRAVU  P</a:t>
            </a:r>
            <a:r>
              <a:rPr lang="cs-CZ" sz="2800" b="1" dirty="0">
                <a:solidFill>
                  <a:srgbClr val="002060"/>
                </a:solidFill>
                <a:latin typeface="+mn-lt"/>
                <a:cs typeface="Arial" panose="020B0604020202020204" pitchFamily="34" charset="0"/>
              </a:rPr>
              <a:t>Ů</a:t>
            </a:r>
            <a:r>
              <a:rPr lang="cs-CZ" sz="2800" b="1" dirty="0">
                <a:solidFill>
                  <a:srgbClr val="002060"/>
                </a:solidFill>
                <a:latin typeface="+mn-lt"/>
              </a:rPr>
              <a:t>VODNĚ </a:t>
            </a:r>
          </a:p>
          <a:p>
            <a:pPr>
              <a:defRPr/>
            </a:pPr>
            <a:r>
              <a:rPr lang="cs-CZ" sz="2800" b="1" dirty="0">
                <a:solidFill>
                  <a:srgbClr val="002060"/>
                </a:solidFill>
                <a:latin typeface="+mn-lt"/>
              </a:rPr>
              <a:t>   STANOVENÝ  STARTOVNÍ  ČAS,  BUDE  ZA  PŘEKROČENÍ </a:t>
            </a:r>
          </a:p>
          <a:p>
            <a:pPr>
              <a:defRPr/>
            </a:pPr>
            <a:r>
              <a:rPr lang="cs-CZ" sz="2800" b="1" dirty="0">
                <a:solidFill>
                  <a:srgbClr val="002060"/>
                </a:solidFill>
                <a:latin typeface="+mn-lt"/>
              </a:rPr>
              <a:t>   ČASU  PENALIZACE  1 MINUTA  ZA  KAŽDOU  MINUTU </a:t>
            </a:r>
          </a:p>
        </p:txBody>
      </p:sp>
      <p:pic>
        <p:nvPicPr>
          <p:cNvPr id="1026" name="Picture 2" descr="C:\Users\user\Pictures\Barum Rally 2014\DSC08991.JPG"/>
          <p:cNvPicPr>
            <a:picLocks noChangeAspect="1" noChangeArrowheads="1"/>
          </p:cNvPicPr>
          <p:nvPr/>
        </p:nvPicPr>
        <p:blipFill rotWithShape="1">
          <a:blip r:embed="rId3" cstate="print"/>
          <a:srcRect t="18260" b="28665"/>
          <a:stretch/>
        </p:blipFill>
        <p:spPr bwMode="auto">
          <a:xfrm>
            <a:off x="547422" y="225000"/>
            <a:ext cx="8049156" cy="3204000"/>
          </a:xfrm>
          <a:prstGeom prst="rect">
            <a:avLst/>
          </a:prstGeom>
          <a:noFill/>
          <a:ln>
            <a:noFill/>
          </a:ln>
          <a:effectLst>
            <a:softEdge rad="63500"/>
          </a:effectLst>
        </p:spPr>
      </p:pic>
    </p:spTree>
    <p:extLst>
      <p:ext uri="{BB962C8B-B14F-4D97-AF65-F5344CB8AC3E}">
        <p14:creationId xmlns:p14="http://schemas.microsoft.com/office/powerpoint/2010/main" val="370011194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051" name="Obdĺžnik 4"/>
          <p:cNvSpPr>
            <a:spLocks noChangeArrowheads="1"/>
          </p:cNvSpPr>
          <p:nvPr/>
        </p:nvSpPr>
        <p:spPr bwMode="auto">
          <a:xfrm>
            <a:off x="714375" y="4786313"/>
            <a:ext cx="7786688" cy="1816100"/>
          </a:xfrm>
          <a:prstGeom prst="rect">
            <a:avLst/>
          </a:prstGeom>
          <a:noFill/>
          <a:ln w="9525">
            <a:noFill/>
            <a:miter lim="800000"/>
            <a:headEnd/>
            <a:tailEnd/>
          </a:ln>
        </p:spPr>
        <p:txBody>
          <a:bodyPr>
            <a:spAutoFit/>
          </a:bodyPr>
          <a:lstStyle/>
          <a:p>
            <a:r>
              <a:rPr lang="sk-SK" sz="2800" b="1" dirty="0">
                <a:solidFill>
                  <a:srgbClr val="002060"/>
                </a:solidFill>
                <a:latin typeface="Calibri" pitchFamily="34" charset="0"/>
              </a:rPr>
              <a:t>POD  DOHLEDEM  KOMISAŘE  NEBO  ČINOVNÍKA  RALLY  MŮŽE  BÝT  V  UZAVŘENÉM  PARKOVIŠTI PROVEDENA  ÚPRAVA  A  ÚDRŽBA  PALUBNÍCH  KAMER  A  VÝMĚNA  ZÁZNAMOVÝCH  MÉDIÍ</a:t>
            </a:r>
            <a:endParaRPr lang="cs-CZ" sz="2800" b="1" dirty="0">
              <a:solidFill>
                <a:srgbClr val="002060"/>
              </a:solidFill>
              <a:latin typeface="Calibri" pitchFamily="34" charset="0"/>
            </a:endParaRPr>
          </a:p>
        </p:txBody>
      </p:sp>
      <p:pic>
        <p:nvPicPr>
          <p:cNvPr id="2052" name="Picture 4" descr="D:\My Pictures\Barum Rally 2016\DSC00242.JPG"/>
          <p:cNvPicPr>
            <a:picLocks noChangeAspect="1" noChangeArrowheads="1"/>
          </p:cNvPicPr>
          <p:nvPr/>
        </p:nvPicPr>
        <p:blipFill>
          <a:blip r:embed="rId3" cstate="print"/>
          <a:srcRect l="3569" t="7990" r="1752"/>
          <a:stretch>
            <a:fillRect/>
          </a:stretch>
        </p:blipFill>
        <p:spPr bwMode="auto">
          <a:xfrm>
            <a:off x="108000" y="360363"/>
            <a:ext cx="5730445" cy="4175125"/>
          </a:xfrm>
          <a:prstGeom prst="rect">
            <a:avLst/>
          </a:prstGeom>
          <a:noFill/>
          <a:ln w="9525">
            <a:noFill/>
            <a:miter lim="800000"/>
            <a:headEnd/>
            <a:tailEnd/>
          </a:ln>
          <a:effectLst>
            <a:softEdge rad="63500"/>
          </a:effectLst>
        </p:spPr>
      </p:pic>
      <p:graphicFrame>
        <p:nvGraphicFramePr>
          <p:cNvPr id="2050" name="Object 2"/>
          <p:cNvGraphicFramePr>
            <a:graphicFrameLocks noChangeAspect="1"/>
          </p:cNvGraphicFramePr>
          <p:nvPr>
            <p:extLst>
              <p:ext uri="{D42A27DB-BD31-4B8C-83A1-F6EECF244321}">
                <p14:modId xmlns:p14="http://schemas.microsoft.com/office/powerpoint/2010/main" val="3191769452"/>
              </p:ext>
            </p:extLst>
          </p:nvPr>
        </p:nvGraphicFramePr>
        <p:xfrm>
          <a:off x="6012000" y="360000"/>
          <a:ext cx="2950931" cy="4176000"/>
        </p:xfrm>
        <a:graphic>
          <a:graphicData uri="http://schemas.openxmlformats.org/presentationml/2006/ole">
            <mc:AlternateContent xmlns:mc="http://schemas.openxmlformats.org/markup-compatibility/2006">
              <mc:Choice xmlns:v="urn:schemas-microsoft-com:vml" Requires="v">
                <p:oleObj name="Acrobat Document" r:id="rId4" imgW="5667122" imgH="8019837" progId="AcroExch.Document.DC">
                  <p:embed/>
                </p:oleObj>
              </mc:Choice>
              <mc:Fallback>
                <p:oleObj name="Acrobat Document" r:id="rId4" imgW="5667122" imgH="8019837" progId="AcroExch.Document.DC">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000" y="360000"/>
                        <a:ext cx="2950931" cy="4176000"/>
                      </a:xfrm>
                      <a:prstGeom prst="rect">
                        <a:avLst/>
                      </a:prstGeom>
                      <a:solidFill>
                        <a:schemeClr val="tx1"/>
                      </a:solidFill>
                      <a:ln w="9525">
                        <a:noFill/>
                        <a:miter lim="800000"/>
                        <a:headEnd/>
                        <a:tailEnd/>
                      </a:ln>
                      <a:effectLst/>
                    </p:spPr>
                  </p:pic>
                </p:oleObj>
              </mc:Fallback>
            </mc:AlternateContent>
          </a:graphicData>
        </a:graphic>
      </p:graphicFrame>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Nadpis 1"/>
          <p:cNvSpPr>
            <a:spLocks noGrp="1"/>
          </p:cNvSpPr>
          <p:nvPr>
            <p:ph type="title"/>
          </p:nvPr>
        </p:nvSpPr>
        <p:spPr>
          <a:xfrm>
            <a:off x="285750" y="428625"/>
            <a:ext cx="4286250" cy="1643063"/>
          </a:xfrm>
        </p:spPr>
        <p:txBody>
          <a:bodyPr/>
          <a:lstStyle/>
          <a:p>
            <a:pPr eaLnBrk="1" hangingPunct="1"/>
            <a:r>
              <a:rPr lang="cs-CZ" sz="3600" b="1" dirty="0">
                <a:solidFill>
                  <a:srgbClr val="FF0000"/>
                </a:solidFill>
              </a:rPr>
              <a:t>POSÁDKA</a:t>
            </a:r>
            <a:br>
              <a:rPr lang="cs-CZ" sz="3600" b="1" dirty="0">
                <a:solidFill>
                  <a:srgbClr val="FF0000"/>
                </a:solidFill>
              </a:rPr>
            </a:br>
            <a:r>
              <a:rPr lang="cs-CZ" sz="3600" b="1" dirty="0">
                <a:solidFill>
                  <a:srgbClr val="FF0000"/>
                </a:solidFill>
              </a:rPr>
              <a:t>  A </a:t>
            </a:r>
            <a:br>
              <a:rPr lang="cs-CZ" sz="3600" b="1" dirty="0">
                <a:solidFill>
                  <a:srgbClr val="FF0000"/>
                </a:solidFill>
              </a:rPr>
            </a:br>
            <a:r>
              <a:rPr lang="cs-CZ" sz="3600" b="1" dirty="0">
                <a:solidFill>
                  <a:srgbClr val="FF0000"/>
                </a:solidFill>
              </a:rPr>
              <a:t> JÍZDNÍ  VÝKAZ</a:t>
            </a:r>
            <a:endParaRPr lang="cs-CZ" sz="3600" dirty="0">
              <a:solidFill>
                <a:srgbClr val="FF0000"/>
              </a:solidFill>
            </a:endParaRPr>
          </a:p>
        </p:txBody>
      </p:sp>
      <p:sp>
        <p:nvSpPr>
          <p:cNvPr id="29699" name="Zástupný symbol obsahu 2"/>
          <p:cNvSpPr>
            <a:spLocks noGrp="1"/>
          </p:cNvSpPr>
          <p:nvPr>
            <p:ph idx="1"/>
          </p:nvPr>
        </p:nvSpPr>
        <p:spPr>
          <a:xfrm>
            <a:off x="285750" y="2348880"/>
            <a:ext cx="8572500" cy="4366245"/>
          </a:xfrm>
        </p:spPr>
        <p:txBody>
          <a:bodyPr/>
          <a:lstStyle/>
          <a:p>
            <a:pPr eaLnBrk="1" hangingPunct="1">
              <a:spcBef>
                <a:spcPts val="600"/>
              </a:spcBef>
              <a:buFont typeface="Arial" charset="0"/>
              <a:buNone/>
              <a:defRPr/>
            </a:pPr>
            <a:r>
              <a:rPr lang="sk-SK" sz="2800" b="1" dirty="0">
                <a:solidFill>
                  <a:srgbClr val="002060"/>
                </a:solidFill>
              </a:rPr>
              <a:t> </a:t>
            </a:r>
            <a:r>
              <a:rPr lang="cs-CZ" sz="2800" b="1" dirty="0">
                <a:solidFill>
                  <a:srgbClr val="002060"/>
                </a:solidFill>
              </a:rPr>
              <a:t>POSÁDKA  JE  ODPOVĚDNÁ :</a:t>
            </a:r>
          </a:p>
          <a:p>
            <a:pPr eaLnBrk="1" hangingPunct="1">
              <a:spcBef>
                <a:spcPts val="600"/>
              </a:spcBef>
              <a:buFont typeface="Arial" charset="0"/>
              <a:buNone/>
              <a:defRPr/>
            </a:pPr>
            <a:endParaRPr lang="cs-CZ" sz="800" b="1" dirty="0">
              <a:solidFill>
                <a:srgbClr val="002060"/>
              </a:solidFill>
            </a:endParaRPr>
          </a:p>
          <a:p>
            <a:pPr eaLnBrk="1" hangingPunct="1">
              <a:spcBef>
                <a:spcPts val="0"/>
              </a:spcBef>
              <a:defRPr/>
            </a:pPr>
            <a:r>
              <a:rPr lang="cs-CZ" sz="2600" b="1" dirty="0">
                <a:solidFill>
                  <a:srgbClr val="002060"/>
                </a:solidFill>
              </a:rPr>
              <a:t>ZA  SVŮJ  JÍZDNÍ  VÝKAZ</a:t>
            </a:r>
          </a:p>
          <a:p>
            <a:pPr eaLnBrk="1" hangingPunct="1">
              <a:spcBef>
                <a:spcPts val="0"/>
              </a:spcBef>
              <a:defRPr/>
            </a:pPr>
            <a:r>
              <a:rPr lang="cs-CZ" sz="2600" b="1" dirty="0">
                <a:solidFill>
                  <a:srgbClr val="002060"/>
                </a:solidFill>
              </a:rPr>
              <a:t>ZA  PŘEDLOŽENÍ  JÍZDNÍHO  VÝKAZU  V  KONTROLÁCH</a:t>
            </a:r>
          </a:p>
          <a:p>
            <a:pPr eaLnBrk="1" hangingPunct="1">
              <a:spcBef>
                <a:spcPts val="0"/>
              </a:spcBef>
              <a:buFont typeface="Arial" charset="0"/>
              <a:buNone/>
              <a:defRPr/>
            </a:pPr>
            <a:r>
              <a:rPr lang="cs-CZ" sz="2600" b="1" dirty="0">
                <a:solidFill>
                  <a:srgbClr val="002060"/>
                </a:solidFill>
              </a:rPr>
              <a:t>     A  ZA  PŘESNOST  ZAZNAMENÁNÍ</a:t>
            </a:r>
          </a:p>
          <a:p>
            <a:pPr eaLnBrk="1" hangingPunct="1">
              <a:spcBef>
                <a:spcPts val="0"/>
              </a:spcBef>
              <a:defRPr/>
            </a:pPr>
            <a:r>
              <a:rPr lang="cs-CZ" sz="2600" b="1" dirty="0">
                <a:solidFill>
                  <a:srgbClr val="002060"/>
                </a:solidFill>
              </a:rPr>
              <a:t>ZA  KAŽDÝ  ZÁPIS  V  JÍZDNÍM  VÝKAZU</a:t>
            </a:r>
          </a:p>
          <a:p>
            <a:pPr marL="0" eaLnBrk="1" hangingPunct="1">
              <a:spcBef>
                <a:spcPts val="0"/>
              </a:spcBef>
              <a:buFont typeface="Arial" charset="0"/>
              <a:buNone/>
              <a:defRPr/>
            </a:pPr>
            <a:r>
              <a:rPr lang="sk-SK" sz="2600" b="1" dirty="0">
                <a:solidFill>
                  <a:schemeClr val="accent6">
                    <a:lumMod val="75000"/>
                  </a:schemeClr>
                </a:solidFill>
              </a:rPr>
              <a:t>CHYBĚJÍCÍ  ZÁZNAM  NEBO  PODPIS,  CHYBĚJÍCÍ  POTVRZENÍ  ČASU  Z  JAKÉKOLIV  KONTROLY,  NEPŘEDÁNÍ  JÍZDNÍHO</a:t>
            </a:r>
          </a:p>
          <a:p>
            <a:pPr marL="0" eaLnBrk="1" hangingPunct="1">
              <a:spcBef>
                <a:spcPts val="0"/>
              </a:spcBef>
              <a:buFont typeface="Arial" charset="0"/>
              <a:buNone/>
              <a:defRPr/>
            </a:pPr>
            <a:r>
              <a:rPr lang="sk-SK" sz="2600" b="1" dirty="0">
                <a:solidFill>
                  <a:schemeClr val="accent6">
                    <a:lumMod val="75000"/>
                  </a:schemeClr>
                </a:solidFill>
              </a:rPr>
              <a:t>VÝKAZU  V  NĚKTERÉ  KONTROLE :</a:t>
            </a:r>
          </a:p>
          <a:p>
            <a:pPr>
              <a:spcBef>
                <a:spcPts val="0"/>
              </a:spcBef>
              <a:buNone/>
            </a:pPr>
            <a:r>
              <a:rPr lang="cs-CZ" sz="2600" b="1" dirty="0">
                <a:solidFill>
                  <a:srgbClr val="C00000"/>
                </a:solidFill>
              </a:rPr>
              <a:t>POSÁDKA  BUDE  POVAŽOVÁNA  ZA  ODSTOUPENOU  </a:t>
            </a:r>
          </a:p>
          <a:p>
            <a:pPr>
              <a:spcBef>
                <a:spcPts val="0"/>
              </a:spcBef>
              <a:buNone/>
            </a:pPr>
            <a:r>
              <a:rPr lang="cs-CZ" sz="2600" b="1" dirty="0">
                <a:solidFill>
                  <a:srgbClr val="C00000"/>
                </a:solidFill>
              </a:rPr>
              <a:t>V  DANÉ  KONTROLE </a:t>
            </a:r>
            <a:endParaRPr lang="sk-SK" sz="2600" b="1" dirty="0">
              <a:solidFill>
                <a:srgbClr val="C00000"/>
              </a:solidFill>
            </a:endParaRPr>
          </a:p>
        </p:txBody>
      </p:sp>
      <p:pic>
        <p:nvPicPr>
          <p:cNvPr id="7" name="Picture 2" descr="C:\Users\user\Desktop\do prednášky\vpl_img_9576.jpg">
            <a:extLst>
              <a:ext uri="{FF2B5EF4-FFF2-40B4-BE49-F238E27FC236}">
                <a16:creationId xmlns:a16="http://schemas.microsoft.com/office/drawing/2014/main" id="{ADBA19A9-2538-424C-B09E-99658E0B314A}"/>
              </a:ext>
            </a:extLst>
          </p:cNvPr>
          <p:cNvPicPr>
            <a:picLocks noChangeAspect="1" noChangeArrowheads="1"/>
          </p:cNvPicPr>
          <p:nvPr/>
        </p:nvPicPr>
        <p:blipFill>
          <a:blip r:embed="rId3" cstate="print"/>
          <a:srcRect l="27950" r="6353" b="12718"/>
          <a:stretch>
            <a:fillRect/>
          </a:stretch>
        </p:blipFill>
        <p:spPr bwMode="auto">
          <a:xfrm>
            <a:off x="5200153" y="142875"/>
            <a:ext cx="3658097" cy="3240000"/>
          </a:xfrm>
          <a:prstGeom prst="rect">
            <a:avLst/>
          </a:prstGeom>
          <a:noFill/>
          <a:ln>
            <a:noFill/>
          </a:ln>
          <a:effectLst>
            <a:softEdge rad="63500"/>
          </a:effectLst>
        </p:spPr>
      </p:pic>
    </p:spTree>
    <p:extLst>
      <p:ext uri="{BB962C8B-B14F-4D97-AF65-F5344CB8AC3E}">
        <p14:creationId xmlns:p14="http://schemas.microsoft.com/office/powerpoint/2010/main" val="121854482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Obdĺžnik 6"/>
          <p:cNvSpPr>
            <a:spLocks noChangeArrowheads="1"/>
          </p:cNvSpPr>
          <p:nvPr/>
        </p:nvSpPr>
        <p:spPr bwMode="auto">
          <a:xfrm>
            <a:off x="265783" y="5517232"/>
            <a:ext cx="6682481" cy="1015663"/>
          </a:xfrm>
          <a:prstGeom prst="rect">
            <a:avLst/>
          </a:prstGeom>
          <a:noFill/>
          <a:ln w="9525">
            <a:noFill/>
            <a:miter lim="800000"/>
            <a:headEnd/>
            <a:tailEnd/>
          </a:ln>
        </p:spPr>
        <p:txBody>
          <a:bodyPr wrap="square">
            <a:spAutoFit/>
          </a:bodyPr>
          <a:lstStyle/>
          <a:p>
            <a:pPr>
              <a:spcBef>
                <a:spcPts val="600"/>
              </a:spcBef>
              <a:buFont typeface="Arial" charset="0"/>
              <a:buNone/>
            </a:pPr>
            <a:r>
              <a:rPr lang="cs-CZ" sz="2000" b="1" dirty="0">
                <a:solidFill>
                  <a:srgbClr val="002060"/>
                </a:solidFill>
                <a:latin typeface="Calibri" pitchFamily="34" charset="0"/>
              </a:rPr>
              <a:t>JEDINĚ  PŘÍSLUŠNÝ  ČASOMĚŘIČ  JE  OPRÁVNĚN  PROVÉST ZÁZNAM  DO  JÍZDNÍHO  VÝKAZU,  S  VÝJIMKOU  ČÁSTÍ  OZNAČENÝCH  JAKO  </a:t>
            </a:r>
            <a:r>
              <a:rPr lang="cs-CZ" sz="2000" b="1" dirty="0">
                <a:solidFill>
                  <a:srgbClr val="002060"/>
                </a:solidFill>
                <a:effectLst>
                  <a:outerShdw blurRad="50800" dist="63500" dir="2700000" algn="tl" rotWithShape="0">
                    <a:srgbClr val="FFFF00">
                      <a:alpha val="40000"/>
                    </a:srgbClr>
                  </a:outerShdw>
                </a:effectLst>
                <a:latin typeface="Calibri" pitchFamily="34" charset="0"/>
              </a:rPr>
              <a:t>“PRO  POUŽITÍ  JEZDCEM”</a:t>
            </a:r>
            <a:endParaRPr lang="sk-SK" sz="2000" b="1" dirty="0">
              <a:solidFill>
                <a:srgbClr val="002060"/>
              </a:solidFill>
              <a:effectLst>
                <a:outerShdw blurRad="50800" dist="63500" dir="2700000" algn="tl" rotWithShape="0">
                  <a:srgbClr val="FFFF00">
                    <a:alpha val="40000"/>
                  </a:srgbClr>
                </a:outerShdw>
              </a:effectLst>
              <a:latin typeface="Calibri" pitchFamily="34" charset="0"/>
            </a:endParaRPr>
          </a:p>
        </p:txBody>
      </p:sp>
      <p:pic>
        <p:nvPicPr>
          <p:cNvPr id="2050" name="Picture 2" descr="C:\Users\user\Desktop\TC_SWEDEN_Stránka_11.jpg"/>
          <p:cNvPicPr>
            <a:picLocks noChangeAspect="1" noChangeArrowheads="1"/>
          </p:cNvPicPr>
          <p:nvPr/>
        </p:nvPicPr>
        <p:blipFill>
          <a:blip r:embed="rId3" cstate="print"/>
          <a:srcRect/>
          <a:stretch>
            <a:fillRect/>
          </a:stretch>
        </p:blipFill>
        <p:spPr bwMode="auto">
          <a:xfrm>
            <a:off x="6048000" y="324000"/>
            <a:ext cx="2895750" cy="4860000"/>
          </a:xfrm>
          <a:prstGeom prst="rect">
            <a:avLst/>
          </a:prstGeom>
          <a:noFill/>
          <a:effectLst>
            <a:outerShdw blurRad="50800" dist="76200" dir="2700000" algn="ctr" rotWithShape="0">
              <a:srgbClr val="000000">
                <a:alpha val="40000"/>
              </a:srgbClr>
            </a:outerShdw>
          </a:effectLst>
        </p:spPr>
      </p:pic>
      <p:sp>
        <p:nvSpPr>
          <p:cNvPr id="7" name="Čiarová bublina 1 6"/>
          <p:cNvSpPr/>
          <p:nvPr/>
        </p:nvSpPr>
        <p:spPr>
          <a:xfrm>
            <a:off x="7092280" y="5589240"/>
            <a:ext cx="1785937" cy="1071563"/>
          </a:xfrm>
          <a:prstGeom prst="borderCallout1">
            <a:avLst>
              <a:gd name="adj1" fmla="val -1250"/>
              <a:gd name="adj2" fmla="val 47532"/>
              <a:gd name="adj3" fmla="val -62649"/>
              <a:gd name="adj4" fmla="val 8842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b="1" dirty="0">
                <a:solidFill>
                  <a:srgbClr val="002060"/>
                </a:solidFill>
              </a:rPr>
              <a:t>SLOUPEC </a:t>
            </a:r>
          </a:p>
          <a:p>
            <a:pPr algn="ctr">
              <a:defRPr/>
            </a:pPr>
            <a:r>
              <a:rPr lang="cs-CZ" b="1" dirty="0">
                <a:solidFill>
                  <a:srgbClr val="002060"/>
                </a:solidFill>
              </a:rPr>
              <a:t>PRO  POUŽITÍ  JEZDCEM</a:t>
            </a:r>
          </a:p>
        </p:txBody>
      </p:sp>
      <p:pic>
        <p:nvPicPr>
          <p:cNvPr id="6" name="Obrázok 5">
            <a:extLst>
              <a:ext uri="{FF2B5EF4-FFF2-40B4-BE49-F238E27FC236}">
                <a16:creationId xmlns:a16="http://schemas.microsoft.com/office/drawing/2014/main" id="{9FA5D688-4026-42A8-814F-C3704FDE2189}"/>
              </a:ext>
            </a:extLst>
          </p:cNvPr>
          <p:cNvPicPr>
            <a:picLocks noChangeAspect="1"/>
          </p:cNvPicPr>
          <p:nvPr/>
        </p:nvPicPr>
        <p:blipFill rotWithShape="1">
          <a:blip r:embed="rId4">
            <a:extLst>
              <a:ext uri="{28A0092B-C50C-407E-A947-70E740481C1C}">
                <a14:useLocalDpi xmlns:a14="http://schemas.microsoft.com/office/drawing/2010/main" val="0"/>
              </a:ext>
            </a:extLst>
          </a:blip>
          <a:srcRect r="26468" b="6207"/>
          <a:stretch/>
        </p:blipFill>
        <p:spPr>
          <a:xfrm>
            <a:off x="173935" y="324000"/>
            <a:ext cx="5726639" cy="4860000"/>
          </a:xfrm>
          <a:prstGeom prst="rect">
            <a:avLst/>
          </a:prstGeom>
          <a:effectLst>
            <a:softEdge rad="63500"/>
          </a:effectLst>
        </p:spPr>
      </p:pic>
    </p:spTree>
    <p:extLst>
      <p:ext uri="{BB962C8B-B14F-4D97-AF65-F5344CB8AC3E}">
        <p14:creationId xmlns:p14="http://schemas.microsoft.com/office/powerpoint/2010/main" val="325524874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a:extLst>
              <a:ext uri="{FF2B5EF4-FFF2-40B4-BE49-F238E27FC236}">
                <a16:creationId xmlns:a16="http://schemas.microsoft.com/office/drawing/2014/main" id="{BBD95D3A-B465-4F60-B1B9-C363663134CE}"/>
              </a:ext>
            </a:extLst>
          </p:cNvPr>
          <p:cNvPicPr>
            <a:picLocks noChangeAspect="1"/>
          </p:cNvPicPr>
          <p:nvPr/>
        </p:nvPicPr>
        <p:blipFill rotWithShape="1">
          <a:blip r:embed="rId3">
            <a:extLst>
              <a:ext uri="{28A0092B-C50C-407E-A947-70E740481C1C}">
                <a14:useLocalDpi xmlns:a14="http://schemas.microsoft.com/office/drawing/2010/main" val="0"/>
              </a:ext>
            </a:extLst>
          </a:blip>
          <a:srcRect t="5129" b="7476"/>
          <a:stretch/>
        </p:blipFill>
        <p:spPr>
          <a:xfrm>
            <a:off x="108000" y="108000"/>
            <a:ext cx="8928000" cy="5201756"/>
          </a:xfrm>
          <a:prstGeom prst="rect">
            <a:avLst/>
          </a:prstGeom>
          <a:ln>
            <a:noFill/>
          </a:ln>
          <a:effectLst>
            <a:softEdge rad="63500"/>
          </a:effectLst>
        </p:spPr>
      </p:pic>
      <p:sp>
        <p:nvSpPr>
          <p:cNvPr id="25602" name="Obdĺžnik 7"/>
          <p:cNvSpPr>
            <a:spLocks noChangeArrowheads="1"/>
          </p:cNvSpPr>
          <p:nvPr/>
        </p:nvSpPr>
        <p:spPr bwMode="auto">
          <a:xfrm>
            <a:off x="857250" y="5357813"/>
            <a:ext cx="7358063" cy="1384300"/>
          </a:xfrm>
          <a:prstGeom prst="rect">
            <a:avLst/>
          </a:prstGeom>
          <a:noFill/>
          <a:ln w="9525">
            <a:noFill/>
            <a:miter lim="800000"/>
            <a:headEnd/>
            <a:tailEnd/>
          </a:ln>
        </p:spPr>
        <p:txBody>
          <a:bodyPr>
            <a:spAutoFit/>
          </a:bodyPr>
          <a:lstStyle/>
          <a:p>
            <a:r>
              <a:rPr lang="cs-CZ" sz="2800" b="1" dirty="0">
                <a:solidFill>
                  <a:srgbClr val="002060"/>
                </a:solidFill>
                <a:latin typeface="Calibri" pitchFamily="34" charset="0"/>
              </a:rPr>
              <a:t>K  TECHNICKÉ  PŘEJÍMCE  MUSÍ  MÍT  VOZIDLO  NA  PŘEDEPSANÝCH  MÍSTECH  PŘIPEVNĚNA  IDENTIFIKAČNÍ  ČÍSLA</a:t>
            </a:r>
          </a:p>
        </p:txBody>
      </p:sp>
      <p:sp>
        <p:nvSpPr>
          <p:cNvPr id="6" name="Obdĺžnik 5"/>
          <p:cNvSpPr/>
          <p:nvPr/>
        </p:nvSpPr>
        <p:spPr>
          <a:xfrm>
            <a:off x="1589164" y="260648"/>
            <a:ext cx="5965672" cy="830997"/>
          </a:xfrm>
          <a:prstGeom prst="rect">
            <a:avLst/>
          </a:prstGeom>
        </p:spPr>
        <p:txBody>
          <a:bodyPr wrap="square">
            <a:spAutoFit/>
          </a:bodyPr>
          <a:lstStyle/>
          <a:p>
            <a:pPr algn="ctr" fontAlgn="auto">
              <a:spcBef>
                <a:spcPts val="0"/>
              </a:spcBef>
              <a:spcAft>
                <a:spcPts val="0"/>
              </a:spcAft>
              <a:defRPr/>
            </a:pPr>
            <a:r>
              <a:rPr lang="cs-CZ" sz="4800" b="1" dirty="0">
                <a:ln w="19050">
                  <a:noFill/>
                </a:ln>
                <a:solidFill>
                  <a:srgbClr val="0070C0"/>
                </a:solidFill>
                <a:effectLst>
                  <a:outerShdw blurRad="50800" dist="50800" dir="5400000" algn="tr" rotWithShape="0">
                    <a:schemeClr val="bg1"/>
                  </a:outerShdw>
                </a:effectLst>
                <a:latin typeface="+mj-lt"/>
              </a:rPr>
              <a:t>TECHNICKÁ  PŘEJÍMKA</a:t>
            </a:r>
          </a:p>
        </p:txBody>
      </p:sp>
    </p:spTree>
    <p:extLst>
      <p:ext uri="{BB962C8B-B14F-4D97-AF65-F5344CB8AC3E}">
        <p14:creationId xmlns:p14="http://schemas.microsoft.com/office/powerpoint/2010/main" val="2966714457"/>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7" name="Picture 3" descr="C:\Users\user\Desktop\Obrázok5.jpg"/>
          <p:cNvPicPr>
            <a:picLocks noChangeAspect="1" noChangeArrowheads="1"/>
          </p:cNvPicPr>
          <p:nvPr/>
        </p:nvPicPr>
        <p:blipFill>
          <a:blip r:embed="rId3" cstate="print"/>
          <a:srcRect/>
          <a:stretch>
            <a:fillRect/>
          </a:stretch>
        </p:blipFill>
        <p:spPr bwMode="auto">
          <a:xfrm>
            <a:off x="144000" y="144000"/>
            <a:ext cx="5123165" cy="6552000"/>
          </a:xfrm>
          <a:prstGeom prst="rect">
            <a:avLst/>
          </a:prstGeom>
          <a:noFill/>
          <a:effectLst>
            <a:outerShdw blurRad="50800" dist="76200" dir="2700000" algn="tl" rotWithShape="0">
              <a:prstClr val="black">
                <a:alpha val="40000"/>
              </a:prstClr>
            </a:outerShdw>
          </a:effectLst>
        </p:spPr>
      </p:pic>
      <p:sp>
        <p:nvSpPr>
          <p:cNvPr id="26627" name="BlokTextu 5"/>
          <p:cNvSpPr txBox="1">
            <a:spLocks noChangeArrowheads="1"/>
          </p:cNvSpPr>
          <p:nvPr/>
        </p:nvSpPr>
        <p:spPr bwMode="auto">
          <a:xfrm>
            <a:off x="6286500" y="4714875"/>
            <a:ext cx="2500313" cy="369888"/>
          </a:xfrm>
          <a:prstGeom prst="rect">
            <a:avLst/>
          </a:prstGeom>
          <a:noFill/>
          <a:ln w="15875">
            <a:noFill/>
            <a:miter lim="800000"/>
            <a:headEnd/>
            <a:tailEnd/>
          </a:ln>
        </p:spPr>
        <p:txBody>
          <a:bodyPr>
            <a:spAutoFit/>
          </a:bodyPr>
          <a:lstStyle/>
          <a:p>
            <a:endParaRPr lang="cs-CZ" dirty="0">
              <a:solidFill>
                <a:srgbClr val="FFFF00"/>
              </a:solidFill>
            </a:endParaRPr>
          </a:p>
        </p:txBody>
      </p:sp>
      <p:sp>
        <p:nvSpPr>
          <p:cNvPr id="7" name="Čiarová bublina 1 6"/>
          <p:cNvSpPr/>
          <p:nvPr/>
        </p:nvSpPr>
        <p:spPr>
          <a:xfrm>
            <a:off x="6143625" y="4714875"/>
            <a:ext cx="2143125" cy="1357313"/>
          </a:xfrm>
          <a:prstGeom prst="borderCallout1">
            <a:avLst>
              <a:gd name="adj1" fmla="val 48591"/>
              <a:gd name="adj2" fmla="val -4892"/>
              <a:gd name="adj3" fmla="val -105485"/>
              <a:gd name="adj4" fmla="val -192009"/>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p>
        </p:txBody>
      </p:sp>
      <p:sp>
        <p:nvSpPr>
          <p:cNvPr id="8" name="BlokTextu 7"/>
          <p:cNvSpPr txBox="1"/>
          <p:nvPr/>
        </p:nvSpPr>
        <p:spPr>
          <a:xfrm>
            <a:off x="6215063" y="4786313"/>
            <a:ext cx="2214562" cy="1200150"/>
          </a:xfrm>
          <a:prstGeom prst="rect">
            <a:avLst/>
          </a:prstGeom>
          <a:noFill/>
        </p:spPr>
        <p:txBody>
          <a:bodyPr>
            <a:spAutoFit/>
          </a:bodyPr>
          <a:lstStyle/>
          <a:p>
            <a:pPr>
              <a:defRPr/>
            </a:pPr>
            <a:r>
              <a:rPr lang="cs-CZ" dirty="0">
                <a:solidFill>
                  <a:srgbClr val="FFFF00"/>
                </a:solidFill>
                <a:latin typeface="+mn-lt"/>
              </a:rPr>
              <a:t>ČÍSLICE  ŽLUTÉ FLUORESCENČNÍ výška  14 cm</a:t>
            </a:r>
          </a:p>
          <a:p>
            <a:pPr>
              <a:defRPr/>
            </a:pPr>
            <a:r>
              <a:rPr lang="cs-CZ" dirty="0">
                <a:solidFill>
                  <a:srgbClr val="FFFF00"/>
                </a:solidFill>
                <a:latin typeface="+mn-lt"/>
              </a:rPr>
              <a:t>tloušťka  čáry 2 cm</a:t>
            </a:r>
            <a:endParaRPr lang="cs-CZ" dirty="0">
              <a:latin typeface="+mn-lt"/>
            </a:endParaRPr>
          </a:p>
        </p:txBody>
      </p:sp>
      <p:sp>
        <p:nvSpPr>
          <p:cNvPr id="10" name="Čiarová bublina 1 9"/>
          <p:cNvSpPr/>
          <p:nvPr/>
        </p:nvSpPr>
        <p:spPr>
          <a:xfrm>
            <a:off x="6156176" y="188640"/>
            <a:ext cx="2143125" cy="1285875"/>
          </a:xfrm>
          <a:prstGeom prst="borderCallout1">
            <a:avLst>
              <a:gd name="adj1" fmla="val 49861"/>
              <a:gd name="adj2" fmla="val -3889"/>
              <a:gd name="adj3" fmla="val 30710"/>
              <a:gd name="adj4" fmla="val -68607"/>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cs-CZ" dirty="0">
                <a:solidFill>
                  <a:schemeClr val="accent6"/>
                </a:solidFill>
              </a:rPr>
              <a:t>ČÍSLICE  ORANŽOVÉ FLUORESCENČNÍ </a:t>
            </a:r>
          </a:p>
          <a:p>
            <a:pPr>
              <a:defRPr/>
            </a:pPr>
            <a:r>
              <a:rPr lang="cs-CZ" dirty="0">
                <a:solidFill>
                  <a:schemeClr val="accent6"/>
                </a:solidFill>
              </a:rPr>
              <a:t>výška  14 cm</a:t>
            </a:r>
          </a:p>
        </p:txBody>
      </p:sp>
      <p:sp>
        <p:nvSpPr>
          <p:cNvPr id="12" name="Čiarová bublina 1 11"/>
          <p:cNvSpPr/>
          <p:nvPr/>
        </p:nvSpPr>
        <p:spPr>
          <a:xfrm>
            <a:off x="6143625" y="1714500"/>
            <a:ext cx="2143125" cy="1285875"/>
          </a:xfrm>
          <a:prstGeom prst="borderCallout1">
            <a:avLst>
              <a:gd name="adj1" fmla="val 47639"/>
              <a:gd name="adj2" fmla="val -3889"/>
              <a:gd name="adj3" fmla="val 72276"/>
              <a:gd name="adj4" fmla="val -90178"/>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cs-CZ" dirty="0">
                <a:solidFill>
                  <a:schemeClr val="accent6"/>
                </a:solidFill>
              </a:rPr>
              <a:t>ČÍSLICE  ORANŽOVÉ FLUORESCENČNÍ </a:t>
            </a:r>
          </a:p>
          <a:p>
            <a:pPr>
              <a:defRPr/>
            </a:pPr>
            <a:r>
              <a:rPr lang="cs-CZ" dirty="0">
                <a:solidFill>
                  <a:schemeClr val="accent6"/>
                </a:solidFill>
              </a:rPr>
              <a:t>výška    20 cm</a:t>
            </a:r>
          </a:p>
          <a:p>
            <a:pPr>
              <a:defRPr/>
            </a:pPr>
            <a:r>
              <a:rPr lang="cs-CZ" dirty="0">
                <a:solidFill>
                  <a:schemeClr val="accent6"/>
                </a:solidFill>
              </a:rPr>
              <a:t>tloušťka čáry  2,5 cm </a:t>
            </a:r>
          </a:p>
        </p:txBody>
      </p:sp>
      <p:sp>
        <p:nvSpPr>
          <p:cNvPr id="13" name="Čiarová bublina 1 12"/>
          <p:cNvSpPr/>
          <p:nvPr/>
        </p:nvSpPr>
        <p:spPr>
          <a:xfrm>
            <a:off x="6143625" y="3214688"/>
            <a:ext cx="2143125" cy="1285875"/>
          </a:xfrm>
          <a:prstGeom prst="borderCallout1">
            <a:avLst>
              <a:gd name="adj1" fmla="val 46157"/>
              <a:gd name="adj2" fmla="val -3000"/>
              <a:gd name="adj3" fmla="val -30600"/>
              <a:gd name="adj4" fmla="val -124659"/>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cs-CZ" dirty="0">
                <a:solidFill>
                  <a:schemeClr val="bg1"/>
                </a:solidFill>
              </a:rPr>
              <a:t>JEZDEC</a:t>
            </a:r>
          </a:p>
          <a:p>
            <a:pPr>
              <a:defRPr/>
            </a:pPr>
            <a:r>
              <a:rPr lang="cs-CZ" dirty="0">
                <a:solidFill>
                  <a:schemeClr val="bg1"/>
                </a:solidFill>
              </a:rPr>
              <a:t>SPOLUJEZDEC </a:t>
            </a:r>
          </a:p>
          <a:p>
            <a:pPr>
              <a:defRPr/>
            </a:pPr>
            <a:r>
              <a:rPr lang="cs-CZ" dirty="0">
                <a:solidFill>
                  <a:schemeClr val="bg1"/>
                </a:solidFill>
              </a:rPr>
              <a:t>písmo  bílé </a:t>
            </a:r>
          </a:p>
          <a:p>
            <a:pPr>
              <a:defRPr/>
            </a:pPr>
            <a:r>
              <a:rPr lang="cs-CZ" dirty="0">
                <a:solidFill>
                  <a:schemeClr val="bg1"/>
                </a:solidFill>
              </a:rPr>
              <a:t>výška  6 cm</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Obdĺžnik 2"/>
          <p:cNvSpPr>
            <a:spLocks noChangeArrowheads="1"/>
          </p:cNvSpPr>
          <p:nvPr/>
        </p:nvSpPr>
        <p:spPr bwMode="auto">
          <a:xfrm>
            <a:off x="357188" y="5229225"/>
            <a:ext cx="8358187" cy="523875"/>
          </a:xfrm>
          <a:prstGeom prst="rect">
            <a:avLst/>
          </a:prstGeom>
          <a:noFill/>
          <a:ln w="9525">
            <a:noFill/>
            <a:miter lim="800000"/>
            <a:headEnd/>
            <a:tailEnd/>
          </a:ln>
        </p:spPr>
        <p:txBody>
          <a:bodyPr>
            <a:spAutoFit/>
          </a:bodyPr>
          <a:lstStyle/>
          <a:p>
            <a:r>
              <a:rPr lang="cs-CZ" dirty="0">
                <a:latin typeface="Calibri" pitchFamily="34" charset="0"/>
              </a:rPr>
              <a:t> </a:t>
            </a:r>
            <a:endParaRPr lang="sk-SK" sz="2800" b="1" dirty="0">
              <a:latin typeface="Calibri" pitchFamily="34" charset="0"/>
            </a:endParaRPr>
          </a:p>
        </p:txBody>
      </p:sp>
      <p:sp>
        <p:nvSpPr>
          <p:cNvPr id="4" name="Obdĺžnik 3"/>
          <p:cNvSpPr/>
          <p:nvPr/>
        </p:nvSpPr>
        <p:spPr>
          <a:xfrm>
            <a:off x="142875" y="4071938"/>
            <a:ext cx="9001125" cy="2678112"/>
          </a:xfrm>
          <a:prstGeom prst="rect">
            <a:avLst/>
          </a:prstGeom>
          <a:effectLst/>
        </p:spPr>
        <p:txBody>
          <a:bodyPr>
            <a:spAutoFit/>
          </a:bodyPr>
          <a:lstStyle/>
          <a:p>
            <a:pPr fontAlgn="auto">
              <a:spcBef>
                <a:spcPts val="0"/>
              </a:spcBef>
              <a:spcAft>
                <a:spcPts val="0"/>
              </a:spcAft>
              <a:defRPr/>
            </a:pPr>
            <a:r>
              <a:rPr lang="cs-CZ" sz="2800" b="1" dirty="0">
                <a:solidFill>
                  <a:srgbClr val="002060"/>
                </a:solidFill>
                <a:latin typeface="+mn-lt"/>
              </a:rPr>
              <a:t>•  SLEDOVÁNÍM  ČASU  PŘÍJEZDU  K  TECHNICKÉ  PŘEJÍMCE</a:t>
            </a:r>
          </a:p>
          <a:p>
            <a:pPr fontAlgn="auto">
              <a:spcBef>
                <a:spcPts val="0"/>
              </a:spcBef>
              <a:spcAft>
                <a:spcPts val="0"/>
              </a:spcAft>
              <a:defRPr/>
            </a:pPr>
            <a:r>
              <a:rPr lang="cs-CZ" sz="2800" b="1" dirty="0">
                <a:solidFill>
                  <a:srgbClr val="002060"/>
                </a:solidFill>
                <a:latin typeface="+mn-lt"/>
              </a:rPr>
              <a:t>    POŘADATEL  POVĚŘÍ  OFICIÁLNÍHO  ČASOMĚŘIČE</a:t>
            </a:r>
          </a:p>
          <a:p>
            <a:pPr fontAlgn="auto">
              <a:spcBef>
                <a:spcPts val="0"/>
              </a:spcBef>
              <a:spcAft>
                <a:spcPts val="0"/>
              </a:spcAft>
              <a:defRPr/>
            </a:pPr>
            <a:r>
              <a:rPr lang="cs-CZ" sz="2800" b="1" dirty="0">
                <a:solidFill>
                  <a:srgbClr val="002060"/>
                </a:solidFill>
                <a:latin typeface="+mn-lt"/>
              </a:rPr>
              <a:t>•  POŘADATEL  URČÍ  KAŽDÉ  POSÁDCE  PŘESNÝ  ČAS </a:t>
            </a:r>
          </a:p>
          <a:p>
            <a:pPr fontAlgn="auto">
              <a:spcBef>
                <a:spcPts val="0"/>
              </a:spcBef>
              <a:spcAft>
                <a:spcPts val="0"/>
              </a:spcAft>
              <a:defRPr/>
            </a:pPr>
            <a:r>
              <a:rPr lang="cs-CZ" sz="2800" b="1" dirty="0">
                <a:solidFill>
                  <a:srgbClr val="002060"/>
                </a:solidFill>
                <a:latin typeface="+mn-lt"/>
              </a:rPr>
              <a:t>    TECHNICKÉ  PŘEJÍMKY </a:t>
            </a:r>
            <a:endParaRPr lang="sk-SK" sz="2800" b="1" dirty="0">
              <a:solidFill>
                <a:srgbClr val="002060"/>
              </a:solidFill>
              <a:latin typeface="+mn-lt"/>
            </a:endParaRPr>
          </a:p>
          <a:p>
            <a:pPr fontAlgn="auto">
              <a:spcBef>
                <a:spcPts val="0"/>
              </a:spcBef>
              <a:spcAft>
                <a:spcPts val="0"/>
              </a:spcAft>
              <a:defRPr/>
            </a:pPr>
            <a:r>
              <a:rPr lang="cs-CZ" sz="2800" b="1" dirty="0">
                <a:solidFill>
                  <a:srgbClr val="002060"/>
                </a:solidFill>
                <a:latin typeface="+mn-lt"/>
              </a:rPr>
              <a:t>•  DŘÍVĚJŠÍ  PŘÍJEZD  MŮŽE  BÝT  JEN  V  PŘÍPADĚ,  ŽE  JE</a:t>
            </a:r>
          </a:p>
          <a:p>
            <a:pPr fontAlgn="auto">
              <a:spcBef>
                <a:spcPts val="0"/>
              </a:spcBef>
              <a:spcAft>
                <a:spcPts val="0"/>
              </a:spcAft>
              <a:defRPr/>
            </a:pPr>
            <a:r>
              <a:rPr lang="cs-CZ" sz="2800" b="1" dirty="0">
                <a:solidFill>
                  <a:srgbClr val="002060"/>
                </a:solidFill>
                <a:latin typeface="+mn-lt"/>
              </a:rPr>
              <a:t>    PROSTOR  TECHNICKÉ  KONTROLY  VOLNÝ</a:t>
            </a:r>
            <a:r>
              <a:rPr lang="cs-CZ" sz="2800" dirty="0">
                <a:solidFill>
                  <a:srgbClr val="002060"/>
                </a:solidFill>
                <a:latin typeface="+mn-lt"/>
              </a:rPr>
              <a:t> </a:t>
            </a:r>
            <a:endParaRPr lang="sk-SK" sz="2800" b="1" dirty="0">
              <a:solidFill>
                <a:srgbClr val="002060"/>
              </a:solidFill>
              <a:latin typeface="+mn-lt"/>
            </a:endParaRPr>
          </a:p>
        </p:txBody>
      </p:sp>
      <p:pic>
        <p:nvPicPr>
          <p:cNvPr id="167938" name="Picture 2" descr="C:\Users\user\Desktop\do prednášky\jp_61.jpg"/>
          <p:cNvPicPr>
            <a:picLocks noChangeAspect="1" noChangeArrowheads="1"/>
          </p:cNvPicPr>
          <p:nvPr/>
        </p:nvPicPr>
        <p:blipFill>
          <a:blip r:embed="rId3" cstate="print"/>
          <a:srcRect t="15801" b="7951"/>
          <a:stretch>
            <a:fillRect/>
          </a:stretch>
        </p:blipFill>
        <p:spPr bwMode="auto">
          <a:xfrm>
            <a:off x="756000" y="144000"/>
            <a:ext cx="7524000" cy="3824583"/>
          </a:xfrm>
          <a:prstGeom prst="rect">
            <a:avLst/>
          </a:prstGeom>
          <a:noFill/>
          <a:ln>
            <a:noFill/>
          </a:ln>
          <a:effectLst>
            <a:softEdge rad="63500"/>
          </a:effec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F91E71C4-657A-A39A-1E21-6ACD2224F4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00" y="108000"/>
            <a:ext cx="8928000" cy="6696000"/>
          </a:xfrm>
          <a:prstGeom prst="rect">
            <a:avLst/>
          </a:prstGeom>
          <a:effectLst>
            <a:softEdge rad="63500"/>
          </a:effectLst>
        </p:spPr>
      </p:pic>
      <p:sp>
        <p:nvSpPr>
          <p:cNvPr id="5" name="Obdĺžnik 4">
            <a:extLst>
              <a:ext uri="{FF2B5EF4-FFF2-40B4-BE49-F238E27FC236}">
                <a16:creationId xmlns:a16="http://schemas.microsoft.com/office/drawing/2014/main" id="{FBB13B27-D106-749A-2FBA-FADB9537D35B}"/>
              </a:ext>
            </a:extLst>
          </p:cNvPr>
          <p:cNvSpPr/>
          <p:nvPr/>
        </p:nvSpPr>
        <p:spPr>
          <a:xfrm>
            <a:off x="1074632" y="332656"/>
            <a:ext cx="6994736" cy="830997"/>
          </a:xfrm>
          <a:prstGeom prst="rect">
            <a:avLst/>
          </a:prstGeom>
        </p:spPr>
        <p:txBody>
          <a:bodyPr wrap="square">
            <a:spAutoFit/>
          </a:bodyPr>
          <a:lstStyle/>
          <a:p>
            <a:pPr algn="ctr" fontAlgn="auto">
              <a:spcBef>
                <a:spcPts val="0"/>
              </a:spcBef>
              <a:spcAft>
                <a:spcPts val="0"/>
              </a:spcAft>
              <a:defRPr/>
            </a:pPr>
            <a:r>
              <a:rPr lang="cs-CZ" sz="4800" b="1" dirty="0">
                <a:solidFill>
                  <a:srgbClr val="FF0000"/>
                </a:solidFill>
                <a:effectLst>
                  <a:outerShdw blurRad="50800" dist="50800" dir="5400000" algn="ctr" rotWithShape="0">
                    <a:schemeClr val="tx1"/>
                  </a:outerShdw>
                </a:effectLst>
                <a:latin typeface="+mj-lt"/>
              </a:rPr>
              <a:t>START  SOUTĚŽE  -  RAMPA</a:t>
            </a:r>
          </a:p>
        </p:txBody>
      </p:sp>
    </p:spTree>
    <p:extLst>
      <p:ext uri="{BB962C8B-B14F-4D97-AF65-F5344CB8AC3E}">
        <p14:creationId xmlns:p14="http://schemas.microsoft.com/office/powerpoint/2010/main" val="3084356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Obdĺžnik 2"/>
          <p:cNvSpPr>
            <a:spLocks noChangeArrowheads="1"/>
          </p:cNvSpPr>
          <p:nvPr/>
        </p:nvSpPr>
        <p:spPr bwMode="auto">
          <a:xfrm>
            <a:off x="786082" y="4365104"/>
            <a:ext cx="7571835" cy="2246769"/>
          </a:xfrm>
          <a:prstGeom prst="rect">
            <a:avLst/>
          </a:prstGeom>
          <a:noFill/>
          <a:ln w="9525">
            <a:noFill/>
            <a:miter lim="800000"/>
            <a:headEnd/>
            <a:tailEnd/>
          </a:ln>
        </p:spPr>
        <p:txBody>
          <a:bodyPr wrap="square">
            <a:spAutoFit/>
          </a:bodyPr>
          <a:lstStyle/>
          <a:p>
            <a:pPr>
              <a:spcBef>
                <a:spcPts val="0"/>
              </a:spcBef>
            </a:pPr>
            <a:r>
              <a:rPr lang="sk-SK" sz="2800" b="1" dirty="0">
                <a:solidFill>
                  <a:srgbClr val="002060"/>
                </a:solidFill>
                <a:latin typeface="Calibri" pitchFamily="34" charset="0"/>
              </a:rPr>
              <a:t>• </a:t>
            </a:r>
            <a:r>
              <a:rPr lang="cs-CZ" sz="2800" b="1" dirty="0">
                <a:solidFill>
                  <a:srgbClr val="002060"/>
                </a:solidFill>
                <a:effectLst/>
                <a:latin typeface="+mn-lt"/>
                <a:ea typeface="Calibri" panose="020F0502020204030204" pitchFamily="34" charset="0"/>
                <a:cs typeface="Arial" panose="020B0604020202020204" pitchFamily="34" charset="0"/>
              </a:rPr>
              <a:t>SOUTĚŽNÍ  ČÁST  RALLY  ZAČÍNÁ  V  ČK  0</a:t>
            </a:r>
            <a:endParaRPr lang="cs-CZ" sz="2800" b="1" dirty="0">
              <a:solidFill>
                <a:srgbClr val="002060"/>
              </a:solidFill>
              <a:latin typeface="+mn-lt"/>
            </a:endParaRPr>
          </a:p>
          <a:p>
            <a:r>
              <a:rPr lang="sk-SK" sz="2800" b="1" dirty="0">
                <a:solidFill>
                  <a:schemeClr val="accent1">
                    <a:lumMod val="75000"/>
                  </a:schemeClr>
                </a:solidFill>
                <a:latin typeface="Calibri" pitchFamily="34" charset="0"/>
              </a:rPr>
              <a:t>• </a:t>
            </a:r>
            <a:r>
              <a:rPr lang="cs-CZ" sz="2800" b="1" dirty="0">
                <a:solidFill>
                  <a:schemeClr val="accent1">
                    <a:lumMod val="75000"/>
                  </a:schemeClr>
                </a:solidFill>
                <a:latin typeface="Calibri" pitchFamily="34" charset="0"/>
              </a:rPr>
              <a:t>START  V  (JEDNOMINUTOVÝCH)  INTERVALECH</a:t>
            </a:r>
          </a:p>
          <a:p>
            <a:r>
              <a:rPr lang="cs-CZ" sz="2800" b="1" dirty="0">
                <a:solidFill>
                  <a:schemeClr val="accent1">
                    <a:lumMod val="75000"/>
                  </a:schemeClr>
                </a:solidFill>
                <a:latin typeface="Calibri" pitchFamily="34" charset="0"/>
              </a:rPr>
              <a:t>   PODLE  STARTOVNÍ  LISTINY</a:t>
            </a:r>
          </a:p>
          <a:p>
            <a:r>
              <a:rPr lang="cs-CZ" sz="2800" b="1" dirty="0">
                <a:solidFill>
                  <a:srgbClr val="002060"/>
                </a:solidFill>
                <a:latin typeface="Calibri" pitchFamily="34" charset="0"/>
              </a:rPr>
              <a:t>• DO  JÍZDNÍHO  VÝKAZU  STARTOVNÍ  ČÍSLO  A  </a:t>
            </a:r>
          </a:p>
          <a:p>
            <a:r>
              <a:rPr lang="cs-CZ" sz="2800" b="1" dirty="0">
                <a:solidFill>
                  <a:srgbClr val="002060"/>
                </a:solidFill>
                <a:latin typeface="Calibri" pitchFamily="34" charset="0"/>
              </a:rPr>
              <a:t>   ČAS  STARTU</a:t>
            </a:r>
          </a:p>
        </p:txBody>
      </p:sp>
      <p:pic>
        <p:nvPicPr>
          <p:cNvPr id="4" name="Obrázok 3">
            <a:extLst>
              <a:ext uri="{FF2B5EF4-FFF2-40B4-BE49-F238E27FC236}">
                <a16:creationId xmlns:a16="http://schemas.microsoft.com/office/drawing/2014/main" id="{75E4CF59-6817-46BD-D7EB-A667951D94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688" r="32575"/>
          <a:stretch/>
        </p:blipFill>
        <p:spPr>
          <a:xfrm>
            <a:off x="4788000" y="180000"/>
            <a:ext cx="4222486" cy="3960000"/>
          </a:xfrm>
          <a:prstGeom prst="rect">
            <a:avLst/>
          </a:prstGeom>
          <a:effectLst>
            <a:softEdge rad="63500"/>
          </a:effectLst>
        </p:spPr>
      </p:pic>
      <p:pic>
        <p:nvPicPr>
          <p:cNvPr id="6" name="Obrázok 5">
            <a:extLst>
              <a:ext uri="{FF2B5EF4-FFF2-40B4-BE49-F238E27FC236}">
                <a16:creationId xmlns:a16="http://schemas.microsoft.com/office/drawing/2014/main" id="{DB109892-5C71-B960-8D8E-A194AFB873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054" t="568" r="-3796" b="-568"/>
          <a:stretch/>
        </p:blipFill>
        <p:spPr>
          <a:xfrm>
            <a:off x="108000" y="180000"/>
            <a:ext cx="4843988" cy="3960000"/>
          </a:xfrm>
          <a:prstGeom prst="rect">
            <a:avLst/>
          </a:prstGeom>
          <a:effectLst>
            <a:softEdge rad="63500"/>
          </a:effectLst>
        </p:spPr>
      </p:pic>
    </p:spTree>
    <p:extLst>
      <p:ext uri="{BB962C8B-B14F-4D97-AF65-F5344CB8AC3E}">
        <p14:creationId xmlns:p14="http://schemas.microsoft.com/office/powerpoint/2010/main" val="137792361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Administrator\My Documents\My Pictures\Valašská rally 2012\IMG_2407.JPG"/>
          <p:cNvPicPr>
            <a:picLocks noChangeAspect="1" noChangeArrowheads="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6556"/>
                    </a14:imgEffect>
                    <a14:imgEffect>
                      <a14:saturation sat="0"/>
                    </a14:imgEffect>
                    <a14:imgEffect>
                      <a14:brightnessContrast bright="69000"/>
                    </a14:imgEffect>
                  </a14:imgLayer>
                </a14:imgProps>
              </a:ext>
            </a:extLst>
          </a:blip>
          <a:srcRect t="7294" r="16610"/>
          <a:stretch>
            <a:fillRect/>
          </a:stretch>
        </p:blipFill>
        <p:spPr bwMode="auto">
          <a:xfrm>
            <a:off x="72000" y="72000"/>
            <a:ext cx="9002903" cy="6673041"/>
          </a:xfrm>
          <a:prstGeom prst="rect">
            <a:avLst/>
          </a:prstGeom>
          <a:noFill/>
          <a:ln w="9525">
            <a:noFill/>
            <a:miter lim="800000"/>
            <a:headEnd/>
            <a:tailEnd/>
          </a:ln>
          <a:effectLst>
            <a:outerShdw blurRad="50800" dist="50800" dir="5400000" sx="29000" sy="29000" algn="ctr" rotWithShape="0">
              <a:srgbClr val="000000"/>
            </a:outerShdw>
            <a:softEdge rad="63500"/>
          </a:effectLst>
        </p:spPr>
      </p:pic>
      <p:sp>
        <p:nvSpPr>
          <p:cNvPr id="4" name="Nadpis 1"/>
          <p:cNvSpPr txBox="1">
            <a:spLocks/>
          </p:cNvSpPr>
          <p:nvPr/>
        </p:nvSpPr>
        <p:spPr>
          <a:xfrm>
            <a:off x="3203847" y="548680"/>
            <a:ext cx="3240361" cy="792088"/>
          </a:xfrm>
          <a:prstGeom prst="rect">
            <a:avLst/>
          </a:prstGeom>
        </p:spPr>
        <p:txBody>
          <a:bodyPr/>
          <a:lstStyle/>
          <a:p>
            <a:pPr algn="ctr">
              <a:defRPr/>
            </a:pPr>
            <a:endParaRPr lang="cs-CZ" sz="3600" b="1" dirty="0">
              <a:solidFill>
                <a:srgbClr val="002060"/>
              </a:solidFill>
              <a:latin typeface="+mj-lt"/>
              <a:ea typeface="+mj-ea"/>
              <a:cs typeface="+mj-cs"/>
            </a:endParaRPr>
          </a:p>
        </p:txBody>
      </p:sp>
      <p:sp>
        <p:nvSpPr>
          <p:cNvPr id="8" name="BlokTextu 7"/>
          <p:cNvSpPr txBox="1"/>
          <p:nvPr/>
        </p:nvSpPr>
        <p:spPr>
          <a:xfrm>
            <a:off x="251520" y="404664"/>
            <a:ext cx="8640960" cy="6186309"/>
          </a:xfrm>
          <a:prstGeom prst="rect">
            <a:avLst/>
          </a:prstGeom>
          <a:noFill/>
        </p:spPr>
        <p:txBody>
          <a:bodyPr wrap="square" rtlCol="0">
            <a:spAutoFit/>
          </a:bodyPr>
          <a:lstStyle/>
          <a:p>
            <a:pPr algn="ctr"/>
            <a:r>
              <a:rPr lang="sk-SK" sz="2400" b="1" dirty="0">
                <a:solidFill>
                  <a:srgbClr val="C00000"/>
                </a:solidFill>
                <a:latin typeface="+mn-lt"/>
              </a:rPr>
              <a:t>VYBRANÉ  DEFINICE</a:t>
            </a:r>
          </a:p>
          <a:p>
            <a:r>
              <a:rPr lang="sk-SK" sz="2000" b="1" dirty="0">
                <a:solidFill>
                  <a:srgbClr val="C00000"/>
                </a:solidFill>
                <a:latin typeface="+mn-lt"/>
              </a:rPr>
              <a:t>● POSÁDKA</a:t>
            </a:r>
          </a:p>
          <a:p>
            <a:r>
              <a:rPr lang="sk-SK" sz="2000" b="1" dirty="0">
                <a:solidFill>
                  <a:srgbClr val="C00000"/>
                </a:solidFill>
                <a:latin typeface="+mn-lt"/>
              </a:rPr>
              <a:t>    </a:t>
            </a:r>
            <a:r>
              <a:rPr lang="cs-CZ" sz="2000" b="1" dirty="0">
                <a:solidFill>
                  <a:srgbClr val="002060"/>
                </a:solidFill>
                <a:latin typeface="+mn-lt"/>
              </a:rPr>
              <a:t>POSÁDKU  TVOŘÍ  DVĚ  OSOBY  NAZÝVANÉ  JEZDEC  A  SPOLUJEZDEC.  OBA</a:t>
            </a:r>
          </a:p>
          <a:p>
            <a:r>
              <a:rPr lang="cs-CZ" sz="2000" b="1" dirty="0">
                <a:solidFill>
                  <a:srgbClr val="002060"/>
                </a:solidFill>
                <a:latin typeface="+mn-lt"/>
              </a:rPr>
              <a:t>    MOHOU  BĚHEM RALLY  ŘÍDIT  VOZIDLO</a:t>
            </a:r>
          </a:p>
          <a:p>
            <a:r>
              <a:rPr lang="sk-SK" b="1" dirty="0">
                <a:solidFill>
                  <a:srgbClr val="C00000"/>
                </a:solidFill>
                <a:latin typeface="+mn-lt"/>
              </a:rPr>
              <a:t>   ● POHÁR  MLÁDEŽE</a:t>
            </a:r>
          </a:p>
          <a:p>
            <a:r>
              <a:rPr lang="sk-SK" b="1" dirty="0">
                <a:solidFill>
                  <a:srgbClr val="C00000"/>
                </a:solidFill>
                <a:latin typeface="+mn-lt"/>
              </a:rPr>
              <a:t>   </a:t>
            </a:r>
            <a:r>
              <a:rPr lang="sk-SK" b="1" dirty="0">
                <a:solidFill>
                  <a:srgbClr val="002060"/>
                </a:solidFill>
                <a:latin typeface="+mn-lt"/>
              </a:rPr>
              <a:t>● JEZDCI  16 – 18 LET</a:t>
            </a:r>
          </a:p>
          <a:p>
            <a:r>
              <a:rPr lang="sk-SK" b="1" dirty="0">
                <a:solidFill>
                  <a:srgbClr val="002060"/>
                </a:solidFill>
                <a:latin typeface="+mn-lt"/>
              </a:rPr>
              <a:t>   ● ŘÍDIT  VOZIDLO  JENOM NA  TRATI  UZAVŘENÉ  RZ,  JINAK  ŘÍDÍ  SPOLUJEZDEC </a:t>
            </a:r>
          </a:p>
          <a:p>
            <a:r>
              <a:rPr lang="sk-SK" b="1" dirty="0">
                <a:solidFill>
                  <a:srgbClr val="002060"/>
                </a:solidFill>
                <a:latin typeface="+mn-lt"/>
              </a:rPr>
              <a:t>   ● VÝMĚNA  PŘED  ČK  NEBO  STARTEM  RZ  A  ZA  STOPKOU </a:t>
            </a:r>
            <a:endParaRPr lang="cs-CZ" b="1" dirty="0">
              <a:solidFill>
                <a:srgbClr val="002060"/>
              </a:solidFill>
              <a:latin typeface="+mn-lt"/>
            </a:endParaRPr>
          </a:p>
          <a:p>
            <a:r>
              <a:rPr lang="sk-SK" sz="2000" b="1" dirty="0">
                <a:solidFill>
                  <a:srgbClr val="C00000"/>
                </a:solidFill>
                <a:latin typeface="+mn-lt"/>
              </a:rPr>
              <a:t>● ETAPA</a:t>
            </a:r>
          </a:p>
          <a:p>
            <a:r>
              <a:rPr lang="sk-SK" sz="2000" b="1" dirty="0">
                <a:solidFill>
                  <a:srgbClr val="C00000"/>
                </a:solidFill>
                <a:latin typeface="+mn-lt"/>
              </a:rPr>
              <a:t>    </a:t>
            </a:r>
            <a:r>
              <a:rPr lang="cs-CZ" sz="2000" b="1" dirty="0">
                <a:solidFill>
                  <a:srgbClr val="002060"/>
                </a:solidFill>
                <a:latin typeface="+mn-lt"/>
              </a:rPr>
              <a:t>KAŽDÁ  SOUTĚŽNÍ  ČÁST  RALLY  ODDĚLENÁ  NOČNÍM  PŘESKUPENÍM  (UP)</a:t>
            </a:r>
          </a:p>
          <a:p>
            <a:r>
              <a:rPr lang="sk-SK" sz="2000" b="1" dirty="0">
                <a:solidFill>
                  <a:srgbClr val="C00000"/>
                </a:solidFill>
                <a:latin typeface="+mn-lt"/>
              </a:rPr>
              <a:t>● SEKCE  RALLY</a:t>
            </a:r>
          </a:p>
          <a:p>
            <a:r>
              <a:rPr lang="sk-SK" sz="2000" b="1" dirty="0">
                <a:solidFill>
                  <a:srgbClr val="C00000"/>
                </a:solidFill>
                <a:latin typeface="+mn-lt"/>
              </a:rPr>
              <a:t>    </a:t>
            </a:r>
            <a:r>
              <a:rPr lang="cs-CZ" sz="2000" b="1" dirty="0">
                <a:solidFill>
                  <a:srgbClr val="002060"/>
                </a:solidFill>
                <a:latin typeface="+mn-lt"/>
              </a:rPr>
              <a:t>KAŽDÁ  ČÁST  RALLY  ODDĚLENÁ  PŘESKUPENÍM</a:t>
            </a:r>
          </a:p>
          <a:p>
            <a:r>
              <a:rPr lang="sk-SK" sz="2000" b="1" dirty="0">
                <a:solidFill>
                  <a:srgbClr val="C00000"/>
                </a:solidFill>
                <a:latin typeface="+mn-lt"/>
              </a:rPr>
              <a:t>● RYCHLOSTNÍ  ZKOUŠKA (RZ)</a:t>
            </a:r>
          </a:p>
          <a:p>
            <a:r>
              <a:rPr lang="sk-SK" sz="2000" b="1" dirty="0">
                <a:solidFill>
                  <a:srgbClr val="C00000"/>
                </a:solidFill>
                <a:latin typeface="+mn-lt"/>
              </a:rPr>
              <a:t>    </a:t>
            </a:r>
            <a:r>
              <a:rPr lang="cs-CZ" sz="2000" b="1" dirty="0">
                <a:solidFill>
                  <a:srgbClr val="002060"/>
                </a:solidFill>
                <a:latin typeface="+mn-lt"/>
              </a:rPr>
              <a:t>MĚŘENÝ  RYCHLOSTNÍ  TEST  NA  KOMUNIKACÍCH,  KTERÉ  JSOU  UZAVŘENY </a:t>
            </a:r>
          </a:p>
          <a:p>
            <a:r>
              <a:rPr lang="cs-CZ" sz="2000" b="1" dirty="0">
                <a:solidFill>
                  <a:srgbClr val="002060"/>
                </a:solidFill>
                <a:latin typeface="+mn-lt"/>
              </a:rPr>
              <a:t>    PRO  VEŘEJNÝ  PROVOZ</a:t>
            </a:r>
            <a:endParaRPr lang="sk-SK" sz="2000" b="1" dirty="0">
              <a:solidFill>
                <a:srgbClr val="002060"/>
              </a:solidFill>
              <a:latin typeface="+mn-lt"/>
            </a:endParaRPr>
          </a:p>
          <a:p>
            <a:r>
              <a:rPr lang="sk-SK" sz="2000" b="1" dirty="0">
                <a:solidFill>
                  <a:srgbClr val="C00000"/>
                </a:solidFill>
                <a:latin typeface="+mn-lt"/>
              </a:rPr>
              <a:t>● TRAŤOVÝ  ÚSEK</a:t>
            </a:r>
          </a:p>
          <a:p>
            <a:r>
              <a:rPr lang="sk-SK" sz="2000" b="1" dirty="0">
                <a:solidFill>
                  <a:srgbClr val="C00000"/>
                </a:solidFill>
                <a:latin typeface="+mn-lt"/>
              </a:rPr>
              <a:t>    </a:t>
            </a:r>
            <a:r>
              <a:rPr lang="cs-CZ" sz="2000" b="1" dirty="0">
                <a:solidFill>
                  <a:srgbClr val="002060"/>
                </a:solidFill>
                <a:latin typeface="+mn-lt"/>
              </a:rPr>
              <a:t>ČÁSTI  TRATĚ,  KTERÉ  NEJSOU  VYUŽITY  PRO  RYCHLOSTNÍ  ZKOUŠKY </a:t>
            </a:r>
            <a:endParaRPr lang="sk-SK" sz="2000" b="1" dirty="0">
              <a:solidFill>
                <a:srgbClr val="002060"/>
              </a:solidFill>
              <a:latin typeface="+mn-lt"/>
            </a:endParaRPr>
          </a:p>
          <a:p>
            <a:r>
              <a:rPr lang="sk-SK" sz="2000" b="1" dirty="0">
                <a:solidFill>
                  <a:srgbClr val="C00000"/>
                </a:solidFill>
                <a:latin typeface="+mn-lt"/>
              </a:rPr>
              <a:t>● SERVIS</a:t>
            </a:r>
          </a:p>
          <a:p>
            <a:r>
              <a:rPr lang="sk-SK" sz="2000" b="1" dirty="0">
                <a:solidFill>
                  <a:srgbClr val="C00000"/>
                </a:solidFill>
                <a:latin typeface="+mn-lt"/>
              </a:rPr>
              <a:t>    </a:t>
            </a:r>
            <a:r>
              <a:rPr lang="cs-CZ" sz="2000" b="1" dirty="0">
                <a:solidFill>
                  <a:srgbClr val="002060"/>
                </a:solidFill>
                <a:latin typeface="+mn-lt"/>
              </a:rPr>
              <a:t>JAKÁKOLIV  PRÁCE  NA  SOUTĚŽNÍM  VOZE  S  VÝJIMKOU  OMEZENÍ  PODLE</a:t>
            </a:r>
          </a:p>
          <a:p>
            <a:r>
              <a:rPr lang="cs-CZ" sz="2000" b="1" dirty="0">
                <a:solidFill>
                  <a:srgbClr val="002060"/>
                </a:solidFill>
                <a:latin typeface="+mn-lt"/>
              </a:rPr>
              <a:t>    STANDARDNÍCH  PROPOZIC  RALLY</a:t>
            </a:r>
            <a:endParaRPr lang="sk-SK" sz="2000" b="1" dirty="0">
              <a:solidFill>
                <a:srgbClr val="002060"/>
              </a:solidFill>
              <a:latin typeface="+mn-lt"/>
            </a:endParaRPr>
          </a:p>
        </p:txBody>
      </p:sp>
    </p:spTree>
    <p:extLst>
      <p:ext uri="{BB962C8B-B14F-4D97-AF65-F5344CB8AC3E}">
        <p14:creationId xmlns:p14="http://schemas.microsoft.com/office/powerpoint/2010/main" val="123141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Obdĺžnik 2"/>
          <p:cNvSpPr>
            <a:spLocks noChangeArrowheads="1"/>
          </p:cNvSpPr>
          <p:nvPr/>
        </p:nvSpPr>
        <p:spPr bwMode="auto">
          <a:xfrm>
            <a:off x="611561" y="3284984"/>
            <a:ext cx="8208912" cy="3539430"/>
          </a:xfrm>
          <a:prstGeom prst="rect">
            <a:avLst/>
          </a:prstGeom>
          <a:noFill/>
          <a:ln w="9525">
            <a:noFill/>
            <a:miter lim="800000"/>
            <a:headEnd/>
            <a:tailEnd/>
          </a:ln>
        </p:spPr>
        <p:txBody>
          <a:bodyPr wrap="square">
            <a:spAutoFit/>
          </a:bodyPr>
          <a:lstStyle/>
          <a:p>
            <a:r>
              <a:rPr lang="sk-SK" sz="2800" b="1" dirty="0">
                <a:solidFill>
                  <a:srgbClr val="C00000"/>
                </a:solidFill>
                <a:latin typeface="Calibri" pitchFamily="34" charset="0"/>
              </a:rPr>
              <a:t>•  </a:t>
            </a:r>
            <a:r>
              <a:rPr lang="cs-CZ" sz="2800" b="1" dirty="0">
                <a:solidFill>
                  <a:srgbClr val="C00000"/>
                </a:solidFill>
                <a:latin typeface="Calibri" pitchFamily="34" charset="0"/>
              </a:rPr>
              <a:t>ZPOŽDĚNÍ  NA  STARTU  SOUTĚŽE  O  VÍCE  NEŽ </a:t>
            </a:r>
          </a:p>
          <a:p>
            <a:r>
              <a:rPr lang="cs-CZ" sz="2800" b="1" dirty="0">
                <a:solidFill>
                  <a:srgbClr val="C00000"/>
                </a:solidFill>
                <a:latin typeface="Calibri" pitchFamily="34" charset="0"/>
              </a:rPr>
              <a:t>    15  MINUT  -  NEBUDE  POVOLEN  START</a:t>
            </a:r>
          </a:p>
          <a:p>
            <a:r>
              <a:rPr lang="cs-CZ" sz="2800" b="1" dirty="0">
                <a:solidFill>
                  <a:srgbClr val="002060"/>
                </a:solidFill>
                <a:latin typeface="Calibri" pitchFamily="34" charset="0"/>
              </a:rPr>
              <a:t>•  ZPOŽDĚNÍ  DO  15  MINUT  -  START  V  NEJBLIŽŠÍ </a:t>
            </a:r>
          </a:p>
          <a:p>
            <a:r>
              <a:rPr lang="cs-CZ" sz="2800" b="1" dirty="0">
                <a:solidFill>
                  <a:srgbClr val="002060"/>
                </a:solidFill>
                <a:latin typeface="Calibri" pitchFamily="34" charset="0"/>
              </a:rPr>
              <a:t>     MOŽNÉ  CELÉ  MINUTĚ</a:t>
            </a:r>
          </a:p>
          <a:p>
            <a:r>
              <a:rPr lang="cs-CZ" sz="2800" b="1" dirty="0">
                <a:solidFill>
                  <a:srgbClr val="002060"/>
                </a:solidFill>
                <a:latin typeface="Calibri" pitchFamily="34" charset="0"/>
              </a:rPr>
              <a:t>•  V  PŘÍPADĚ  ZPOŽDĚNÍ  MOHOU  V  JEDNÉ  MINUTĚ</a:t>
            </a:r>
          </a:p>
          <a:p>
            <a:r>
              <a:rPr lang="cs-CZ" sz="2800" b="1" dirty="0">
                <a:solidFill>
                  <a:srgbClr val="002060"/>
                </a:solidFill>
                <a:latin typeface="Calibri" pitchFamily="34" charset="0"/>
              </a:rPr>
              <a:t>    STARTOVAT  DVĚ  VOZIDLA</a:t>
            </a:r>
          </a:p>
          <a:p>
            <a:r>
              <a:rPr lang="cs-CZ" sz="2800" b="1" dirty="0">
                <a:solidFill>
                  <a:srgbClr val="002060"/>
                </a:solidFill>
                <a:latin typeface="Calibri" pitchFamily="34" charset="0"/>
              </a:rPr>
              <a:t>•  PENALIZACE  ZA  </a:t>
            </a:r>
            <a:r>
              <a:rPr lang="cs-CZ" sz="2800" b="1" dirty="0">
                <a:solidFill>
                  <a:srgbClr val="002060"/>
                </a:solidFill>
                <a:latin typeface="+mn-lt"/>
              </a:rPr>
              <a:t>POZDNÍ  PŘÍJEZD:     </a:t>
            </a:r>
            <a:r>
              <a:rPr lang="cs-CZ" sz="2800" b="1" dirty="0">
                <a:solidFill>
                  <a:srgbClr val="0070C0"/>
                </a:solidFill>
                <a:latin typeface="+mn-lt"/>
              </a:rPr>
              <a:t>10  SEKUND</a:t>
            </a:r>
          </a:p>
          <a:p>
            <a:pPr>
              <a:spcBef>
                <a:spcPts val="0"/>
              </a:spcBef>
            </a:pPr>
            <a:r>
              <a:rPr lang="cs-CZ" sz="2800" b="1" dirty="0">
                <a:solidFill>
                  <a:srgbClr val="0070C0"/>
                </a:solidFill>
                <a:latin typeface="+mn-lt"/>
              </a:rPr>
              <a:t>    ZA  KAŽDOU  MINUTU  NEBO  ZLOMEK  MINUTY</a:t>
            </a:r>
            <a:endParaRPr lang="cs-CZ" sz="2800" b="1" dirty="0">
              <a:solidFill>
                <a:srgbClr val="0070C0"/>
              </a:solidFill>
              <a:latin typeface="Calibri" pitchFamily="34" charset="0"/>
            </a:endParaRPr>
          </a:p>
        </p:txBody>
      </p:sp>
      <p:pic>
        <p:nvPicPr>
          <p:cNvPr id="160770" name="Picture 2" descr="C:\Users\user\Pictures\Rally Č. Krumlov 2017\DSC00607.JPG"/>
          <p:cNvPicPr>
            <a:picLocks noChangeAspect="1" noChangeArrowheads="1"/>
          </p:cNvPicPr>
          <p:nvPr/>
        </p:nvPicPr>
        <p:blipFill rotWithShape="1">
          <a:blip r:embed="rId3" cstate="print"/>
          <a:srcRect t="24266" b="21068"/>
          <a:stretch/>
        </p:blipFill>
        <p:spPr bwMode="auto">
          <a:xfrm>
            <a:off x="756000" y="108000"/>
            <a:ext cx="7632000" cy="3129043"/>
          </a:xfrm>
          <a:prstGeom prst="rect">
            <a:avLst/>
          </a:prstGeom>
          <a:noFill/>
          <a:ln>
            <a:noFill/>
          </a:ln>
          <a:effectLst>
            <a:softEdge rad="63500"/>
          </a:effec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lokTextu 4"/>
          <p:cNvSpPr txBox="1"/>
          <p:nvPr/>
        </p:nvSpPr>
        <p:spPr>
          <a:xfrm>
            <a:off x="1285875" y="214313"/>
            <a:ext cx="6858000" cy="830262"/>
          </a:xfrm>
          <a:prstGeom prst="rect">
            <a:avLst/>
          </a:prstGeom>
          <a:noFill/>
          <a:ln>
            <a:noFill/>
          </a:ln>
          <a:effectLst>
            <a:outerShdw blurRad="50800" dist="38100" dir="8100000" algn="tr" rotWithShape="0">
              <a:schemeClr val="tx2">
                <a:lumMod val="60000"/>
                <a:lumOff val="40000"/>
                <a:alpha val="40000"/>
              </a:schemeClr>
            </a:outerShdw>
          </a:effectLst>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sk-SK" sz="4800" b="1" dirty="0">
                <a:solidFill>
                  <a:srgbClr val="C00000"/>
                </a:solidFill>
                <a:effectLst>
                  <a:outerShdw blurRad="50800" dist="50800" dir="5400000" algn="tr" rotWithShape="0">
                    <a:prstClr val="black"/>
                  </a:outerShdw>
                </a:effectLst>
              </a:rPr>
              <a:t> </a:t>
            </a:r>
          </a:p>
        </p:txBody>
      </p:sp>
      <p:pic>
        <p:nvPicPr>
          <p:cNvPr id="4" name="Obrázok 3">
            <a:extLst>
              <a:ext uri="{FF2B5EF4-FFF2-40B4-BE49-F238E27FC236}">
                <a16:creationId xmlns:a16="http://schemas.microsoft.com/office/drawing/2014/main" id="{7AE1577D-B764-1F58-7EB6-8AA871E64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00" y="108000"/>
            <a:ext cx="8928000" cy="6696000"/>
          </a:xfrm>
          <a:prstGeom prst="rect">
            <a:avLst/>
          </a:prstGeom>
          <a:effectLst>
            <a:softEdge rad="63500"/>
          </a:effectLst>
        </p:spPr>
      </p:pic>
      <p:sp>
        <p:nvSpPr>
          <p:cNvPr id="8" name="BlokTextu 7">
            <a:extLst>
              <a:ext uri="{FF2B5EF4-FFF2-40B4-BE49-F238E27FC236}">
                <a16:creationId xmlns:a16="http://schemas.microsoft.com/office/drawing/2014/main" id="{4DA18C7B-D074-A53E-B3A1-83DBC5939427}"/>
              </a:ext>
            </a:extLst>
          </p:cNvPr>
          <p:cNvSpPr txBox="1"/>
          <p:nvPr/>
        </p:nvSpPr>
        <p:spPr>
          <a:xfrm>
            <a:off x="431540" y="108000"/>
            <a:ext cx="828092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4800" b="1" i="0" u="none" strike="noStrike" kern="1200" cap="none" spc="0" normalizeH="0" baseline="0" noProof="0" dirty="0">
                <a:ln>
                  <a:noFill/>
                </a:ln>
                <a:solidFill>
                  <a:srgbClr val="FF0000"/>
                </a:solidFill>
                <a:effectLst>
                  <a:outerShdw blurRad="50800" dist="76200" dir="2700000" algn="tl" rotWithShape="0">
                    <a:srgbClr val="FFFF00">
                      <a:alpha val="40000"/>
                    </a:srgbClr>
                  </a:outerShdw>
                </a:effectLst>
                <a:uLnTx/>
                <a:uFillTx/>
                <a:latin typeface="Calibri"/>
                <a:ea typeface="+mn-ea"/>
                <a:cs typeface="+mn-cs"/>
              </a:rPr>
              <a:t>ČASOVÁ  KONTROLA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4800" b="1" i="0" u="none" strike="noStrike" kern="1200" cap="none" spc="0" normalizeH="0" baseline="0" noProof="0" dirty="0">
                <a:ln>
                  <a:noFill/>
                </a:ln>
                <a:solidFill>
                  <a:srgbClr val="FF0000"/>
                </a:solidFill>
                <a:effectLst>
                  <a:outerShdw blurRad="50800" dist="76200" dir="2700000" algn="tl" rotWithShape="0">
                    <a:srgbClr val="FFFF00">
                      <a:alpha val="40000"/>
                    </a:srgbClr>
                  </a:outerShdw>
                </a:effectLst>
                <a:uLnTx/>
                <a:uFillTx/>
                <a:latin typeface="Calibri"/>
                <a:ea typeface="+mn-ea"/>
                <a:cs typeface="+mn-cs"/>
              </a:rPr>
              <a:t>PŘED  STARTEM  DO  RZ</a:t>
            </a:r>
            <a:endParaRPr lang="cs-CZ" dirty="0"/>
          </a:p>
        </p:txBody>
      </p:sp>
    </p:spTree>
    <p:extLst>
      <p:ext uri="{BB962C8B-B14F-4D97-AF65-F5344CB8AC3E}">
        <p14:creationId xmlns:p14="http://schemas.microsoft.com/office/powerpoint/2010/main" val="3082377953"/>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bdĺžnik 2"/>
          <p:cNvSpPr>
            <a:spLocks noChangeArrowheads="1"/>
          </p:cNvSpPr>
          <p:nvPr/>
        </p:nvSpPr>
        <p:spPr bwMode="auto">
          <a:xfrm>
            <a:off x="188028" y="4584372"/>
            <a:ext cx="8786812" cy="2246769"/>
          </a:xfrm>
          <a:prstGeom prst="rect">
            <a:avLst/>
          </a:prstGeom>
          <a:noFill/>
          <a:ln w="9525">
            <a:noFill/>
            <a:miter lim="800000"/>
            <a:headEnd/>
            <a:tailEnd/>
          </a:ln>
        </p:spPr>
        <p:txBody>
          <a:bodyPr>
            <a:spAutoFit/>
          </a:bodyPr>
          <a:lstStyle/>
          <a:p>
            <a:r>
              <a:rPr lang="sk-SK" sz="2800" b="1" dirty="0">
                <a:solidFill>
                  <a:srgbClr val="002060"/>
                </a:solidFill>
                <a:latin typeface="Calibri" pitchFamily="34" charset="0"/>
              </a:rPr>
              <a:t>•  </a:t>
            </a:r>
            <a:r>
              <a:rPr lang="cs-CZ" sz="2800" b="1" dirty="0">
                <a:solidFill>
                  <a:srgbClr val="002060"/>
                </a:solidFill>
                <a:latin typeface="Calibri" pitchFamily="34" charset="0"/>
              </a:rPr>
              <a:t>DO  JÍZDNÍHO  VÝKAZU  ZAZNAMENAT  SKUTEČNÝ  ČAS</a:t>
            </a:r>
          </a:p>
          <a:p>
            <a:r>
              <a:rPr lang="cs-CZ" sz="2800" b="1" dirty="0">
                <a:solidFill>
                  <a:srgbClr val="002060"/>
                </a:solidFill>
                <a:latin typeface="Calibri" pitchFamily="34" charset="0"/>
              </a:rPr>
              <a:t>    PŘÍJEZDU  I  PŘEDPOKLÁDANÝ  ČAS  STARTU  DO  RZ</a:t>
            </a:r>
          </a:p>
          <a:p>
            <a:r>
              <a:rPr lang="cs-CZ" sz="2800" b="1" dirty="0">
                <a:solidFill>
                  <a:srgbClr val="002060"/>
                </a:solidFill>
                <a:latin typeface="Calibri" pitchFamily="34" charset="0"/>
              </a:rPr>
              <a:t>•  MUSÍ  BÝT  ZACHOVÁN  </a:t>
            </a:r>
            <a:r>
              <a:rPr lang="cs-CZ" sz="2800" b="1" dirty="0">
                <a:solidFill>
                  <a:srgbClr val="7030A0"/>
                </a:solidFill>
                <a:latin typeface="Calibri" pitchFamily="34" charset="0"/>
              </a:rPr>
              <a:t>3 - MINUTOVÝ  INTERVAL</a:t>
            </a:r>
            <a:r>
              <a:rPr lang="cs-CZ" sz="2800" b="1" dirty="0">
                <a:solidFill>
                  <a:srgbClr val="002060"/>
                </a:solidFill>
                <a:latin typeface="Calibri" pitchFamily="34" charset="0"/>
              </a:rPr>
              <a:t>, </a:t>
            </a:r>
          </a:p>
          <a:p>
            <a:r>
              <a:rPr lang="cs-CZ" sz="2800" b="1" dirty="0">
                <a:solidFill>
                  <a:srgbClr val="002060"/>
                </a:solidFill>
                <a:latin typeface="Calibri" pitchFamily="34" charset="0"/>
              </a:rPr>
              <a:t>    BĚHEM  KTERÉHO  SE  M</a:t>
            </a:r>
            <a:r>
              <a:rPr lang="cs-CZ" sz="2800" b="1" dirty="0">
                <a:solidFill>
                  <a:srgbClr val="002060"/>
                </a:solidFill>
                <a:latin typeface="+mn-lt"/>
                <a:cs typeface="Arial" panose="020B0604020202020204" pitchFamily="34" charset="0"/>
              </a:rPr>
              <a:t>Ů</a:t>
            </a:r>
            <a:r>
              <a:rPr lang="cs-CZ" sz="2800" b="1" dirty="0">
                <a:solidFill>
                  <a:srgbClr val="002060"/>
                </a:solidFill>
                <a:latin typeface="Calibri" pitchFamily="34" charset="0"/>
              </a:rPr>
              <a:t>ŽE  POSÁDKA  PŘIPRAVIT </a:t>
            </a:r>
          </a:p>
          <a:p>
            <a:r>
              <a:rPr lang="cs-CZ" sz="2800" b="1" dirty="0">
                <a:solidFill>
                  <a:srgbClr val="002060"/>
                </a:solidFill>
                <a:latin typeface="Calibri" pitchFamily="34" charset="0"/>
              </a:rPr>
              <a:t>    NA  START  DO  RZ  A  PŘIJET  NA  STARTOVNÍ  ČÁRU</a:t>
            </a:r>
          </a:p>
        </p:txBody>
      </p:sp>
      <p:pic>
        <p:nvPicPr>
          <p:cNvPr id="156674" name="Picture 2" descr="C:\Users\user\Pictures\Barum Rally 2017\DSC00830.JPG"/>
          <p:cNvPicPr>
            <a:picLocks noChangeAspect="1" noChangeArrowheads="1"/>
          </p:cNvPicPr>
          <p:nvPr/>
        </p:nvPicPr>
        <p:blipFill rotWithShape="1">
          <a:blip r:embed="rId3" cstate="print"/>
          <a:srcRect t="1493" b="14498"/>
          <a:stretch/>
        </p:blipFill>
        <p:spPr bwMode="auto">
          <a:xfrm>
            <a:off x="29309" y="44857"/>
            <a:ext cx="7200000" cy="4536504"/>
          </a:xfrm>
          <a:prstGeom prst="rect">
            <a:avLst/>
          </a:prstGeom>
          <a:noFill/>
          <a:ln>
            <a:noFill/>
          </a:ln>
          <a:effectLst>
            <a:softEdge rad="63500"/>
          </a:effectLst>
        </p:spPr>
      </p:pic>
      <p:sp>
        <p:nvSpPr>
          <p:cNvPr id="6" name="BlokTextu 5"/>
          <p:cNvSpPr txBox="1"/>
          <p:nvPr/>
        </p:nvSpPr>
        <p:spPr>
          <a:xfrm>
            <a:off x="5508000" y="1512000"/>
            <a:ext cx="864200" cy="307777"/>
          </a:xfrm>
          <a:prstGeom prst="rect">
            <a:avLst/>
          </a:prstGeom>
          <a:noFill/>
        </p:spPr>
        <p:txBody>
          <a:bodyPr wrap="square" lIns="108000" rtlCol="0">
            <a:spAutoFit/>
          </a:bodyPr>
          <a:lstStyle/>
          <a:p>
            <a:r>
              <a:rPr lang="sk-SK" sz="1400" i="1" dirty="0">
                <a:solidFill>
                  <a:schemeClr val="tx2">
                    <a:lumMod val="60000"/>
                    <a:lumOff val="40000"/>
                  </a:schemeClr>
                </a:solidFill>
                <a:latin typeface="Lucida Handwriting" pitchFamily="66" charset="0"/>
              </a:rPr>
              <a:t>10 45</a:t>
            </a:r>
          </a:p>
        </p:txBody>
      </p:sp>
      <p:pic>
        <p:nvPicPr>
          <p:cNvPr id="7" name="Obrázok 6">
            <a:extLst>
              <a:ext uri="{FF2B5EF4-FFF2-40B4-BE49-F238E27FC236}">
                <a16:creationId xmlns:a16="http://schemas.microsoft.com/office/drawing/2014/main" id="{25D16FA6-66B4-407C-8156-1C64A87CDB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4" t="14018" r="3781" b="9323"/>
          <a:stretch/>
        </p:blipFill>
        <p:spPr>
          <a:xfrm>
            <a:off x="5050854" y="116632"/>
            <a:ext cx="4063837" cy="2340000"/>
          </a:xfrm>
          <a:prstGeom prst="rect">
            <a:avLst/>
          </a:prstGeom>
        </p:spPr>
      </p:pic>
    </p:spTree>
    <p:extLst>
      <p:ext uri="{BB962C8B-B14F-4D97-AF65-F5344CB8AC3E}">
        <p14:creationId xmlns:p14="http://schemas.microsoft.com/office/powerpoint/2010/main" val="350512831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Obdĺžnik 3"/>
          <p:cNvSpPr>
            <a:spLocks noChangeArrowheads="1"/>
          </p:cNvSpPr>
          <p:nvPr/>
        </p:nvSpPr>
        <p:spPr bwMode="auto">
          <a:xfrm>
            <a:off x="357188" y="3786188"/>
            <a:ext cx="8643937" cy="3046412"/>
          </a:xfrm>
          <a:prstGeom prst="rect">
            <a:avLst/>
          </a:prstGeom>
          <a:noFill/>
          <a:ln w="9525">
            <a:noFill/>
            <a:miter lim="800000"/>
            <a:headEnd/>
            <a:tailEnd/>
          </a:ln>
        </p:spPr>
        <p:txBody>
          <a:bodyPr>
            <a:spAutoFit/>
          </a:bodyPr>
          <a:lstStyle/>
          <a:p>
            <a:r>
              <a:rPr lang="cs-CZ" sz="2400" b="1" dirty="0">
                <a:solidFill>
                  <a:srgbClr val="002060"/>
                </a:solidFill>
                <a:latin typeface="Calibri" pitchFamily="34" charset="0"/>
              </a:rPr>
              <a:t>• DOSTAVÍ-LI  SE  DVĚ  NEBO  VÍCE  POSÁDEK  DO  ČASOVÉ </a:t>
            </a:r>
          </a:p>
          <a:p>
            <a:r>
              <a:rPr lang="cs-CZ" sz="2400" b="1" dirty="0">
                <a:solidFill>
                  <a:srgbClr val="002060"/>
                </a:solidFill>
                <a:latin typeface="Calibri" pitchFamily="34" charset="0"/>
              </a:rPr>
              <a:t>   KONTROLY  PŘED  STARTEM  DO  RZ  VE  STEJNÉ  MINUTĚ,</a:t>
            </a:r>
          </a:p>
          <a:p>
            <a:r>
              <a:rPr lang="cs-CZ" sz="2400" b="1" dirty="0">
                <a:solidFill>
                  <a:srgbClr val="002060"/>
                </a:solidFill>
                <a:latin typeface="Calibri" pitchFamily="34" charset="0"/>
              </a:rPr>
              <a:t>   BUDOU  JEJICH  PŘEDPOKLÁDANÉ  ČASY  STARTU  DO  RZ</a:t>
            </a:r>
          </a:p>
          <a:p>
            <a:r>
              <a:rPr lang="cs-CZ" sz="2400" b="1" dirty="0">
                <a:solidFill>
                  <a:srgbClr val="002060"/>
                </a:solidFill>
                <a:latin typeface="Calibri" pitchFamily="34" charset="0"/>
              </a:rPr>
              <a:t>   STANOVENY  PODLE  VZÁJEMNÉHO  POŘADÍ  JEJICH  ČASŮ</a:t>
            </a:r>
          </a:p>
          <a:p>
            <a:r>
              <a:rPr lang="cs-CZ" sz="2400" b="1" dirty="0">
                <a:solidFill>
                  <a:srgbClr val="002060"/>
                </a:solidFill>
                <a:latin typeface="Calibri" pitchFamily="34" charset="0"/>
              </a:rPr>
              <a:t>   PŘÍJEZDU  DO  PŘEDEŠLÉ  ČK</a:t>
            </a:r>
          </a:p>
          <a:p>
            <a:r>
              <a:rPr lang="cs-CZ" sz="2400" b="1" dirty="0">
                <a:solidFill>
                  <a:srgbClr val="0070C0"/>
                </a:solidFill>
                <a:latin typeface="Calibri" pitchFamily="34" charset="0"/>
              </a:rPr>
              <a:t>•</a:t>
            </a:r>
            <a:r>
              <a:rPr lang="cs-CZ" sz="2400" dirty="0">
                <a:solidFill>
                  <a:srgbClr val="0070C0"/>
                </a:solidFill>
                <a:latin typeface="Calibri" pitchFamily="34" charset="0"/>
              </a:rPr>
              <a:t> </a:t>
            </a:r>
            <a:r>
              <a:rPr lang="cs-CZ" sz="2400" b="1" dirty="0">
                <a:solidFill>
                  <a:srgbClr val="0070C0"/>
                </a:solidFill>
                <a:latin typeface="Calibri" pitchFamily="34" charset="0"/>
              </a:rPr>
              <a:t>PŘI  MISTROVSTVÍ  ČR  A  PŘI  RSS  BUDOU  PŘEDPOKLÁDANÉ</a:t>
            </a:r>
          </a:p>
          <a:p>
            <a:r>
              <a:rPr lang="cs-CZ" sz="2400" b="1" dirty="0">
                <a:solidFill>
                  <a:srgbClr val="0070C0"/>
                </a:solidFill>
                <a:latin typeface="Calibri" pitchFamily="34" charset="0"/>
              </a:rPr>
              <a:t>   ČASY  STARTU  DO  RZ  STANOVENY  PODLE  POŘADÍ  PŘÍJEZDU</a:t>
            </a:r>
          </a:p>
          <a:p>
            <a:r>
              <a:rPr lang="cs-CZ" sz="2400" b="1" dirty="0">
                <a:solidFill>
                  <a:srgbClr val="0070C0"/>
                </a:solidFill>
                <a:latin typeface="Calibri" pitchFamily="34" charset="0"/>
              </a:rPr>
              <a:t>   VOZIDEL  DO  ČK  PŘED  STARTEM  DO  RZ</a:t>
            </a:r>
            <a:endParaRPr lang="sk-SK" sz="2400" b="1" dirty="0">
              <a:solidFill>
                <a:srgbClr val="0070C0"/>
              </a:solidFill>
              <a:latin typeface="Calibri" pitchFamily="34" charset="0"/>
            </a:endParaRPr>
          </a:p>
        </p:txBody>
      </p:sp>
      <p:pic>
        <p:nvPicPr>
          <p:cNvPr id="3" name="Obrázok 2">
            <a:extLst>
              <a:ext uri="{FF2B5EF4-FFF2-40B4-BE49-F238E27FC236}">
                <a16:creationId xmlns:a16="http://schemas.microsoft.com/office/drawing/2014/main" id="{23ED0CA0-334D-8C7D-8B8A-C53B2A00AB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350" b="17450"/>
          <a:stretch/>
        </p:blipFill>
        <p:spPr>
          <a:xfrm>
            <a:off x="954000" y="108000"/>
            <a:ext cx="7236000" cy="3646880"/>
          </a:xfrm>
          <a:prstGeom prst="rect">
            <a:avLst/>
          </a:prstGeom>
          <a:effectLst>
            <a:softEdge rad="63500"/>
          </a:effectLst>
        </p:spPr>
      </p:pic>
    </p:spTree>
    <p:extLst>
      <p:ext uri="{BB962C8B-B14F-4D97-AF65-F5344CB8AC3E}">
        <p14:creationId xmlns:p14="http://schemas.microsoft.com/office/powerpoint/2010/main" val="66045166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Obdĺžnik 3"/>
          <p:cNvSpPr>
            <a:spLocks noChangeArrowheads="1"/>
          </p:cNvSpPr>
          <p:nvPr/>
        </p:nvSpPr>
        <p:spPr bwMode="auto">
          <a:xfrm>
            <a:off x="339085" y="4049533"/>
            <a:ext cx="8360014" cy="2677656"/>
          </a:xfrm>
          <a:prstGeom prst="rect">
            <a:avLst/>
          </a:prstGeom>
          <a:noFill/>
          <a:ln w="9525">
            <a:noFill/>
            <a:miter lim="800000"/>
            <a:headEnd/>
            <a:tailEnd/>
          </a:ln>
        </p:spPr>
        <p:txBody>
          <a:bodyPr wrap="square">
            <a:spAutoFit/>
          </a:bodyPr>
          <a:lstStyle/>
          <a:p>
            <a:r>
              <a:rPr lang="cs-CZ" sz="2800" b="1" dirty="0">
                <a:solidFill>
                  <a:srgbClr val="002060"/>
                </a:solidFill>
                <a:latin typeface="Calibri" pitchFamily="34" charset="0"/>
              </a:rPr>
              <a:t>• DO  JV  ČAS  PŘÍJEZDU  I  PŘEDPOKLÁDANÝ  ČAS </a:t>
            </a:r>
          </a:p>
          <a:p>
            <a:r>
              <a:rPr lang="cs-CZ" sz="2800" b="1" dirty="0">
                <a:solidFill>
                  <a:srgbClr val="002060"/>
                </a:solidFill>
                <a:latin typeface="Calibri" pitchFamily="34" charset="0"/>
              </a:rPr>
              <a:t>    STARTU,  KTERÝ  JE  O  3  MINUTY  VĚTŠÍ </a:t>
            </a:r>
          </a:p>
          <a:p>
            <a:r>
              <a:rPr lang="cs-CZ" sz="2800" b="1" dirty="0">
                <a:solidFill>
                  <a:srgbClr val="0070C0"/>
                </a:solidFill>
                <a:latin typeface="Calibri" pitchFamily="34" charset="0"/>
              </a:rPr>
              <a:t>• NENÍ-LI  ZAJIŠTĚN  VOLNÝ  PŘÍJEZD  KE  STANOVIŠTI,</a:t>
            </a:r>
          </a:p>
          <a:p>
            <a:r>
              <a:rPr lang="cs-CZ" sz="2800" b="1" dirty="0">
                <a:solidFill>
                  <a:srgbClr val="0070C0"/>
                </a:solidFill>
                <a:latin typeface="Calibri" pitchFamily="34" charset="0"/>
              </a:rPr>
              <a:t>    MŮŽE  SE  S  JV  DOSTAVIT  JEDEN  ČLEN  POSÁDKY</a:t>
            </a:r>
          </a:p>
          <a:p>
            <a:r>
              <a:rPr lang="sk-SK" sz="2800" b="1" dirty="0">
                <a:solidFill>
                  <a:srgbClr val="002060"/>
                </a:solidFill>
                <a:latin typeface="Calibri" pitchFamily="34" charset="0"/>
              </a:rPr>
              <a:t>• PRO  ZÁZNAM  ČASU  JE  ROZHODUJÍCÍ  OKAMŽIK</a:t>
            </a:r>
          </a:p>
          <a:p>
            <a:r>
              <a:rPr lang="sk-SK" sz="2800" b="1" dirty="0">
                <a:solidFill>
                  <a:srgbClr val="002060"/>
                </a:solidFill>
                <a:latin typeface="Calibri" pitchFamily="34" charset="0"/>
              </a:rPr>
              <a:t>    PŘEDLOŽENÍ  </a:t>
            </a:r>
            <a:r>
              <a:rPr lang="cs-CZ" sz="2800" b="1" dirty="0">
                <a:solidFill>
                  <a:srgbClr val="002060"/>
                </a:solidFill>
                <a:latin typeface="Calibri" pitchFamily="34" charset="0"/>
              </a:rPr>
              <a:t>JÍZDNÍHO  VÝKAZU  ČASOMĚŘIČI</a:t>
            </a:r>
            <a:endParaRPr lang="sk-SK" sz="2800" b="1" dirty="0">
              <a:solidFill>
                <a:srgbClr val="002060"/>
              </a:solidFill>
              <a:latin typeface="Calibri" pitchFamily="34" charset="0"/>
            </a:endParaRPr>
          </a:p>
        </p:txBody>
      </p:sp>
      <p:sp>
        <p:nvSpPr>
          <p:cNvPr id="34819" name="Obdĺžnik 4"/>
          <p:cNvSpPr>
            <a:spLocks noChangeArrowheads="1"/>
          </p:cNvSpPr>
          <p:nvPr/>
        </p:nvSpPr>
        <p:spPr bwMode="auto">
          <a:xfrm>
            <a:off x="144000" y="214313"/>
            <a:ext cx="8856000" cy="523220"/>
          </a:xfrm>
          <a:prstGeom prst="rect">
            <a:avLst/>
          </a:prstGeom>
          <a:noFill/>
          <a:ln w="9525">
            <a:noFill/>
            <a:miter lim="800000"/>
            <a:headEnd/>
            <a:tailEnd/>
          </a:ln>
        </p:spPr>
        <p:txBody>
          <a:bodyPr wrap="square">
            <a:spAutoFit/>
          </a:bodyPr>
          <a:lstStyle/>
          <a:p>
            <a:pPr algn="ctr"/>
            <a:r>
              <a:rPr lang="cs-CZ" sz="2800" b="1" dirty="0">
                <a:solidFill>
                  <a:srgbClr val="002060"/>
                </a:solidFill>
                <a:latin typeface="Calibri" pitchFamily="34" charset="0"/>
              </a:rPr>
              <a:t>ČINNOST  V  ČASOVÉ  KONTROLE  PŘI  PŘERUŠENÍ  RZ</a:t>
            </a:r>
          </a:p>
        </p:txBody>
      </p:sp>
      <p:pic>
        <p:nvPicPr>
          <p:cNvPr id="156674" name="Picture 2" descr="C:\Users\user\Pictures\Rally Hustopeče 2017\DSC00667.JPG"/>
          <p:cNvPicPr>
            <a:picLocks noChangeAspect="1" noChangeArrowheads="1"/>
          </p:cNvPicPr>
          <p:nvPr/>
        </p:nvPicPr>
        <p:blipFill rotWithShape="1">
          <a:blip r:embed="rId3" cstate="print"/>
          <a:srcRect t="447" r="10073" b="9625"/>
          <a:stretch/>
        </p:blipFill>
        <p:spPr bwMode="auto">
          <a:xfrm>
            <a:off x="108000" y="720000"/>
            <a:ext cx="4415946" cy="3312000"/>
          </a:xfrm>
          <a:prstGeom prst="rect">
            <a:avLst/>
          </a:prstGeom>
          <a:noFill/>
          <a:ln>
            <a:noFill/>
          </a:ln>
          <a:effectLst>
            <a:softEdge rad="63500"/>
          </a:effectLst>
        </p:spPr>
      </p:pic>
      <p:pic>
        <p:nvPicPr>
          <p:cNvPr id="4" name="Obrázok 3">
            <a:extLst>
              <a:ext uri="{FF2B5EF4-FFF2-40B4-BE49-F238E27FC236}">
                <a16:creationId xmlns:a16="http://schemas.microsoft.com/office/drawing/2014/main" id="{6DFA3C44-91F7-4378-ED31-D72D35AE0E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8000" y="720000"/>
            <a:ext cx="4416000" cy="3312000"/>
          </a:xfrm>
          <a:prstGeom prst="rect">
            <a:avLst/>
          </a:prstGeom>
          <a:effectLst>
            <a:softEdge rad="63500"/>
          </a:effectLst>
        </p:spPr>
      </p:pic>
    </p:spTree>
    <p:extLst>
      <p:ext uri="{BB962C8B-B14F-4D97-AF65-F5344CB8AC3E}">
        <p14:creationId xmlns:p14="http://schemas.microsoft.com/office/powerpoint/2010/main" val="222602061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lokTextu 5">
            <a:extLst>
              <a:ext uri="{FF2B5EF4-FFF2-40B4-BE49-F238E27FC236}">
                <a16:creationId xmlns:a16="http://schemas.microsoft.com/office/drawing/2014/main" id="{05238CBE-0FE1-415F-A420-AC26D0019359}"/>
              </a:ext>
            </a:extLst>
          </p:cNvPr>
          <p:cNvSpPr txBox="1"/>
          <p:nvPr/>
        </p:nvSpPr>
        <p:spPr>
          <a:xfrm>
            <a:off x="128661" y="402431"/>
            <a:ext cx="8784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sz="4400" b="1" i="0" u="none" strike="noStrike" kern="1200" cap="none" spc="0" normalizeH="0" baseline="0" noProof="0" dirty="0">
                <a:ln>
                  <a:noFill/>
                </a:ln>
                <a:solidFill>
                  <a:srgbClr val="FF0000"/>
                </a:solidFill>
                <a:effectLst>
                  <a:outerShdw blurRad="50800" dist="63500" dir="2700000" algn="tl" rotWithShape="0">
                    <a:prstClr val="black">
                      <a:alpha val="40000"/>
                    </a:prstClr>
                  </a:outerShdw>
                </a:effectLst>
                <a:uLnTx/>
                <a:uFillTx/>
                <a:latin typeface="Calibri"/>
                <a:ea typeface="+mn-ea"/>
                <a:cs typeface="+mn-cs"/>
              </a:rPr>
              <a:t>ZÓNA  NA  ZAHŘÍVÁNÍ  PNEUMATIK</a:t>
            </a:r>
          </a:p>
        </p:txBody>
      </p:sp>
      <p:pic>
        <p:nvPicPr>
          <p:cNvPr id="2" name="Obrázok 1">
            <a:extLst>
              <a:ext uri="{FF2B5EF4-FFF2-40B4-BE49-F238E27FC236}">
                <a16:creationId xmlns:a16="http://schemas.microsoft.com/office/drawing/2014/main" id="{5F49F40B-1788-42DB-81A2-E2FFF2D132D6}"/>
              </a:ext>
            </a:extLst>
          </p:cNvPr>
          <p:cNvPicPr>
            <a:picLocks noChangeAspect="1"/>
          </p:cNvPicPr>
          <p:nvPr/>
        </p:nvPicPr>
        <p:blipFill>
          <a:blip r:embed="rId3"/>
          <a:stretch>
            <a:fillRect/>
          </a:stretch>
        </p:blipFill>
        <p:spPr>
          <a:xfrm>
            <a:off x="307031" y="2482241"/>
            <a:ext cx="542591" cy="542591"/>
          </a:xfrm>
          <a:prstGeom prst="rect">
            <a:avLst/>
          </a:prstGeom>
        </p:spPr>
      </p:pic>
      <p:pic>
        <p:nvPicPr>
          <p:cNvPr id="3" name="Obrázok 2">
            <a:extLst>
              <a:ext uri="{FF2B5EF4-FFF2-40B4-BE49-F238E27FC236}">
                <a16:creationId xmlns:a16="http://schemas.microsoft.com/office/drawing/2014/main" id="{7BF4B277-3E23-4A4F-8E15-A29E2E8525EA}"/>
              </a:ext>
            </a:extLst>
          </p:cNvPr>
          <p:cNvPicPr>
            <a:picLocks noChangeAspect="1"/>
          </p:cNvPicPr>
          <p:nvPr/>
        </p:nvPicPr>
        <p:blipFill>
          <a:blip r:embed="rId4"/>
          <a:stretch>
            <a:fillRect/>
          </a:stretch>
        </p:blipFill>
        <p:spPr>
          <a:xfrm>
            <a:off x="1241127" y="2505716"/>
            <a:ext cx="542591" cy="542591"/>
          </a:xfrm>
          <a:prstGeom prst="rect">
            <a:avLst/>
          </a:prstGeom>
        </p:spPr>
      </p:pic>
      <p:pic>
        <p:nvPicPr>
          <p:cNvPr id="5" name="Obrázok 4">
            <a:extLst>
              <a:ext uri="{FF2B5EF4-FFF2-40B4-BE49-F238E27FC236}">
                <a16:creationId xmlns:a16="http://schemas.microsoft.com/office/drawing/2014/main" id="{086020AC-9C64-4081-ACB1-9742EA117753}"/>
              </a:ext>
            </a:extLst>
          </p:cNvPr>
          <p:cNvPicPr>
            <a:picLocks noChangeAspect="1"/>
          </p:cNvPicPr>
          <p:nvPr/>
        </p:nvPicPr>
        <p:blipFill>
          <a:blip r:embed="rId5"/>
          <a:stretch>
            <a:fillRect/>
          </a:stretch>
        </p:blipFill>
        <p:spPr>
          <a:xfrm>
            <a:off x="7465041" y="2625229"/>
            <a:ext cx="552381" cy="552381"/>
          </a:xfrm>
          <a:prstGeom prst="rect">
            <a:avLst/>
          </a:prstGeom>
        </p:spPr>
      </p:pic>
      <p:pic>
        <p:nvPicPr>
          <p:cNvPr id="7" name="Obrázok 6">
            <a:extLst>
              <a:ext uri="{FF2B5EF4-FFF2-40B4-BE49-F238E27FC236}">
                <a16:creationId xmlns:a16="http://schemas.microsoft.com/office/drawing/2014/main" id="{D33D2B83-240B-43F2-A49C-212AA7A22EEE}"/>
              </a:ext>
            </a:extLst>
          </p:cNvPr>
          <p:cNvPicPr>
            <a:picLocks noChangeAspect="1"/>
          </p:cNvPicPr>
          <p:nvPr/>
        </p:nvPicPr>
        <p:blipFill>
          <a:blip r:embed="rId6"/>
          <a:stretch>
            <a:fillRect/>
          </a:stretch>
        </p:blipFill>
        <p:spPr>
          <a:xfrm>
            <a:off x="8462757" y="2649275"/>
            <a:ext cx="552381" cy="552381"/>
          </a:xfrm>
          <a:prstGeom prst="rect">
            <a:avLst/>
          </a:prstGeom>
        </p:spPr>
      </p:pic>
      <p:cxnSp>
        <p:nvCxnSpPr>
          <p:cNvPr id="12" name="Rovná spojovacia šípka 11">
            <a:extLst>
              <a:ext uri="{FF2B5EF4-FFF2-40B4-BE49-F238E27FC236}">
                <a16:creationId xmlns:a16="http://schemas.microsoft.com/office/drawing/2014/main" id="{C1D41046-5558-48F7-AF65-7E3C8886D235}"/>
              </a:ext>
            </a:extLst>
          </p:cNvPr>
          <p:cNvCxnSpPr>
            <a:cxnSpLocks/>
          </p:cNvCxnSpPr>
          <p:nvPr/>
        </p:nvCxnSpPr>
        <p:spPr>
          <a:xfrm>
            <a:off x="1813829" y="1787561"/>
            <a:ext cx="5804448" cy="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Rovná spojovacia šípka 12">
            <a:extLst>
              <a:ext uri="{FF2B5EF4-FFF2-40B4-BE49-F238E27FC236}">
                <a16:creationId xmlns:a16="http://schemas.microsoft.com/office/drawing/2014/main" id="{789F0984-3BCD-476E-91BA-D312C0447294}"/>
              </a:ext>
            </a:extLst>
          </p:cNvPr>
          <p:cNvCxnSpPr>
            <a:cxnSpLocks/>
          </p:cNvCxnSpPr>
          <p:nvPr/>
        </p:nvCxnSpPr>
        <p:spPr>
          <a:xfrm>
            <a:off x="5836103" y="2305308"/>
            <a:ext cx="1826345" cy="37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BlokTextu 15">
            <a:extLst>
              <a:ext uri="{FF2B5EF4-FFF2-40B4-BE49-F238E27FC236}">
                <a16:creationId xmlns:a16="http://schemas.microsoft.com/office/drawing/2014/main" id="{772EB8F1-FEF6-41EE-B30F-2D8C019B2E70}"/>
              </a:ext>
            </a:extLst>
          </p:cNvPr>
          <p:cNvSpPr txBox="1"/>
          <p:nvPr/>
        </p:nvSpPr>
        <p:spPr>
          <a:xfrm>
            <a:off x="3702115" y="1403711"/>
            <a:ext cx="2088232" cy="369332"/>
          </a:xfrm>
          <a:prstGeom prst="rect">
            <a:avLst/>
          </a:prstGeom>
          <a:noFill/>
        </p:spPr>
        <p:txBody>
          <a:bodyPr wrap="square" rtlCol="0">
            <a:spAutoFit/>
          </a:bodyPr>
          <a:lstStyle/>
          <a:p>
            <a:r>
              <a:rPr lang="cs-CZ" b="1" dirty="0">
                <a:latin typeface="+mn-lt"/>
              </a:rPr>
              <a:t>MINIMÁLNĚ  500 m</a:t>
            </a:r>
          </a:p>
        </p:txBody>
      </p:sp>
      <p:sp>
        <p:nvSpPr>
          <p:cNvPr id="18" name="BlokTextu 17">
            <a:extLst>
              <a:ext uri="{FF2B5EF4-FFF2-40B4-BE49-F238E27FC236}">
                <a16:creationId xmlns:a16="http://schemas.microsoft.com/office/drawing/2014/main" id="{81ADD82E-4BDF-4F23-91FF-23635BDC181B}"/>
              </a:ext>
            </a:extLst>
          </p:cNvPr>
          <p:cNvSpPr txBox="1"/>
          <p:nvPr/>
        </p:nvSpPr>
        <p:spPr>
          <a:xfrm>
            <a:off x="6072904" y="1911350"/>
            <a:ext cx="1511954" cy="369332"/>
          </a:xfrm>
          <a:prstGeom prst="rect">
            <a:avLst/>
          </a:prstGeom>
          <a:noFill/>
        </p:spPr>
        <p:txBody>
          <a:bodyPr wrap="square">
            <a:spAutoFit/>
          </a:bodyPr>
          <a:lstStyle/>
          <a:p>
            <a:r>
              <a:rPr lang="cs-CZ" b="1" dirty="0">
                <a:latin typeface="+mn-lt"/>
              </a:rPr>
              <a:t>MIN. 100 m</a:t>
            </a:r>
          </a:p>
        </p:txBody>
      </p:sp>
      <p:cxnSp>
        <p:nvCxnSpPr>
          <p:cNvPr id="20" name="Rovná spojnica 19">
            <a:extLst>
              <a:ext uri="{FF2B5EF4-FFF2-40B4-BE49-F238E27FC236}">
                <a16:creationId xmlns:a16="http://schemas.microsoft.com/office/drawing/2014/main" id="{4698B7D7-4689-4867-B3AE-D6834F0B13BF}"/>
              </a:ext>
            </a:extLst>
          </p:cNvPr>
          <p:cNvCxnSpPr/>
          <p:nvPr/>
        </p:nvCxnSpPr>
        <p:spPr>
          <a:xfrm>
            <a:off x="1813829" y="1588377"/>
            <a:ext cx="0" cy="913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Rovná spojnica 21">
            <a:extLst>
              <a:ext uri="{FF2B5EF4-FFF2-40B4-BE49-F238E27FC236}">
                <a16:creationId xmlns:a16="http://schemas.microsoft.com/office/drawing/2014/main" id="{BBECCD35-A126-4CB4-AE87-152805F2C5B0}"/>
              </a:ext>
            </a:extLst>
          </p:cNvPr>
          <p:cNvCxnSpPr/>
          <p:nvPr/>
        </p:nvCxnSpPr>
        <p:spPr>
          <a:xfrm>
            <a:off x="7662448" y="1424037"/>
            <a:ext cx="0" cy="10993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Rovná spojnica 23">
            <a:extLst>
              <a:ext uri="{FF2B5EF4-FFF2-40B4-BE49-F238E27FC236}">
                <a16:creationId xmlns:a16="http://schemas.microsoft.com/office/drawing/2014/main" id="{3AEC3C42-9FC8-404E-A505-07931692B63D}"/>
              </a:ext>
            </a:extLst>
          </p:cNvPr>
          <p:cNvCxnSpPr>
            <a:cxnSpLocks/>
          </p:cNvCxnSpPr>
          <p:nvPr/>
        </p:nvCxnSpPr>
        <p:spPr>
          <a:xfrm>
            <a:off x="5816976" y="2001992"/>
            <a:ext cx="0" cy="521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Rovná spojnica 25">
            <a:extLst>
              <a:ext uri="{FF2B5EF4-FFF2-40B4-BE49-F238E27FC236}">
                <a16:creationId xmlns:a16="http://schemas.microsoft.com/office/drawing/2014/main" id="{94F1A0A9-1A12-444E-B1A4-62D5FEAD9CBE}"/>
              </a:ext>
            </a:extLst>
          </p:cNvPr>
          <p:cNvCxnSpPr/>
          <p:nvPr/>
        </p:nvCxnSpPr>
        <p:spPr>
          <a:xfrm>
            <a:off x="2295873" y="3376300"/>
            <a:ext cx="0" cy="64807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Rovná spojnica 27">
            <a:extLst>
              <a:ext uri="{FF2B5EF4-FFF2-40B4-BE49-F238E27FC236}">
                <a16:creationId xmlns:a16="http://schemas.microsoft.com/office/drawing/2014/main" id="{E7C2C70E-F26F-424D-95FA-65D76D750883}"/>
              </a:ext>
            </a:extLst>
          </p:cNvPr>
          <p:cNvCxnSpPr/>
          <p:nvPr/>
        </p:nvCxnSpPr>
        <p:spPr>
          <a:xfrm>
            <a:off x="5816976" y="3358812"/>
            <a:ext cx="0" cy="64807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Voľný tvar: obrazec 38">
            <a:extLst>
              <a:ext uri="{FF2B5EF4-FFF2-40B4-BE49-F238E27FC236}">
                <a16:creationId xmlns:a16="http://schemas.microsoft.com/office/drawing/2014/main" id="{0339D131-B1F6-4666-B052-61CF7B1535FF}"/>
              </a:ext>
            </a:extLst>
          </p:cNvPr>
          <p:cNvSpPr/>
          <p:nvPr/>
        </p:nvSpPr>
        <p:spPr>
          <a:xfrm>
            <a:off x="2295873" y="3495115"/>
            <a:ext cx="3477751" cy="301906"/>
          </a:xfrm>
          <a:custGeom>
            <a:avLst/>
            <a:gdLst>
              <a:gd name="connsiteX0" fmla="*/ 0 w 2554968"/>
              <a:gd name="connsiteY0" fmla="*/ 245175 h 254601"/>
              <a:gd name="connsiteX1" fmla="*/ 56561 w 2554968"/>
              <a:gd name="connsiteY1" fmla="*/ 160333 h 254601"/>
              <a:gd name="connsiteX2" fmla="*/ 141402 w 2554968"/>
              <a:gd name="connsiteY2" fmla="*/ 37785 h 254601"/>
              <a:gd name="connsiteX3" fmla="*/ 197963 w 2554968"/>
              <a:gd name="connsiteY3" fmla="*/ 28358 h 254601"/>
              <a:gd name="connsiteX4" fmla="*/ 254524 w 2554968"/>
              <a:gd name="connsiteY4" fmla="*/ 78 h 254601"/>
              <a:gd name="connsiteX5" fmla="*/ 358219 w 2554968"/>
              <a:gd name="connsiteY5" fmla="*/ 66065 h 254601"/>
              <a:gd name="connsiteX6" fmla="*/ 395926 w 2554968"/>
              <a:gd name="connsiteY6" fmla="*/ 160333 h 254601"/>
              <a:gd name="connsiteX7" fmla="*/ 433633 w 2554968"/>
              <a:gd name="connsiteY7" fmla="*/ 207467 h 254601"/>
              <a:gd name="connsiteX8" fmla="*/ 509047 w 2554968"/>
              <a:gd name="connsiteY8" fmla="*/ 226321 h 254601"/>
              <a:gd name="connsiteX9" fmla="*/ 556181 w 2554968"/>
              <a:gd name="connsiteY9" fmla="*/ 245175 h 254601"/>
              <a:gd name="connsiteX10" fmla="*/ 659876 w 2554968"/>
              <a:gd name="connsiteY10" fmla="*/ 235748 h 254601"/>
              <a:gd name="connsiteX11" fmla="*/ 697583 w 2554968"/>
              <a:gd name="connsiteY11" fmla="*/ 169760 h 254601"/>
              <a:gd name="connsiteX12" fmla="*/ 782425 w 2554968"/>
              <a:gd name="connsiteY12" fmla="*/ 113199 h 254601"/>
              <a:gd name="connsiteX13" fmla="*/ 820132 w 2554968"/>
              <a:gd name="connsiteY13" fmla="*/ 75492 h 254601"/>
              <a:gd name="connsiteX14" fmla="*/ 886120 w 2554968"/>
              <a:gd name="connsiteY14" fmla="*/ 66065 h 254601"/>
              <a:gd name="connsiteX15" fmla="*/ 952107 w 2554968"/>
              <a:gd name="connsiteY15" fmla="*/ 103773 h 254601"/>
              <a:gd name="connsiteX16" fmla="*/ 989814 w 2554968"/>
              <a:gd name="connsiteY16" fmla="*/ 160333 h 254601"/>
              <a:gd name="connsiteX17" fmla="*/ 1018095 w 2554968"/>
              <a:gd name="connsiteY17" fmla="*/ 188614 h 254601"/>
              <a:gd name="connsiteX18" fmla="*/ 1093509 w 2554968"/>
              <a:gd name="connsiteY18" fmla="*/ 226321 h 254601"/>
              <a:gd name="connsiteX19" fmla="*/ 1272619 w 2554968"/>
              <a:gd name="connsiteY19" fmla="*/ 207467 h 254601"/>
              <a:gd name="connsiteX20" fmla="*/ 1291472 w 2554968"/>
              <a:gd name="connsiteY20" fmla="*/ 179187 h 254601"/>
              <a:gd name="connsiteX21" fmla="*/ 1338606 w 2554968"/>
              <a:gd name="connsiteY21" fmla="*/ 113199 h 254601"/>
              <a:gd name="connsiteX22" fmla="*/ 1366887 w 2554968"/>
              <a:gd name="connsiteY22" fmla="*/ 66065 h 254601"/>
              <a:gd name="connsiteX23" fmla="*/ 1404594 w 2554968"/>
              <a:gd name="connsiteY23" fmla="*/ 56639 h 254601"/>
              <a:gd name="connsiteX24" fmla="*/ 1423447 w 2554968"/>
              <a:gd name="connsiteY24" fmla="*/ 28358 h 254601"/>
              <a:gd name="connsiteX25" fmla="*/ 1489435 w 2554968"/>
              <a:gd name="connsiteY25" fmla="*/ 103773 h 254601"/>
              <a:gd name="connsiteX26" fmla="*/ 1611983 w 2554968"/>
              <a:gd name="connsiteY26" fmla="*/ 198041 h 254601"/>
              <a:gd name="connsiteX27" fmla="*/ 1649691 w 2554968"/>
              <a:gd name="connsiteY27" fmla="*/ 207467 h 254601"/>
              <a:gd name="connsiteX28" fmla="*/ 1706251 w 2554968"/>
              <a:gd name="connsiteY28" fmla="*/ 226321 h 254601"/>
              <a:gd name="connsiteX29" fmla="*/ 1857080 w 2554968"/>
              <a:gd name="connsiteY29" fmla="*/ 216894 h 254601"/>
              <a:gd name="connsiteX30" fmla="*/ 1875934 w 2554968"/>
              <a:gd name="connsiteY30" fmla="*/ 169760 h 254601"/>
              <a:gd name="connsiteX31" fmla="*/ 1941922 w 2554968"/>
              <a:gd name="connsiteY31" fmla="*/ 37785 h 254601"/>
              <a:gd name="connsiteX32" fmla="*/ 1989056 w 2554968"/>
              <a:gd name="connsiteY32" fmla="*/ 47212 h 254601"/>
              <a:gd name="connsiteX33" fmla="*/ 2045616 w 2554968"/>
              <a:gd name="connsiteY33" fmla="*/ 169760 h 254601"/>
              <a:gd name="connsiteX34" fmla="*/ 2073897 w 2554968"/>
              <a:gd name="connsiteY34" fmla="*/ 198041 h 254601"/>
              <a:gd name="connsiteX35" fmla="*/ 2092750 w 2554968"/>
              <a:gd name="connsiteY35" fmla="*/ 226321 h 254601"/>
              <a:gd name="connsiteX36" fmla="*/ 2168165 w 2554968"/>
              <a:gd name="connsiteY36" fmla="*/ 245175 h 254601"/>
              <a:gd name="connsiteX37" fmla="*/ 2196445 w 2554968"/>
              <a:gd name="connsiteY37" fmla="*/ 254601 h 254601"/>
              <a:gd name="connsiteX38" fmla="*/ 2356701 w 2554968"/>
              <a:gd name="connsiteY38" fmla="*/ 245175 h 254601"/>
              <a:gd name="connsiteX39" fmla="*/ 2366128 w 2554968"/>
              <a:gd name="connsiteY39" fmla="*/ 216894 h 254601"/>
              <a:gd name="connsiteX40" fmla="*/ 2375555 w 2554968"/>
              <a:gd name="connsiteY40" fmla="*/ 160333 h 254601"/>
              <a:gd name="connsiteX41" fmla="*/ 2450969 w 2554968"/>
              <a:gd name="connsiteY41" fmla="*/ 84919 h 254601"/>
              <a:gd name="connsiteX42" fmla="*/ 2554664 w 2554968"/>
              <a:gd name="connsiteY42" fmla="*/ 141480 h 254601"/>
              <a:gd name="connsiteX43" fmla="*/ 2545237 w 2554968"/>
              <a:gd name="connsiteY43" fmla="*/ 188614 h 25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554968" h="254601">
                <a:moveTo>
                  <a:pt x="0" y="245175"/>
                </a:moveTo>
                <a:cubicBezTo>
                  <a:pt x="38966" y="147762"/>
                  <a:pt x="-7303" y="245486"/>
                  <a:pt x="56561" y="160333"/>
                </a:cubicBezTo>
                <a:cubicBezTo>
                  <a:pt x="61949" y="153149"/>
                  <a:pt x="120749" y="50177"/>
                  <a:pt x="141402" y="37785"/>
                </a:cubicBezTo>
                <a:cubicBezTo>
                  <a:pt x="157792" y="27951"/>
                  <a:pt x="179109" y="31500"/>
                  <a:pt x="197963" y="28358"/>
                </a:cubicBezTo>
                <a:cubicBezTo>
                  <a:pt x="216817" y="18931"/>
                  <a:pt x="233499" y="-1424"/>
                  <a:pt x="254524" y="78"/>
                </a:cubicBezTo>
                <a:cubicBezTo>
                  <a:pt x="301551" y="3437"/>
                  <a:pt x="329186" y="37033"/>
                  <a:pt x="358219" y="66065"/>
                </a:cubicBezTo>
                <a:cubicBezTo>
                  <a:pt x="368777" y="97743"/>
                  <a:pt x="379227" y="131706"/>
                  <a:pt x="395926" y="160333"/>
                </a:cubicBezTo>
                <a:cubicBezTo>
                  <a:pt x="406064" y="177712"/>
                  <a:pt x="416254" y="197329"/>
                  <a:pt x="433633" y="207467"/>
                </a:cubicBezTo>
                <a:cubicBezTo>
                  <a:pt x="456015" y="220523"/>
                  <a:pt x="484281" y="218701"/>
                  <a:pt x="509047" y="226321"/>
                </a:cubicBezTo>
                <a:cubicBezTo>
                  <a:pt x="525220" y="231298"/>
                  <a:pt x="540470" y="238890"/>
                  <a:pt x="556181" y="245175"/>
                </a:cubicBezTo>
                <a:lnTo>
                  <a:pt x="659876" y="235748"/>
                </a:lnTo>
                <a:cubicBezTo>
                  <a:pt x="682229" y="223826"/>
                  <a:pt x="680542" y="188506"/>
                  <a:pt x="697583" y="169760"/>
                </a:cubicBezTo>
                <a:cubicBezTo>
                  <a:pt x="791841" y="66076"/>
                  <a:pt x="721155" y="174469"/>
                  <a:pt x="782425" y="113199"/>
                </a:cubicBezTo>
                <a:cubicBezTo>
                  <a:pt x="794994" y="100630"/>
                  <a:pt x="803950" y="82847"/>
                  <a:pt x="820132" y="75492"/>
                </a:cubicBezTo>
                <a:cubicBezTo>
                  <a:pt x="840360" y="66298"/>
                  <a:pt x="864124" y="69207"/>
                  <a:pt x="886120" y="66065"/>
                </a:cubicBezTo>
                <a:cubicBezTo>
                  <a:pt x="908116" y="78634"/>
                  <a:pt x="933362" y="86732"/>
                  <a:pt x="952107" y="103773"/>
                </a:cubicBezTo>
                <a:cubicBezTo>
                  <a:pt x="968873" y="119015"/>
                  <a:pt x="973792" y="144311"/>
                  <a:pt x="989814" y="160333"/>
                </a:cubicBezTo>
                <a:cubicBezTo>
                  <a:pt x="999241" y="169760"/>
                  <a:pt x="1007430" y="180615"/>
                  <a:pt x="1018095" y="188614"/>
                </a:cubicBezTo>
                <a:cubicBezTo>
                  <a:pt x="1053713" y="215327"/>
                  <a:pt x="1058714" y="214722"/>
                  <a:pt x="1093509" y="226321"/>
                </a:cubicBezTo>
                <a:cubicBezTo>
                  <a:pt x="1153212" y="220036"/>
                  <a:pt x="1214218" y="221372"/>
                  <a:pt x="1272619" y="207467"/>
                </a:cubicBezTo>
                <a:cubicBezTo>
                  <a:pt x="1283640" y="204843"/>
                  <a:pt x="1284887" y="188406"/>
                  <a:pt x="1291472" y="179187"/>
                </a:cubicBezTo>
                <a:cubicBezTo>
                  <a:pt x="1319147" y="140443"/>
                  <a:pt x="1316377" y="148765"/>
                  <a:pt x="1338606" y="113199"/>
                </a:cubicBezTo>
                <a:cubicBezTo>
                  <a:pt x="1348317" y="97662"/>
                  <a:pt x="1352975" y="77989"/>
                  <a:pt x="1366887" y="66065"/>
                </a:cubicBezTo>
                <a:cubicBezTo>
                  <a:pt x="1376724" y="57634"/>
                  <a:pt x="1392025" y="59781"/>
                  <a:pt x="1404594" y="56639"/>
                </a:cubicBezTo>
                <a:cubicBezTo>
                  <a:pt x="1410878" y="47212"/>
                  <a:pt x="1412231" y="26756"/>
                  <a:pt x="1423447" y="28358"/>
                </a:cubicBezTo>
                <a:cubicBezTo>
                  <a:pt x="1478202" y="36180"/>
                  <a:pt x="1463925" y="75074"/>
                  <a:pt x="1489435" y="103773"/>
                </a:cubicBezTo>
                <a:cubicBezTo>
                  <a:pt x="1505109" y="121406"/>
                  <a:pt x="1593930" y="188194"/>
                  <a:pt x="1611983" y="198041"/>
                </a:cubicBezTo>
                <a:cubicBezTo>
                  <a:pt x="1623357" y="204245"/>
                  <a:pt x="1637281" y="203744"/>
                  <a:pt x="1649691" y="207467"/>
                </a:cubicBezTo>
                <a:cubicBezTo>
                  <a:pt x="1668726" y="213177"/>
                  <a:pt x="1687398" y="220036"/>
                  <a:pt x="1706251" y="226321"/>
                </a:cubicBezTo>
                <a:lnTo>
                  <a:pt x="1857080" y="216894"/>
                </a:lnTo>
                <a:cubicBezTo>
                  <a:pt x="1873133" y="211543"/>
                  <a:pt x="1870151" y="185663"/>
                  <a:pt x="1875934" y="169760"/>
                </a:cubicBezTo>
                <a:cubicBezTo>
                  <a:pt x="1910299" y="75257"/>
                  <a:pt x="1875101" y="144698"/>
                  <a:pt x="1941922" y="37785"/>
                </a:cubicBezTo>
                <a:cubicBezTo>
                  <a:pt x="1957633" y="40927"/>
                  <a:pt x="1975469" y="38720"/>
                  <a:pt x="1989056" y="47212"/>
                </a:cubicBezTo>
                <a:cubicBezTo>
                  <a:pt x="2041478" y="79976"/>
                  <a:pt x="2000498" y="124642"/>
                  <a:pt x="2045616" y="169760"/>
                </a:cubicBezTo>
                <a:cubicBezTo>
                  <a:pt x="2055043" y="179187"/>
                  <a:pt x="2065362" y="187799"/>
                  <a:pt x="2073897" y="198041"/>
                </a:cubicBezTo>
                <a:cubicBezTo>
                  <a:pt x="2081150" y="206744"/>
                  <a:pt x="2082617" y="221254"/>
                  <a:pt x="2092750" y="226321"/>
                </a:cubicBezTo>
                <a:cubicBezTo>
                  <a:pt x="2115926" y="237909"/>
                  <a:pt x="2143166" y="238357"/>
                  <a:pt x="2168165" y="245175"/>
                </a:cubicBezTo>
                <a:cubicBezTo>
                  <a:pt x="2177751" y="247789"/>
                  <a:pt x="2187018" y="251459"/>
                  <a:pt x="2196445" y="254601"/>
                </a:cubicBezTo>
                <a:cubicBezTo>
                  <a:pt x="2249864" y="251459"/>
                  <a:pt x="2304464" y="256783"/>
                  <a:pt x="2356701" y="245175"/>
                </a:cubicBezTo>
                <a:cubicBezTo>
                  <a:pt x="2366401" y="243019"/>
                  <a:pt x="2363972" y="226594"/>
                  <a:pt x="2366128" y="216894"/>
                </a:cubicBezTo>
                <a:cubicBezTo>
                  <a:pt x="2370274" y="198235"/>
                  <a:pt x="2370526" y="178773"/>
                  <a:pt x="2375555" y="160333"/>
                </a:cubicBezTo>
                <a:cubicBezTo>
                  <a:pt x="2392407" y="98542"/>
                  <a:pt x="2391517" y="114644"/>
                  <a:pt x="2450969" y="84919"/>
                </a:cubicBezTo>
                <a:cubicBezTo>
                  <a:pt x="2467614" y="90467"/>
                  <a:pt x="2549279" y="98397"/>
                  <a:pt x="2554664" y="141480"/>
                </a:cubicBezTo>
                <a:cubicBezTo>
                  <a:pt x="2556651" y="157379"/>
                  <a:pt x="2548379" y="172903"/>
                  <a:pt x="2545237" y="188614"/>
                </a:cubicBezTo>
              </a:path>
            </a:pathLst>
          </a:custGeom>
          <a:noFill/>
          <a:ln w="762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3" name="Obrázok 42">
            <a:extLst>
              <a:ext uri="{FF2B5EF4-FFF2-40B4-BE49-F238E27FC236}">
                <a16:creationId xmlns:a16="http://schemas.microsoft.com/office/drawing/2014/main" id="{655D27F6-E067-4FCC-9F9E-90D03515CD2A}"/>
              </a:ext>
            </a:extLst>
          </p:cNvPr>
          <p:cNvPicPr>
            <a:picLocks noChangeAspect="1"/>
          </p:cNvPicPr>
          <p:nvPr/>
        </p:nvPicPr>
        <p:blipFill rotWithShape="1">
          <a:blip r:embed="rId7"/>
          <a:srcRect r="7301"/>
          <a:stretch/>
        </p:blipFill>
        <p:spPr>
          <a:xfrm>
            <a:off x="706630" y="3456755"/>
            <a:ext cx="1513603" cy="1224000"/>
          </a:xfrm>
          <a:prstGeom prst="rect">
            <a:avLst/>
          </a:prstGeom>
          <a:effectLst>
            <a:softEdge rad="63500"/>
          </a:effectLst>
        </p:spPr>
      </p:pic>
      <p:pic>
        <p:nvPicPr>
          <p:cNvPr id="8" name="Obrázok 7">
            <a:extLst>
              <a:ext uri="{FF2B5EF4-FFF2-40B4-BE49-F238E27FC236}">
                <a16:creationId xmlns:a16="http://schemas.microsoft.com/office/drawing/2014/main" id="{F5C6B217-A697-4520-85F9-AA169EC2AD4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7722" t="28647" b="13107"/>
          <a:stretch/>
        </p:blipFill>
        <p:spPr>
          <a:xfrm>
            <a:off x="2728709" y="3879208"/>
            <a:ext cx="2713701" cy="1692000"/>
          </a:xfrm>
          <a:prstGeom prst="rect">
            <a:avLst/>
          </a:prstGeom>
          <a:effectLst>
            <a:softEdge rad="63500"/>
          </a:effectLst>
        </p:spPr>
      </p:pic>
      <p:pic>
        <p:nvPicPr>
          <p:cNvPr id="4" name="Obrázok 3">
            <a:extLst>
              <a:ext uri="{FF2B5EF4-FFF2-40B4-BE49-F238E27FC236}">
                <a16:creationId xmlns:a16="http://schemas.microsoft.com/office/drawing/2014/main" id="{4FF7DF0F-AE41-46CD-9B9F-09702F65447B}"/>
              </a:ext>
            </a:extLst>
          </p:cNvPr>
          <p:cNvPicPr>
            <a:picLocks noChangeAspect="1"/>
          </p:cNvPicPr>
          <p:nvPr/>
        </p:nvPicPr>
        <p:blipFill>
          <a:blip r:embed="rId9"/>
          <a:stretch>
            <a:fillRect/>
          </a:stretch>
        </p:blipFill>
        <p:spPr>
          <a:xfrm>
            <a:off x="3702115" y="2935354"/>
            <a:ext cx="468000" cy="468000"/>
          </a:xfrm>
          <a:prstGeom prst="rect">
            <a:avLst/>
          </a:prstGeom>
        </p:spPr>
      </p:pic>
      <p:pic>
        <p:nvPicPr>
          <p:cNvPr id="15" name="Obrázok 14">
            <a:extLst>
              <a:ext uri="{FF2B5EF4-FFF2-40B4-BE49-F238E27FC236}">
                <a16:creationId xmlns:a16="http://schemas.microsoft.com/office/drawing/2014/main" id="{59F9B989-BB7D-4362-8A2B-5BD5076D73FC}"/>
              </a:ext>
            </a:extLst>
          </p:cNvPr>
          <p:cNvPicPr>
            <a:picLocks noChangeAspect="1"/>
          </p:cNvPicPr>
          <p:nvPr/>
        </p:nvPicPr>
        <p:blipFill rotWithShape="1">
          <a:blip r:embed="rId10"/>
          <a:srcRect l="42390" t="53875" r="44271" b="32805"/>
          <a:stretch/>
        </p:blipFill>
        <p:spPr>
          <a:xfrm>
            <a:off x="1948116" y="2576038"/>
            <a:ext cx="576000" cy="720000"/>
          </a:xfrm>
          <a:prstGeom prst="rect">
            <a:avLst/>
          </a:prstGeom>
          <a:effectLst>
            <a:outerShdw sx="1000" sy="1000" algn="ctr" rotWithShape="0">
              <a:srgbClr val="000000">
                <a:alpha val="0"/>
              </a:srgbClr>
            </a:outerShdw>
          </a:effectLst>
        </p:spPr>
      </p:pic>
      <p:pic>
        <p:nvPicPr>
          <p:cNvPr id="11" name="Obrázok 10">
            <a:extLst>
              <a:ext uri="{FF2B5EF4-FFF2-40B4-BE49-F238E27FC236}">
                <a16:creationId xmlns:a16="http://schemas.microsoft.com/office/drawing/2014/main" id="{178900EB-0578-4702-BB7F-D0071D6D6BA2}"/>
              </a:ext>
            </a:extLst>
          </p:cNvPr>
          <p:cNvPicPr>
            <a:picLocks noChangeAspect="1"/>
          </p:cNvPicPr>
          <p:nvPr/>
        </p:nvPicPr>
        <p:blipFill rotWithShape="1">
          <a:blip r:embed="rId11"/>
          <a:srcRect l="14339" r="46925" b="20051"/>
          <a:stretch/>
        </p:blipFill>
        <p:spPr>
          <a:xfrm>
            <a:off x="2109655" y="2912786"/>
            <a:ext cx="221156" cy="288000"/>
          </a:xfrm>
          <a:prstGeom prst="rect">
            <a:avLst/>
          </a:prstGeom>
        </p:spPr>
      </p:pic>
      <p:pic>
        <p:nvPicPr>
          <p:cNvPr id="29" name="Obrázok 28">
            <a:extLst>
              <a:ext uri="{FF2B5EF4-FFF2-40B4-BE49-F238E27FC236}">
                <a16:creationId xmlns:a16="http://schemas.microsoft.com/office/drawing/2014/main" id="{68830CAC-5A45-469A-A882-566FA01FA5D2}"/>
              </a:ext>
            </a:extLst>
          </p:cNvPr>
          <p:cNvPicPr>
            <a:picLocks noChangeAspect="1"/>
          </p:cNvPicPr>
          <p:nvPr/>
        </p:nvPicPr>
        <p:blipFill rotWithShape="1">
          <a:blip r:embed="rId10"/>
          <a:srcRect l="42390" t="53875" r="44271" b="32805"/>
          <a:stretch/>
        </p:blipFill>
        <p:spPr>
          <a:xfrm>
            <a:off x="5503218" y="2576038"/>
            <a:ext cx="576000" cy="720000"/>
          </a:xfrm>
          <a:prstGeom prst="rect">
            <a:avLst/>
          </a:prstGeom>
          <a:effectLst>
            <a:outerShdw sx="1000" sy="1000" algn="ctr" rotWithShape="0">
              <a:srgbClr val="000000">
                <a:alpha val="0"/>
              </a:srgbClr>
            </a:outerShdw>
          </a:effectLst>
        </p:spPr>
      </p:pic>
      <p:pic>
        <p:nvPicPr>
          <p:cNvPr id="30" name="Obrázok 29">
            <a:extLst>
              <a:ext uri="{FF2B5EF4-FFF2-40B4-BE49-F238E27FC236}">
                <a16:creationId xmlns:a16="http://schemas.microsoft.com/office/drawing/2014/main" id="{D62F223F-8806-44F9-8300-DBA019BF6DE4}"/>
              </a:ext>
            </a:extLst>
          </p:cNvPr>
          <p:cNvPicPr>
            <a:picLocks noChangeAspect="1"/>
          </p:cNvPicPr>
          <p:nvPr/>
        </p:nvPicPr>
        <p:blipFill rotWithShape="1">
          <a:blip r:embed="rId11"/>
          <a:srcRect l="14339" r="46925" b="20051"/>
          <a:stretch/>
        </p:blipFill>
        <p:spPr>
          <a:xfrm>
            <a:off x="5667616" y="2913656"/>
            <a:ext cx="221156" cy="288000"/>
          </a:xfrm>
          <a:prstGeom prst="rect">
            <a:avLst/>
          </a:prstGeom>
        </p:spPr>
      </p:pic>
      <p:cxnSp>
        <p:nvCxnSpPr>
          <p:cNvPr id="10" name="Rovná spojnica 9">
            <a:extLst>
              <a:ext uri="{FF2B5EF4-FFF2-40B4-BE49-F238E27FC236}">
                <a16:creationId xmlns:a16="http://schemas.microsoft.com/office/drawing/2014/main" id="{A9E76007-C21D-43FE-B154-D796D6D51B6F}"/>
              </a:ext>
            </a:extLst>
          </p:cNvPr>
          <p:cNvCxnSpPr>
            <a:cxnSpLocks/>
          </p:cNvCxnSpPr>
          <p:nvPr/>
        </p:nvCxnSpPr>
        <p:spPr>
          <a:xfrm flipV="1">
            <a:off x="5652153" y="2756634"/>
            <a:ext cx="354740" cy="35744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Rovná spojnica 33">
            <a:extLst>
              <a:ext uri="{FF2B5EF4-FFF2-40B4-BE49-F238E27FC236}">
                <a16:creationId xmlns:a16="http://schemas.microsoft.com/office/drawing/2014/main" id="{9F9DEF82-DE8B-4684-8FB6-C51751EFF214}"/>
              </a:ext>
            </a:extLst>
          </p:cNvPr>
          <p:cNvCxnSpPr>
            <a:cxnSpLocks/>
          </p:cNvCxnSpPr>
          <p:nvPr/>
        </p:nvCxnSpPr>
        <p:spPr>
          <a:xfrm flipV="1">
            <a:off x="5619486" y="2710340"/>
            <a:ext cx="354740" cy="35744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Rovná spojnica 34">
            <a:extLst>
              <a:ext uri="{FF2B5EF4-FFF2-40B4-BE49-F238E27FC236}">
                <a16:creationId xmlns:a16="http://schemas.microsoft.com/office/drawing/2014/main" id="{CED70C80-7EC4-4585-A691-3DDDAFC6A28F}"/>
              </a:ext>
            </a:extLst>
          </p:cNvPr>
          <p:cNvCxnSpPr>
            <a:cxnSpLocks/>
          </p:cNvCxnSpPr>
          <p:nvPr/>
        </p:nvCxnSpPr>
        <p:spPr>
          <a:xfrm flipV="1">
            <a:off x="5586819" y="2667392"/>
            <a:ext cx="354740" cy="35744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BlokTextu 30">
            <a:extLst>
              <a:ext uri="{FF2B5EF4-FFF2-40B4-BE49-F238E27FC236}">
                <a16:creationId xmlns:a16="http://schemas.microsoft.com/office/drawing/2014/main" id="{A98D297E-82E5-4EC4-86C1-E80F27A52D9E}"/>
              </a:ext>
            </a:extLst>
          </p:cNvPr>
          <p:cNvSpPr txBox="1"/>
          <p:nvPr/>
        </p:nvSpPr>
        <p:spPr>
          <a:xfrm>
            <a:off x="460984" y="5731925"/>
            <a:ext cx="8554154" cy="86177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500" b="1" i="0" u="none" strike="noStrike" kern="1200" cap="none" spc="0" normalizeH="0" baseline="0" noProof="0" dirty="0">
                <a:ln>
                  <a:noFill/>
                </a:ln>
                <a:solidFill>
                  <a:srgbClr val="002060"/>
                </a:solidFill>
                <a:effectLst/>
                <a:uLnTx/>
                <a:uFillTx/>
                <a:latin typeface="Calibri"/>
                <a:ea typeface="+mn-ea"/>
                <a:cs typeface="+mn-cs"/>
              </a:rPr>
              <a:t>3 – MINUTOVÉ  OKNO  MEZI  ČK  A  STARTEM  RZ  M</a:t>
            </a:r>
            <a:r>
              <a:rPr kumimoji="0" lang="cs-CZ" sz="25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ŮŽE  BÝT  ROZŠÍŘENO  S  OHLEDEM  NA  DÉLKU  ZAHŘÍVACÍ  ZÓNY</a:t>
            </a:r>
            <a:r>
              <a:rPr kumimoji="0" lang="cs-CZ" sz="2500" b="1" i="0" u="none" strike="noStrike" kern="1200" cap="none" spc="0" normalizeH="0" baseline="0" noProof="0" dirty="0">
                <a:ln>
                  <a:noFill/>
                </a:ln>
                <a:solidFill>
                  <a:srgbClr val="002060"/>
                </a:solidFill>
                <a:effectLst/>
                <a:uLnTx/>
                <a:uFillTx/>
                <a:latin typeface="Calibri"/>
                <a:ea typeface="+mn-ea"/>
                <a:cs typeface="+mn-cs"/>
              </a:rPr>
              <a:t>  </a:t>
            </a:r>
          </a:p>
        </p:txBody>
      </p:sp>
    </p:spTree>
    <p:extLst>
      <p:ext uri="{BB962C8B-B14F-4D97-AF65-F5344CB8AC3E}">
        <p14:creationId xmlns:p14="http://schemas.microsoft.com/office/powerpoint/2010/main" val="351470004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Obdĺžnik 3"/>
          <p:cNvSpPr>
            <a:spLocks noChangeArrowheads="1"/>
          </p:cNvSpPr>
          <p:nvPr/>
        </p:nvSpPr>
        <p:spPr bwMode="auto">
          <a:xfrm>
            <a:off x="1357313" y="3071813"/>
            <a:ext cx="827087" cy="369887"/>
          </a:xfrm>
          <a:prstGeom prst="rect">
            <a:avLst/>
          </a:prstGeom>
          <a:noFill/>
          <a:ln w="9525">
            <a:noFill/>
            <a:miter lim="800000"/>
            <a:headEnd/>
            <a:tailEnd/>
          </a:ln>
        </p:spPr>
        <p:txBody>
          <a:bodyPr>
            <a:spAutoFit/>
          </a:bodyPr>
          <a:lstStyle/>
          <a:p>
            <a:endParaRPr lang="sk-SK" b="1" dirty="0">
              <a:solidFill>
                <a:srgbClr val="FF0000"/>
              </a:solidFill>
              <a:latin typeface="Calibri" pitchFamily="34" charset="0"/>
            </a:endParaRPr>
          </a:p>
        </p:txBody>
      </p:sp>
      <p:sp>
        <p:nvSpPr>
          <p:cNvPr id="35843" name="Obdĺžnik 4"/>
          <p:cNvSpPr>
            <a:spLocks noChangeArrowheads="1"/>
          </p:cNvSpPr>
          <p:nvPr/>
        </p:nvSpPr>
        <p:spPr bwMode="auto">
          <a:xfrm>
            <a:off x="5572125" y="2857500"/>
            <a:ext cx="342900" cy="369888"/>
          </a:xfrm>
          <a:prstGeom prst="rect">
            <a:avLst/>
          </a:prstGeom>
          <a:noFill/>
          <a:ln w="9525">
            <a:noFill/>
            <a:miter lim="800000"/>
            <a:headEnd/>
            <a:tailEnd/>
          </a:ln>
        </p:spPr>
        <p:txBody>
          <a:bodyPr wrap="none">
            <a:spAutoFit/>
          </a:bodyPr>
          <a:lstStyle/>
          <a:p>
            <a:r>
              <a:rPr lang="sk-SK" b="1" dirty="0">
                <a:latin typeface="Calibri" pitchFamily="34" charset="0"/>
              </a:rPr>
              <a:t>   </a:t>
            </a:r>
          </a:p>
        </p:txBody>
      </p:sp>
      <p:sp>
        <p:nvSpPr>
          <p:cNvPr id="35844" name="Obdĺžnik 8"/>
          <p:cNvSpPr>
            <a:spLocks noChangeArrowheads="1"/>
          </p:cNvSpPr>
          <p:nvPr/>
        </p:nvSpPr>
        <p:spPr bwMode="auto">
          <a:xfrm>
            <a:off x="3071813" y="4643438"/>
            <a:ext cx="184150" cy="369887"/>
          </a:xfrm>
          <a:prstGeom prst="rect">
            <a:avLst/>
          </a:prstGeom>
          <a:noFill/>
          <a:ln w="9525">
            <a:noFill/>
            <a:miter lim="800000"/>
            <a:headEnd/>
            <a:tailEnd/>
          </a:ln>
        </p:spPr>
        <p:txBody>
          <a:bodyPr wrap="none">
            <a:spAutoFit/>
          </a:bodyPr>
          <a:lstStyle/>
          <a:p>
            <a:pPr algn="ctr"/>
            <a:endParaRPr lang="sk-SK" b="1" dirty="0">
              <a:latin typeface="Calibri" pitchFamily="34" charset="0"/>
            </a:endParaRPr>
          </a:p>
        </p:txBody>
      </p:sp>
      <p:pic>
        <p:nvPicPr>
          <p:cNvPr id="3" name="Obrázok 2">
            <a:extLst>
              <a:ext uri="{FF2B5EF4-FFF2-40B4-BE49-F238E27FC236}">
                <a16:creationId xmlns:a16="http://schemas.microsoft.com/office/drawing/2014/main" id="{F5675CF4-4CC2-5CB1-A1C4-66F9C177CA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85" t="4968"/>
          <a:stretch/>
        </p:blipFill>
        <p:spPr>
          <a:xfrm>
            <a:off x="108792" y="81000"/>
            <a:ext cx="8982775" cy="6696000"/>
          </a:xfrm>
          <a:prstGeom prst="rect">
            <a:avLst/>
          </a:prstGeom>
          <a:effectLst>
            <a:softEdge rad="63500"/>
          </a:effectLst>
        </p:spPr>
      </p:pic>
      <p:sp>
        <p:nvSpPr>
          <p:cNvPr id="6" name="BlokTextu 5">
            <a:extLst>
              <a:ext uri="{FF2B5EF4-FFF2-40B4-BE49-F238E27FC236}">
                <a16:creationId xmlns:a16="http://schemas.microsoft.com/office/drawing/2014/main" id="{382FCA85-C120-FF3B-B837-B1B4690BFAA4}"/>
              </a:ext>
            </a:extLst>
          </p:cNvPr>
          <p:cNvSpPr txBox="1"/>
          <p:nvPr/>
        </p:nvSpPr>
        <p:spPr>
          <a:xfrm>
            <a:off x="108792" y="235829"/>
            <a:ext cx="898198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4800" b="1" i="0" u="none" strike="noStrike" kern="1200" cap="none" spc="0" normalizeH="0" baseline="0" noProof="0" dirty="0">
                <a:ln>
                  <a:noFill/>
                </a:ln>
                <a:solidFill>
                  <a:srgbClr val="FF0000"/>
                </a:solidFill>
                <a:effectLst>
                  <a:outerShdw blurRad="50800" dist="50800" dir="5400000" algn="tr" rotWithShape="0">
                    <a:prstClr val="black"/>
                  </a:outerShdw>
                </a:effectLst>
                <a:uLnTx/>
                <a:uFillTx/>
                <a:latin typeface="Calibri"/>
                <a:ea typeface="+mn-ea"/>
                <a:cs typeface="+mn-cs"/>
              </a:rPr>
              <a:t>START  </a:t>
            </a:r>
            <a:r>
              <a:rPr kumimoji="0" lang="cs-CZ" sz="4800" b="1" i="0" u="none" strike="noStrike" kern="1200" cap="none" spc="0" normalizeH="0" baseline="0" noProof="0" dirty="0">
                <a:ln>
                  <a:noFill/>
                </a:ln>
                <a:solidFill>
                  <a:srgbClr val="FF0000"/>
                </a:solidFill>
                <a:effectLst>
                  <a:outerShdw blurRad="50800" dist="50800" dir="5400000" algn="tr" rotWithShape="0">
                    <a:prstClr val="black"/>
                  </a:outerShdw>
                </a:effectLst>
                <a:uLnTx/>
                <a:uFillTx/>
                <a:latin typeface="+mj-lt"/>
                <a:ea typeface="+mn-ea"/>
                <a:cs typeface="+mn-cs"/>
              </a:rPr>
              <a:t>DO  </a:t>
            </a:r>
            <a:r>
              <a:rPr kumimoji="0" lang="cs-CZ" sz="4800" b="1" i="0" u="none" strike="noStrike" kern="1200" cap="none" spc="0" normalizeH="0" baseline="0" noProof="0" dirty="0">
                <a:ln>
                  <a:noFill/>
                </a:ln>
                <a:solidFill>
                  <a:srgbClr val="FF0000"/>
                </a:solidFill>
                <a:effectLst>
                  <a:outerShdw blurRad="50800" dist="50800" dir="5400000" algn="tr" rotWithShape="0">
                    <a:prstClr val="black"/>
                  </a:outerShdw>
                </a:effectLst>
                <a:uLnTx/>
                <a:uFillTx/>
                <a:latin typeface="Calibri"/>
                <a:ea typeface="+mn-ea"/>
                <a:cs typeface="+mn-cs"/>
              </a:rPr>
              <a:t>RYCHLOSTNÍ  ZKOUŠKY</a:t>
            </a:r>
          </a:p>
        </p:txBody>
      </p:sp>
    </p:spTree>
    <p:extLst>
      <p:ext uri="{BB962C8B-B14F-4D97-AF65-F5344CB8AC3E}">
        <p14:creationId xmlns:p14="http://schemas.microsoft.com/office/powerpoint/2010/main" val="3063990921"/>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Obdĺžnik 3"/>
          <p:cNvSpPr>
            <a:spLocks noChangeArrowheads="1"/>
          </p:cNvSpPr>
          <p:nvPr/>
        </p:nvSpPr>
        <p:spPr bwMode="auto">
          <a:xfrm>
            <a:off x="1357313" y="3071813"/>
            <a:ext cx="827087" cy="369887"/>
          </a:xfrm>
          <a:prstGeom prst="rect">
            <a:avLst/>
          </a:prstGeom>
          <a:noFill/>
          <a:ln w="9525">
            <a:noFill/>
            <a:miter lim="800000"/>
            <a:headEnd/>
            <a:tailEnd/>
          </a:ln>
        </p:spPr>
        <p:txBody>
          <a:bodyPr>
            <a:spAutoFit/>
          </a:bodyPr>
          <a:lstStyle/>
          <a:p>
            <a:endParaRPr lang="sk-SK" b="1" dirty="0">
              <a:solidFill>
                <a:srgbClr val="FF0000"/>
              </a:solidFill>
              <a:latin typeface="Calibri" pitchFamily="34" charset="0"/>
            </a:endParaRPr>
          </a:p>
        </p:txBody>
      </p:sp>
      <p:sp>
        <p:nvSpPr>
          <p:cNvPr id="36867" name="Obdĺžnik 4"/>
          <p:cNvSpPr>
            <a:spLocks noChangeArrowheads="1"/>
          </p:cNvSpPr>
          <p:nvPr/>
        </p:nvSpPr>
        <p:spPr bwMode="auto">
          <a:xfrm>
            <a:off x="5572125" y="2857500"/>
            <a:ext cx="342900" cy="369888"/>
          </a:xfrm>
          <a:prstGeom prst="rect">
            <a:avLst/>
          </a:prstGeom>
          <a:noFill/>
          <a:ln w="9525">
            <a:noFill/>
            <a:miter lim="800000"/>
            <a:headEnd/>
            <a:tailEnd/>
          </a:ln>
        </p:spPr>
        <p:txBody>
          <a:bodyPr wrap="none">
            <a:spAutoFit/>
          </a:bodyPr>
          <a:lstStyle/>
          <a:p>
            <a:r>
              <a:rPr lang="sk-SK" b="1" dirty="0">
                <a:latin typeface="Calibri" pitchFamily="34" charset="0"/>
              </a:rPr>
              <a:t>   </a:t>
            </a:r>
          </a:p>
        </p:txBody>
      </p:sp>
      <p:sp>
        <p:nvSpPr>
          <p:cNvPr id="36868" name="Obdĺžnik 8"/>
          <p:cNvSpPr>
            <a:spLocks noChangeArrowheads="1"/>
          </p:cNvSpPr>
          <p:nvPr/>
        </p:nvSpPr>
        <p:spPr bwMode="auto">
          <a:xfrm>
            <a:off x="3071813" y="4643438"/>
            <a:ext cx="184150" cy="369887"/>
          </a:xfrm>
          <a:prstGeom prst="rect">
            <a:avLst/>
          </a:prstGeom>
          <a:noFill/>
          <a:ln w="9525">
            <a:noFill/>
            <a:miter lim="800000"/>
            <a:headEnd/>
            <a:tailEnd/>
          </a:ln>
        </p:spPr>
        <p:txBody>
          <a:bodyPr wrap="none">
            <a:spAutoFit/>
          </a:bodyPr>
          <a:lstStyle/>
          <a:p>
            <a:pPr algn="ctr"/>
            <a:endParaRPr lang="sk-SK" b="1" dirty="0">
              <a:latin typeface="Calibri" pitchFamily="34" charset="0"/>
            </a:endParaRPr>
          </a:p>
        </p:txBody>
      </p:sp>
      <p:sp>
        <p:nvSpPr>
          <p:cNvPr id="9" name="Obdĺžnik 8"/>
          <p:cNvSpPr/>
          <p:nvPr/>
        </p:nvSpPr>
        <p:spPr>
          <a:xfrm>
            <a:off x="251520" y="5661248"/>
            <a:ext cx="8712968" cy="954107"/>
          </a:xfrm>
          <a:prstGeom prst="rect">
            <a:avLst/>
          </a:prstGeom>
        </p:spPr>
        <p:txBody>
          <a:bodyPr wrap="square">
            <a:spAutoFit/>
          </a:bodyPr>
          <a:lstStyle/>
          <a:p>
            <a:pPr>
              <a:defRPr/>
            </a:pPr>
            <a:r>
              <a:rPr lang="cs-CZ" sz="2800" b="1" dirty="0">
                <a:solidFill>
                  <a:srgbClr val="002060"/>
                </a:solidFill>
                <a:latin typeface="+mn-lt"/>
              </a:rPr>
              <a:t>START  POMOCÍ  STARTOVACÍCH  HODIN  SPOJENÝCH</a:t>
            </a:r>
          </a:p>
          <a:p>
            <a:pPr>
              <a:defRPr/>
            </a:pPr>
            <a:r>
              <a:rPr lang="cs-CZ" sz="2800" b="1" dirty="0">
                <a:solidFill>
                  <a:srgbClr val="002060"/>
                </a:solidFill>
                <a:latin typeface="+mn-lt"/>
              </a:rPr>
              <a:t>S  FOTOBUŇKOU  PRO  ZJIŠTĚNÍ  PŘEDČASNÝCH  STARTŮ</a:t>
            </a:r>
          </a:p>
        </p:txBody>
      </p:sp>
      <p:pic>
        <p:nvPicPr>
          <p:cNvPr id="3" name="Obrázok 2">
            <a:extLst>
              <a:ext uri="{FF2B5EF4-FFF2-40B4-BE49-F238E27FC236}">
                <a16:creationId xmlns:a16="http://schemas.microsoft.com/office/drawing/2014/main" id="{896D6645-EB54-50C9-8703-024A1FEDB6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9217"/>
          <a:stretch/>
        </p:blipFill>
        <p:spPr>
          <a:xfrm>
            <a:off x="108000" y="108000"/>
            <a:ext cx="8928000" cy="5409232"/>
          </a:xfrm>
          <a:prstGeom prst="rect">
            <a:avLst/>
          </a:prstGeom>
          <a:effectLst>
            <a:softEdge rad="63500"/>
          </a:effectLst>
        </p:spPr>
      </p:pic>
    </p:spTree>
    <p:extLst>
      <p:ext uri="{BB962C8B-B14F-4D97-AF65-F5344CB8AC3E}">
        <p14:creationId xmlns:p14="http://schemas.microsoft.com/office/powerpoint/2010/main" val="159245962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Obdĺžnik 3"/>
          <p:cNvSpPr>
            <a:spLocks noChangeArrowheads="1"/>
          </p:cNvSpPr>
          <p:nvPr/>
        </p:nvSpPr>
        <p:spPr bwMode="auto">
          <a:xfrm>
            <a:off x="1357313" y="3071813"/>
            <a:ext cx="827087" cy="369887"/>
          </a:xfrm>
          <a:prstGeom prst="rect">
            <a:avLst/>
          </a:prstGeom>
          <a:noFill/>
          <a:ln w="9525">
            <a:noFill/>
            <a:miter lim="800000"/>
            <a:headEnd/>
            <a:tailEnd/>
          </a:ln>
        </p:spPr>
        <p:txBody>
          <a:bodyPr>
            <a:spAutoFit/>
          </a:bodyPr>
          <a:lstStyle/>
          <a:p>
            <a:endParaRPr lang="sk-SK" b="1" dirty="0">
              <a:solidFill>
                <a:srgbClr val="FF0000"/>
              </a:solidFill>
              <a:latin typeface="Calibri" pitchFamily="34" charset="0"/>
            </a:endParaRPr>
          </a:p>
        </p:txBody>
      </p:sp>
      <p:sp>
        <p:nvSpPr>
          <p:cNvPr id="37891" name="Obdĺžnik 4"/>
          <p:cNvSpPr>
            <a:spLocks noChangeArrowheads="1"/>
          </p:cNvSpPr>
          <p:nvPr/>
        </p:nvSpPr>
        <p:spPr bwMode="auto">
          <a:xfrm>
            <a:off x="5572125" y="2857500"/>
            <a:ext cx="342900" cy="369888"/>
          </a:xfrm>
          <a:prstGeom prst="rect">
            <a:avLst/>
          </a:prstGeom>
          <a:noFill/>
          <a:ln w="9525">
            <a:noFill/>
            <a:miter lim="800000"/>
            <a:headEnd/>
            <a:tailEnd/>
          </a:ln>
        </p:spPr>
        <p:txBody>
          <a:bodyPr wrap="none">
            <a:spAutoFit/>
          </a:bodyPr>
          <a:lstStyle/>
          <a:p>
            <a:r>
              <a:rPr lang="sk-SK" b="1" dirty="0">
                <a:latin typeface="Calibri" pitchFamily="34" charset="0"/>
              </a:rPr>
              <a:t>   </a:t>
            </a:r>
          </a:p>
        </p:txBody>
      </p:sp>
      <p:sp>
        <p:nvSpPr>
          <p:cNvPr id="37892" name="Obdĺžnik 8"/>
          <p:cNvSpPr>
            <a:spLocks noChangeArrowheads="1"/>
          </p:cNvSpPr>
          <p:nvPr/>
        </p:nvSpPr>
        <p:spPr bwMode="auto">
          <a:xfrm>
            <a:off x="3071813" y="4643438"/>
            <a:ext cx="184150" cy="369887"/>
          </a:xfrm>
          <a:prstGeom prst="rect">
            <a:avLst/>
          </a:prstGeom>
          <a:noFill/>
          <a:ln w="9525">
            <a:noFill/>
            <a:miter lim="800000"/>
            <a:headEnd/>
            <a:tailEnd/>
          </a:ln>
        </p:spPr>
        <p:txBody>
          <a:bodyPr wrap="none">
            <a:spAutoFit/>
          </a:bodyPr>
          <a:lstStyle/>
          <a:p>
            <a:pPr algn="ctr"/>
            <a:endParaRPr lang="sk-SK" b="1" dirty="0">
              <a:latin typeface="Calibri" pitchFamily="34" charset="0"/>
            </a:endParaRPr>
          </a:p>
        </p:txBody>
      </p:sp>
      <p:sp>
        <p:nvSpPr>
          <p:cNvPr id="9" name="Obdĺžnik 8"/>
          <p:cNvSpPr/>
          <p:nvPr/>
        </p:nvSpPr>
        <p:spPr>
          <a:xfrm>
            <a:off x="251520" y="5591036"/>
            <a:ext cx="8712968" cy="1200329"/>
          </a:xfrm>
          <a:prstGeom prst="rect">
            <a:avLst/>
          </a:prstGeom>
        </p:spPr>
        <p:txBody>
          <a:bodyPr wrap="square">
            <a:spAutoFit/>
          </a:bodyPr>
          <a:lstStyle/>
          <a:p>
            <a:pPr>
              <a:defRPr/>
            </a:pPr>
            <a:r>
              <a:rPr lang="cs-CZ" sz="2400" b="1" dirty="0">
                <a:solidFill>
                  <a:srgbClr val="002060"/>
                </a:solidFill>
                <a:latin typeface="+mn-lt"/>
              </a:rPr>
              <a:t> DOPORUČENÉ  UMÍSTIT  STARTOVACÍ  HODINY  ASPOŇ  3 m </a:t>
            </a:r>
          </a:p>
          <a:p>
            <a:pPr>
              <a:defRPr/>
            </a:pPr>
            <a:r>
              <a:rPr lang="cs-CZ" sz="2400" b="1" dirty="0">
                <a:solidFill>
                  <a:srgbClr val="002060"/>
                </a:solidFill>
                <a:latin typeface="+mn-lt"/>
              </a:rPr>
              <a:t> ZA  STARTOVNÍ  ČÁROU,  JEZDEC  I  SPOLUJEZDEC  NA  NĚ  MUSÍ  VIDĚT  PŘES  PŘEDNÍ  OKNO</a:t>
            </a:r>
          </a:p>
        </p:txBody>
      </p:sp>
      <p:pic>
        <p:nvPicPr>
          <p:cNvPr id="4" name="Obrázok 3">
            <a:extLst>
              <a:ext uri="{FF2B5EF4-FFF2-40B4-BE49-F238E27FC236}">
                <a16:creationId xmlns:a16="http://schemas.microsoft.com/office/drawing/2014/main" id="{49F94111-FA39-E546-080C-E492DE7BB3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992" b="10210"/>
          <a:stretch/>
        </p:blipFill>
        <p:spPr>
          <a:xfrm>
            <a:off x="108000" y="66573"/>
            <a:ext cx="8928000" cy="5477172"/>
          </a:xfrm>
          <a:prstGeom prst="rect">
            <a:avLst/>
          </a:prstGeom>
          <a:effectLst>
            <a:softEdge rad="63500"/>
          </a:effectLst>
        </p:spPr>
      </p:pic>
    </p:spTree>
    <p:extLst>
      <p:ext uri="{BB962C8B-B14F-4D97-AF65-F5344CB8AC3E}">
        <p14:creationId xmlns:p14="http://schemas.microsoft.com/office/powerpoint/2010/main" val="327441491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Obdĺžnik 3"/>
          <p:cNvSpPr>
            <a:spLocks noChangeArrowheads="1"/>
          </p:cNvSpPr>
          <p:nvPr/>
        </p:nvSpPr>
        <p:spPr bwMode="auto">
          <a:xfrm>
            <a:off x="1357313" y="3071813"/>
            <a:ext cx="827087" cy="369887"/>
          </a:xfrm>
          <a:prstGeom prst="rect">
            <a:avLst/>
          </a:prstGeom>
          <a:noFill/>
          <a:ln w="9525">
            <a:noFill/>
            <a:miter lim="800000"/>
            <a:headEnd/>
            <a:tailEnd/>
          </a:ln>
        </p:spPr>
        <p:txBody>
          <a:bodyPr>
            <a:spAutoFit/>
          </a:bodyPr>
          <a:lstStyle/>
          <a:p>
            <a:endParaRPr lang="sk-SK" b="1" dirty="0">
              <a:solidFill>
                <a:srgbClr val="FF0000"/>
              </a:solidFill>
              <a:latin typeface="Calibri" pitchFamily="34" charset="0"/>
            </a:endParaRPr>
          </a:p>
        </p:txBody>
      </p:sp>
      <p:sp>
        <p:nvSpPr>
          <p:cNvPr id="37891" name="Obdĺžnik 4"/>
          <p:cNvSpPr>
            <a:spLocks noChangeArrowheads="1"/>
          </p:cNvSpPr>
          <p:nvPr/>
        </p:nvSpPr>
        <p:spPr bwMode="auto">
          <a:xfrm>
            <a:off x="5572125" y="2857500"/>
            <a:ext cx="342900" cy="369888"/>
          </a:xfrm>
          <a:prstGeom prst="rect">
            <a:avLst/>
          </a:prstGeom>
          <a:noFill/>
          <a:ln w="9525">
            <a:noFill/>
            <a:miter lim="800000"/>
            <a:headEnd/>
            <a:tailEnd/>
          </a:ln>
        </p:spPr>
        <p:txBody>
          <a:bodyPr wrap="none">
            <a:spAutoFit/>
          </a:bodyPr>
          <a:lstStyle/>
          <a:p>
            <a:r>
              <a:rPr lang="sk-SK" b="1" dirty="0">
                <a:latin typeface="Calibri" pitchFamily="34" charset="0"/>
              </a:rPr>
              <a:t>   </a:t>
            </a:r>
          </a:p>
        </p:txBody>
      </p:sp>
      <p:sp>
        <p:nvSpPr>
          <p:cNvPr id="37892" name="Obdĺžnik 8"/>
          <p:cNvSpPr>
            <a:spLocks noChangeArrowheads="1"/>
          </p:cNvSpPr>
          <p:nvPr/>
        </p:nvSpPr>
        <p:spPr bwMode="auto">
          <a:xfrm>
            <a:off x="3071813" y="4643438"/>
            <a:ext cx="184150" cy="369887"/>
          </a:xfrm>
          <a:prstGeom prst="rect">
            <a:avLst/>
          </a:prstGeom>
          <a:noFill/>
          <a:ln w="9525">
            <a:noFill/>
            <a:miter lim="800000"/>
            <a:headEnd/>
            <a:tailEnd/>
          </a:ln>
        </p:spPr>
        <p:txBody>
          <a:bodyPr wrap="none">
            <a:spAutoFit/>
          </a:bodyPr>
          <a:lstStyle/>
          <a:p>
            <a:pPr algn="ctr"/>
            <a:endParaRPr lang="sk-SK" b="1" dirty="0">
              <a:latin typeface="Calibri" pitchFamily="34" charset="0"/>
            </a:endParaRPr>
          </a:p>
        </p:txBody>
      </p:sp>
      <p:pic>
        <p:nvPicPr>
          <p:cNvPr id="14" name="Obrázok 13">
            <a:extLst>
              <a:ext uri="{FF2B5EF4-FFF2-40B4-BE49-F238E27FC236}">
                <a16:creationId xmlns:a16="http://schemas.microsoft.com/office/drawing/2014/main" id="{57D1D7CC-6DC8-4D47-B8CE-194ED5912F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77" r="12956"/>
          <a:stretch/>
        </p:blipFill>
        <p:spPr>
          <a:xfrm>
            <a:off x="4464000" y="144000"/>
            <a:ext cx="4477432" cy="4752000"/>
          </a:xfrm>
          <a:prstGeom prst="rect">
            <a:avLst/>
          </a:prstGeom>
          <a:ln w="19050">
            <a:noFill/>
          </a:ln>
          <a:effectLst>
            <a:softEdge rad="63500"/>
          </a:effectLst>
        </p:spPr>
      </p:pic>
      <p:pic>
        <p:nvPicPr>
          <p:cNvPr id="16" name="Obrázok 15">
            <a:extLst>
              <a:ext uri="{FF2B5EF4-FFF2-40B4-BE49-F238E27FC236}">
                <a16:creationId xmlns:a16="http://schemas.microsoft.com/office/drawing/2014/main" id="{B523B4F5-4594-438A-A23A-B80A1A614E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998" t="4780" r="23940" b="126"/>
          <a:stretch/>
        </p:blipFill>
        <p:spPr>
          <a:xfrm>
            <a:off x="211790" y="143998"/>
            <a:ext cx="4068507" cy="4752000"/>
          </a:xfrm>
          <a:prstGeom prst="rect">
            <a:avLst/>
          </a:prstGeom>
          <a:ln w="19050">
            <a:noFill/>
          </a:ln>
          <a:effectLst>
            <a:softEdge rad="63500"/>
          </a:effectLst>
        </p:spPr>
      </p:pic>
      <p:sp>
        <p:nvSpPr>
          <p:cNvPr id="24" name="BlokTextu 23">
            <a:extLst>
              <a:ext uri="{FF2B5EF4-FFF2-40B4-BE49-F238E27FC236}">
                <a16:creationId xmlns:a16="http://schemas.microsoft.com/office/drawing/2014/main" id="{3ED1C68E-12F7-4E8F-A96B-637FE06E1EEF}"/>
              </a:ext>
            </a:extLst>
          </p:cNvPr>
          <p:cNvSpPr txBox="1"/>
          <p:nvPr/>
        </p:nvSpPr>
        <p:spPr>
          <a:xfrm>
            <a:off x="643893" y="5415408"/>
            <a:ext cx="7272808" cy="95410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2800" b="1" i="0" u="none" strike="noStrike" kern="1200" cap="none" spc="0" normalizeH="0" baseline="0" noProof="0" dirty="0">
                <a:ln>
                  <a:noFill/>
                </a:ln>
                <a:solidFill>
                  <a:srgbClr val="002060"/>
                </a:solidFill>
                <a:effectLst/>
                <a:uLnTx/>
                <a:uFillTx/>
                <a:latin typeface="Calibri"/>
                <a:ea typeface="+mn-ea"/>
                <a:cs typeface="+mn-cs"/>
              </a:rPr>
              <a:t>FOTOBUŇKA   </a:t>
            </a:r>
            <a:r>
              <a:rPr lang="sk-SK" sz="2800" b="1" dirty="0">
                <a:solidFill>
                  <a:srgbClr val="002060"/>
                </a:solidFill>
                <a:latin typeface="+mn-lt"/>
              </a:rPr>
              <a:t>• </a:t>
            </a:r>
            <a:r>
              <a:rPr kumimoji="0" lang="cs-CZ" sz="2800" b="1" i="0" u="none" strike="noStrike" kern="1200" cap="none" spc="0" normalizeH="0" baseline="0" noProof="0" dirty="0">
                <a:ln>
                  <a:noFill/>
                </a:ln>
                <a:solidFill>
                  <a:srgbClr val="002060"/>
                </a:solidFill>
                <a:effectLst/>
                <a:uLnTx/>
                <a:uFillTx/>
                <a:latin typeface="Calibri"/>
                <a:ea typeface="+mn-ea"/>
                <a:cs typeface="+mn-cs"/>
              </a:rPr>
              <a:t>50 cm  ZA  STARTOVNÍ  ČAROU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2800" b="1" i="0" u="none" strike="noStrike" kern="1200" cap="none" spc="0" normalizeH="0" baseline="0" noProof="0" dirty="0">
                <a:ln>
                  <a:noFill/>
                </a:ln>
                <a:solidFill>
                  <a:srgbClr val="002060"/>
                </a:solidFill>
                <a:effectLst/>
                <a:uLnTx/>
                <a:uFillTx/>
                <a:latin typeface="Calibri"/>
                <a:ea typeface="+mn-ea"/>
                <a:cs typeface="+mn-cs"/>
              </a:rPr>
              <a:t>                  </a:t>
            </a:r>
            <a:r>
              <a:rPr lang="sk-SK" sz="2800" b="1" dirty="0">
                <a:solidFill>
                  <a:srgbClr val="002060"/>
                </a:solidFill>
                <a:latin typeface="+mn-lt"/>
              </a:rPr>
              <a:t>• </a:t>
            </a:r>
            <a:r>
              <a:rPr kumimoji="0" lang="cs-CZ" sz="2800" b="1" i="0" u="none" strike="noStrike" kern="1200" cap="none" spc="0" normalizeH="0" baseline="0" noProof="0" dirty="0">
                <a:ln>
                  <a:noFill/>
                </a:ln>
                <a:solidFill>
                  <a:srgbClr val="002060"/>
                </a:solidFill>
                <a:effectLst/>
                <a:uLnTx/>
                <a:uFillTx/>
                <a:latin typeface="Calibri"/>
                <a:ea typeface="+mn-ea"/>
                <a:cs typeface="+mn-cs"/>
              </a:rPr>
              <a:t>VE  VÝŠCE  50 cm (± 5 cm)</a:t>
            </a:r>
          </a:p>
        </p:txBody>
      </p:sp>
      <p:cxnSp>
        <p:nvCxnSpPr>
          <p:cNvPr id="25" name="Rovná spojovacia šípka 24">
            <a:extLst>
              <a:ext uri="{FF2B5EF4-FFF2-40B4-BE49-F238E27FC236}">
                <a16:creationId xmlns:a16="http://schemas.microsoft.com/office/drawing/2014/main" id="{869E6A27-28B3-427F-BBF8-B1F2351701DD}"/>
              </a:ext>
            </a:extLst>
          </p:cNvPr>
          <p:cNvCxnSpPr/>
          <p:nvPr/>
        </p:nvCxnSpPr>
        <p:spPr>
          <a:xfrm flipV="1">
            <a:off x="6372000" y="2232000"/>
            <a:ext cx="468000" cy="90000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BlokTextu 26">
            <a:extLst>
              <a:ext uri="{FF2B5EF4-FFF2-40B4-BE49-F238E27FC236}">
                <a16:creationId xmlns:a16="http://schemas.microsoft.com/office/drawing/2014/main" id="{15B9D444-DF47-4E7A-863F-AC4FFF1A8061}"/>
              </a:ext>
            </a:extLst>
          </p:cNvPr>
          <p:cNvSpPr txBox="1"/>
          <p:nvPr/>
        </p:nvSpPr>
        <p:spPr>
          <a:xfrm>
            <a:off x="6702716" y="2451167"/>
            <a:ext cx="1148365"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k-SK" sz="2400" b="1" i="0" u="none" strike="noStrike" kern="1200" cap="none" spc="0" normalizeH="0" baseline="0" noProof="0" dirty="0">
                <a:ln>
                  <a:noFill/>
                </a:ln>
                <a:solidFill>
                  <a:srgbClr val="FF0000"/>
                </a:solidFill>
                <a:effectLst/>
                <a:highlight>
                  <a:srgbClr val="FFFF00"/>
                </a:highlight>
                <a:uLnTx/>
                <a:uFillTx/>
                <a:latin typeface="Calibri"/>
                <a:ea typeface="+mn-ea"/>
                <a:cs typeface="+mn-cs"/>
              </a:rPr>
              <a:t>50 cm</a:t>
            </a:r>
          </a:p>
        </p:txBody>
      </p:sp>
      <p:cxnSp>
        <p:nvCxnSpPr>
          <p:cNvPr id="21" name="Rovná spojnica 20">
            <a:extLst>
              <a:ext uri="{FF2B5EF4-FFF2-40B4-BE49-F238E27FC236}">
                <a16:creationId xmlns:a16="http://schemas.microsoft.com/office/drawing/2014/main" id="{EDD05BB8-6E25-4ED4-AA3B-79ED6402325F}"/>
              </a:ext>
            </a:extLst>
          </p:cNvPr>
          <p:cNvCxnSpPr/>
          <p:nvPr/>
        </p:nvCxnSpPr>
        <p:spPr>
          <a:xfrm flipV="1">
            <a:off x="2184400" y="1340768"/>
            <a:ext cx="371376" cy="28803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Rovná spojovacia šípka 22">
            <a:extLst>
              <a:ext uri="{FF2B5EF4-FFF2-40B4-BE49-F238E27FC236}">
                <a16:creationId xmlns:a16="http://schemas.microsoft.com/office/drawing/2014/main" id="{AD4EA6E9-8B47-45E1-9DF2-8D335DF966DF}"/>
              </a:ext>
            </a:extLst>
          </p:cNvPr>
          <p:cNvCxnSpPr/>
          <p:nvPr/>
        </p:nvCxnSpPr>
        <p:spPr>
          <a:xfrm>
            <a:off x="2411760" y="1484784"/>
            <a:ext cx="0" cy="864096"/>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BlokTextu 32">
            <a:extLst>
              <a:ext uri="{FF2B5EF4-FFF2-40B4-BE49-F238E27FC236}">
                <a16:creationId xmlns:a16="http://schemas.microsoft.com/office/drawing/2014/main" id="{10F6FDBC-A111-4675-B336-371C20279215}"/>
              </a:ext>
            </a:extLst>
          </p:cNvPr>
          <p:cNvSpPr txBox="1"/>
          <p:nvPr/>
        </p:nvSpPr>
        <p:spPr>
          <a:xfrm>
            <a:off x="2555776" y="1732166"/>
            <a:ext cx="1714784"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sk-SK" sz="2400" b="1" i="0" u="none" strike="noStrike" kern="1200" cap="none" spc="0" normalizeH="0" baseline="0" noProof="0" dirty="0">
                <a:ln>
                  <a:noFill/>
                </a:ln>
                <a:solidFill>
                  <a:srgbClr val="FF0000"/>
                </a:solidFill>
                <a:effectLst/>
                <a:highlight>
                  <a:srgbClr val="FFFF00"/>
                </a:highlight>
                <a:uLnTx/>
                <a:uFillTx/>
                <a:latin typeface="Calibri"/>
                <a:ea typeface="+mn-ea"/>
                <a:cs typeface="+mn-cs"/>
              </a:rPr>
              <a:t>50 cm </a:t>
            </a:r>
            <a:r>
              <a:rPr kumimoji="0" lang="sk-SK" sz="1400" b="1" i="0" u="none" strike="noStrike" kern="1200" cap="none" spc="0" normalizeH="0" baseline="0" noProof="0" dirty="0">
                <a:ln>
                  <a:noFill/>
                </a:ln>
                <a:solidFill>
                  <a:srgbClr val="FF0000"/>
                </a:solidFill>
                <a:effectLst/>
                <a:highlight>
                  <a:srgbClr val="FFFF00"/>
                </a:highlight>
                <a:uLnTx/>
                <a:uFillTx/>
                <a:latin typeface="Calibri"/>
                <a:ea typeface="+mn-ea"/>
                <a:cs typeface="+mn-cs"/>
              </a:rPr>
              <a:t>(± 5 cm)</a:t>
            </a:r>
          </a:p>
        </p:txBody>
      </p:sp>
    </p:spTree>
    <p:extLst>
      <p:ext uri="{BB962C8B-B14F-4D97-AF65-F5344CB8AC3E}">
        <p14:creationId xmlns:p14="http://schemas.microsoft.com/office/powerpoint/2010/main" val="34024212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Zástupný symbol obsahu 2"/>
          <p:cNvSpPr txBox="1">
            <a:spLocks/>
          </p:cNvSpPr>
          <p:nvPr/>
        </p:nvSpPr>
        <p:spPr bwMode="auto">
          <a:xfrm>
            <a:off x="571500" y="1714500"/>
            <a:ext cx="8229600" cy="4411663"/>
          </a:xfrm>
          <a:prstGeom prst="rect">
            <a:avLst/>
          </a:prstGeom>
          <a:noFill/>
          <a:ln w="9525">
            <a:noFill/>
            <a:miter lim="800000"/>
            <a:headEnd/>
            <a:tailEnd/>
          </a:ln>
        </p:spPr>
        <p:txBody>
          <a:bodyPr/>
          <a:lstStyle/>
          <a:p>
            <a:pPr marL="342900" indent="-342900">
              <a:lnSpc>
                <a:spcPct val="120000"/>
              </a:lnSpc>
              <a:spcBef>
                <a:spcPts val="600"/>
              </a:spcBef>
              <a:buFont typeface="Arial" charset="0"/>
              <a:buNone/>
            </a:pPr>
            <a:endParaRPr lang="cs-CZ" sz="2800" b="1" dirty="0">
              <a:solidFill>
                <a:srgbClr val="002060"/>
              </a:solidFill>
              <a:latin typeface="Calibri" pitchFamily="34" charset="0"/>
            </a:endParaRPr>
          </a:p>
        </p:txBody>
      </p:sp>
      <p:sp>
        <p:nvSpPr>
          <p:cNvPr id="5" name="Nadpis 1"/>
          <p:cNvSpPr txBox="1">
            <a:spLocks/>
          </p:cNvSpPr>
          <p:nvPr/>
        </p:nvSpPr>
        <p:spPr>
          <a:xfrm>
            <a:off x="1293019" y="788988"/>
            <a:ext cx="6786562" cy="857250"/>
          </a:xfrm>
          <a:prstGeom prst="rect">
            <a:avLst/>
          </a:prstGeom>
        </p:spPr>
        <p:txBody>
          <a:bodyPr/>
          <a:lstStyle/>
          <a:p>
            <a:pPr algn="ctr">
              <a:defRPr/>
            </a:pPr>
            <a:endParaRPr lang="cs-CZ" sz="3600" dirty="0">
              <a:solidFill>
                <a:srgbClr val="FFFF00"/>
              </a:solidFill>
              <a:effectLst>
                <a:outerShdw blurRad="50800" dist="50800" dir="5400000" algn="t" rotWithShape="0">
                  <a:prstClr val="black"/>
                </a:outerShdw>
              </a:effectLst>
              <a:latin typeface="+mj-lt"/>
              <a:ea typeface="+mj-ea"/>
              <a:cs typeface="+mj-cs"/>
            </a:endParaRPr>
          </a:p>
        </p:txBody>
      </p:sp>
      <p:sp>
        <p:nvSpPr>
          <p:cNvPr id="6" name="Zástupný symbol obsahu 2"/>
          <p:cNvSpPr txBox="1">
            <a:spLocks/>
          </p:cNvSpPr>
          <p:nvPr/>
        </p:nvSpPr>
        <p:spPr>
          <a:xfrm>
            <a:off x="723900" y="1866900"/>
            <a:ext cx="8229600" cy="4411663"/>
          </a:xfrm>
          <a:prstGeom prst="rect">
            <a:avLst/>
          </a:prstGeom>
        </p:spPr>
        <p:txBody>
          <a:bodyPr/>
          <a:lstStyle/>
          <a:p>
            <a:pPr marL="342900" indent="-342900">
              <a:lnSpc>
                <a:spcPct val="120000"/>
              </a:lnSpc>
              <a:spcBef>
                <a:spcPts val="600"/>
              </a:spcBef>
              <a:buFont typeface="Arial" charset="0"/>
              <a:buNone/>
              <a:defRPr/>
            </a:pPr>
            <a:endParaRPr lang="cs-CZ" sz="2800" b="1" dirty="0">
              <a:solidFill>
                <a:srgbClr val="FFFF00"/>
              </a:solidFill>
              <a:effectLst>
                <a:outerShdw blurRad="50800" dist="50800" dir="5400000" algn="t" rotWithShape="0">
                  <a:prstClr val="black"/>
                </a:outerShdw>
              </a:effectLst>
              <a:latin typeface="+mn-lt"/>
            </a:endParaRPr>
          </a:p>
        </p:txBody>
      </p:sp>
      <p:sp>
        <p:nvSpPr>
          <p:cNvPr id="10" name="Obdĺžnik 9"/>
          <p:cNvSpPr/>
          <p:nvPr/>
        </p:nvSpPr>
        <p:spPr>
          <a:xfrm>
            <a:off x="683568" y="313531"/>
            <a:ext cx="7776863" cy="646331"/>
          </a:xfrm>
          <a:prstGeom prst="rect">
            <a:avLst/>
          </a:prstGeom>
        </p:spPr>
        <p:txBody>
          <a:bodyPr wrap="square">
            <a:spAutoFit/>
          </a:bodyPr>
          <a:lstStyle/>
          <a:p>
            <a:pPr algn="ctr">
              <a:defRPr/>
            </a:pPr>
            <a:r>
              <a:rPr lang="cs-CZ" sz="3600" b="1" dirty="0">
                <a:solidFill>
                  <a:srgbClr val="FF0000"/>
                </a:solidFill>
                <a:latin typeface="+mj-lt"/>
              </a:rPr>
              <a:t>ZAHÁJENÍ  A  UKONČENÍ  ČINNOSTI</a:t>
            </a:r>
            <a:endParaRPr lang="cs-CZ" sz="3600" dirty="0">
              <a:solidFill>
                <a:srgbClr val="FF0000"/>
              </a:solidFill>
              <a:latin typeface="+mj-lt"/>
            </a:endParaRPr>
          </a:p>
        </p:txBody>
      </p:sp>
      <p:sp>
        <p:nvSpPr>
          <p:cNvPr id="13" name="Obdĺžnik 12"/>
          <p:cNvSpPr/>
          <p:nvPr/>
        </p:nvSpPr>
        <p:spPr>
          <a:xfrm>
            <a:off x="238125" y="1217613"/>
            <a:ext cx="8715375" cy="5293757"/>
          </a:xfrm>
          <a:prstGeom prst="rect">
            <a:avLst/>
          </a:prstGeom>
        </p:spPr>
        <p:txBody>
          <a:bodyPr wrap="square">
            <a:spAutoFit/>
          </a:bodyPr>
          <a:lstStyle/>
          <a:p>
            <a:pPr marL="342900" indent="-342900">
              <a:spcBef>
                <a:spcPts val="600"/>
              </a:spcBef>
              <a:buFont typeface="Arial" charset="0"/>
              <a:buNone/>
              <a:defRPr/>
            </a:pPr>
            <a:r>
              <a:rPr lang="cs-CZ" sz="2800" b="1" dirty="0">
                <a:solidFill>
                  <a:srgbClr val="FF0000"/>
                </a:solidFill>
                <a:latin typeface="+mn-lt"/>
              </a:rPr>
              <a:t>•  ČASOMĚŘIČI  MUSÍ  BÝT  NA  STANOVIŠTI  NEJMÉNĚ</a:t>
            </a:r>
          </a:p>
          <a:p>
            <a:pPr marL="342900" indent="-342900">
              <a:spcBef>
                <a:spcPts val="600"/>
              </a:spcBef>
              <a:buFont typeface="Arial" charset="0"/>
              <a:buNone/>
              <a:defRPr/>
            </a:pPr>
            <a:r>
              <a:rPr lang="cs-CZ" sz="2800" b="1" dirty="0">
                <a:solidFill>
                  <a:srgbClr val="FF0000"/>
                </a:solidFill>
                <a:latin typeface="+mn-lt"/>
              </a:rPr>
              <a:t>    90  MINUT  PŘED  ČASEM  PRŮJEZDU  PRVNÍHO  SOUTĚŽNÍHO  VOZU</a:t>
            </a:r>
          </a:p>
          <a:p>
            <a:pPr marL="342900" indent="-342900">
              <a:spcBef>
                <a:spcPts val="600"/>
              </a:spcBef>
              <a:buFont typeface="Arial" charset="0"/>
              <a:buNone/>
              <a:defRPr/>
            </a:pPr>
            <a:r>
              <a:rPr lang="cs-CZ" sz="2800" b="1" dirty="0">
                <a:solidFill>
                  <a:srgbClr val="FF0000"/>
                </a:solidFill>
                <a:latin typeface="+mn-lt"/>
              </a:rPr>
              <a:t>•  POHOTOVOST  JEDNU  HODINU  PŘED  IDEÁLNÍM</a:t>
            </a:r>
          </a:p>
          <a:p>
            <a:pPr marL="342900" indent="-342900">
              <a:spcBef>
                <a:spcPts val="600"/>
              </a:spcBef>
              <a:buFont typeface="Arial" charset="0"/>
              <a:buNone/>
              <a:defRPr/>
            </a:pPr>
            <a:r>
              <a:rPr lang="cs-CZ" sz="2800" b="1" dirty="0">
                <a:solidFill>
                  <a:srgbClr val="FF0000"/>
                </a:solidFill>
                <a:latin typeface="+mn-lt"/>
              </a:rPr>
              <a:t>    ČASEM PRŮJEZDU  PRVNÍHO  SOUTĚŽNÍHO  VOZU</a:t>
            </a:r>
          </a:p>
          <a:p>
            <a:pPr marL="342900" indent="-342900">
              <a:spcBef>
                <a:spcPts val="600"/>
              </a:spcBef>
              <a:buFont typeface="Arial" charset="0"/>
              <a:buNone/>
              <a:defRPr/>
            </a:pPr>
            <a:r>
              <a:rPr lang="cs-CZ" sz="2800" b="1" dirty="0">
                <a:solidFill>
                  <a:srgbClr val="C00000"/>
                </a:solidFill>
                <a:latin typeface="+mn-lt"/>
              </a:rPr>
              <a:t>•  KONTROLY  MUSÍ  BÝT  PŘIPRAVENY  FUNGOVAT   NEJMÉNĚ  30  MINUT  PŘED  IDEÁLNÍM  ČASEM  PRŮJEZDU  PRVNÍHO  SOUTĚŽNÍHO  VOZU (FIA)</a:t>
            </a:r>
          </a:p>
          <a:p>
            <a:pPr marL="342900" indent="-342900">
              <a:spcBef>
                <a:spcPts val="600"/>
              </a:spcBef>
              <a:buFont typeface="Arial" charset="0"/>
              <a:buNone/>
              <a:defRPr/>
            </a:pPr>
            <a:r>
              <a:rPr lang="cs-CZ" sz="2800" b="1" dirty="0">
                <a:solidFill>
                  <a:schemeClr val="accent6">
                    <a:lumMod val="75000"/>
                  </a:schemeClr>
                </a:solidFill>
                <a:latin typeface="+mn-lt"/>
              </a:rPr>
              <a:t>•  UKONČENÍ  ČINNOSTI  15  MINUT  PO  IDEÁLNÍM  ČASE  POSLEDNÍ  SOUTĚŽNÍ  POSÁDKY   ZVĚTŠENÉM  O  DOBU</a:t>
            </a:r>
          </a:p>
          <a:p>
            <a:pPr marL="342900" indent="-342900">
              <a:spcBef>
                <a:spcPts val="600"/>
              </a:spcBef>
              <a:buFont typeface="Arial" charset="0"/>
              <a:buNone/>
              <a:defRPr/>
            </a:pPr>
            <a:r>
              <a:rPr lang="cs-CZ" sz="2800" b="1" dirty="0">
                <a:solidFill>
                  <a:schemeClr val="accent6">
                    <a:lumMod val="75000"/>
                  </a:schemeClr>
                </a:solidFill>
                <a:latin typeface="+mn-lt"/>
              </a:rPr>
              <a:t>    STANOVENOU  PRO  VYLOUČENÍ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linds(horizontal)">
                                      <p:cBhvr>
                                        <p:cTn id="7" dur="500"/>
                                        <p:tgtEl>
                                          <p:spTgt spid="1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blinds(horizontal)">
                                      <p:cBhvr>
                                        <p:cTn id="10" dur="500"/>
                                        <p:tgtEl>
                                          <p:spTgt spid="1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blinds(horizontal)">
                                      <p:cBhvr>
                                        <p:cTn id="15" dur="500"/>
                                        <p:tgtEl>
                                          <p:spTgt spid="13">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3">
                                            <p:txEl>
                                              <p:pRg st="3" end="3"/>
                                            </p:txEl>
                                          </p:spTgt>
                                        </p:tgtEl>
                                        <p:attrNameLst>
                                          <p:attrName>style.visibility</p:attrName>
                                        </p:attrNameLst>
                                      </p:cBhvr>
                                      <p:to>
                                        <p:strVal val="visible"/>
                                      </p:to>
                                    </p:set>
                                    <p:animEffect transition="in" filter="blinds(horizontal)">
                                      <p:cBhvr>
                                        <p:cTn id="18" dur="500"/>
                                        <p:tgtEl>
                                          <p:spTgt spid="1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animEffect transition="in" filter="blinds(horizontal)">
                                      <p:cBhvr>
                                        <p:cTn id="23" dur="500"/>
                                        <p:tgtEl>
                                          <p:spTgt spid="1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3">
                                            <p:txEl>
                                              <p:pRg st="5" end="5"/>
                                            </p:txEl>
                                          </p:spTgt>
                                        </p:tgtEl>
                                        <p:attrNameLst>
                                          <p:attrName>style.visibility</p:attrName>
                                        </p:attrNameLst>
                                      </p:cBhvr>
                                      <p:to>
                                        <p:strVal val="visible"/>
                                      </p:to>
                                    </p:set>
                                    <p:animEffect transition="in" filter="blinds(horizontal)">
                                      <p:cBhvr>
                                        <p:cTn id="28" dur="500"/>
                                        <p:tgtEl>
                                          <p:spTgt spid="13">
                                            <p:txEl>
                                              <p:pRg st="5" end="5"/>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animEffect transition="in" filter="blinds(horizontal)">
                                      <p:cBhvr>
                                        <p:cTn id="31"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a:extLst>
              <a:ext uri="{FF2B5EF4-FFF2-40B4-BE49-F238E27FC236}">
                <a16:creationId xmlns:a16="http://schemas.microsoft.com/office/drawing/2014/main" id="{109B42A3-A56F-4EF9-9D9E-850ACF65D6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749"/>
          <a:stretch/>
        </p:blipFill>
        <p:spPr>
          <a:xfrm>
            <a:off x="1694110" y="81000"/>
            <a:ext cx="5755780" cy="3348000"/>
          </a:xfrm>
          <a:prstGeom prst="rect">
            <a:avLst/>
          </a:prstGeom>
          <a:effectLst>
            <a:softEdge rad="63500"/>
          </a:effectLst>
        </p:spPr>
      </p:pic>
      <p:sp>
        <p:nvSpPr>
          <p:cNvPr id="8" name="BlokTextu 7">
            <a:extLst>
              <a:ext uri="{FF2B5EF4-FFF2-40B4-BE49-F238E27FC236}">
                <a16:creationId xmlns:a16="http://schemas.microsoft.com/office/drawing/2014/main" id="{FC5EB4B1-11BF-4479-9733-E9B4336B3182}"/>
              </a:ext>
            </a:extLst>
          </p:cNvPr>
          <p:cNvSpPr txBox="1"/>
          <p:nvPr/>
        </p:nvSpPr>
        <p:spPr>
          <a:xfrm>
            <a:off x="251520" y="3501008"/>
            <a:ext cx="8640960" cy="3570208"/>
          </a:xfrm>
          <a:prstGeom prst="rect">
            <a:avLst/>
          </a:prstGeom>
          <a:noFill/>
        </p:spPr>
        <p:txBody>
          <a:bodyPr wrap="square">
            <a:spAutoFit/>
          </a:bodyPr>
          <a:lstStyle/>
          <a:p>
            <a:pPr marR="0" lvl="0" algn="l" defTabSz="914400" rtl="0" eaLnBrk="1" fontAlgn="base" latinLnBrk="0" hangingPunct="1">
              <a:lnSpc>
                <a:spcPct val="100000"/>
              </a:lnSpc>
              <a:spcBef>
                <a:spcPct val="0"/>
              </a:spcBef>
              <a:spcAft>
                <a:spcPct val="0"/>
              </a:spcAft>
              <a:buClrTx/>
              <a:buSzTx/>
              <a:buFontTx/>
              <a:buNone/>
              <a:tabLst/>
              <a:defRPr/>
            </a:pPr>
            <a:r>
              <a:rPr lang="sk-SK" sz="2600" b="1" dirty="0">
                <a:solidFill>
                  <a:srgbClr val="002060"/>
                </a:solidFill>
                <a:latin typeface="+mn-lt"/>
              </a:rPr>
              <a:t>• </a:t>
            </a:r>
            <a:r>
              <a:rPr kumimoji="0" lang="sk-SK" sz="2600" b="1" i="0" u="none" strike="noStrike" kern="1200" cap="none" spc="0" normalizeH="0" baseline="0" noProof="0" dirty="0">
                <a:ln>
                  <a:noFill/>
                </a:ln>
                <a:solidFill>
                  <a:srgbClr val="002060"/>
                </a:solidFill>
                <a:effectLst/>
                <a:uLnTx/>
                <a:uFillTx/>
                <a:latin typeface="+mn-lt"/>
                <a:ea typeface="+mn-ea"/>
                <a:cs typeface="+mn-cs"/>
              </a:rPr>
              <a:t>BĚHEM  JÍZDY  </a:t>
            </a:r>
            <a:r>
              <a:rPr kumimoji="0" lang="sk-SK" sz="2600" b="1" i="0" u="none" strike="noStrike" kern="1200" cap="none" spc="0" normalizeH="0" baseline="0" noProof="0" dirty="0">
                <a:ln>
                  <a:noFill/>
                </a:ln>
                <a:solidFill>
                  <a:srgbClr val="C00000"/>
                </a:solidFill>
                <a:effectLst/>
                <a:uLnTx/>
                <a:uFillTx/>
                <a:latin typeface="+mn-lt"/>
                <a:ea typeface="+mn-ea"/>
                <a:cs typeface="+mn-cs"/>
              </a:rPr>
              <a:t>NA  TRATI  RZ  AŽ  DO  KONTROLY  STOP</a:t>
            </a:r>
          </a:p>
          <a:p>
            <a:pPr marR="0" lvl="0" algn="l" defTabSz="914400" rtl="0" eaLnBrk="1" fontAlgn="base" latinLnBrk="0" hangingPunct="1">
              <a:lnSpc>
                <a:spcPct val="100000"/>
              </a:lnSpc>
              <a:spcBef>
                <a:spcPct val="0"/>
              </a:spcBef>
              <a:spcAft>
                <a:spcPct val="0"/>
              </a:spcAft>
              <a:buClrTx/>
              <a:buSzTx/>
              <a:buFontTx/>
              <a:buNone/>
              <a:tabLst/>
              <a:defRPr/>
            </a:pPr>
            <a:r>
              <a:rPr lang="sk-SK" sz="2600" b="1" dirty="0">
                <a:solidFill>
                  <a:srgbClr val="C00000"/>
                </a:solidFill>
                <a:latin typeface="+mn-lt"/>
              </a:rPr>
              <a:t>   </a:t>
            </a:r>
            <a:r>
              <a:rPr kumimoji="0" lang="cs-CZ" sz="2600" b="1" i="0" u="none" strike="noStrike" kern="1200" cap="none" spc="0" normalizeH="0" baseline="0" noProof="0" dirty="0">
                <a:ln>
                  <a:noFill/>
                </a:ln>
                <a:solidFill>
                  <a:srgbClr val="002060"/>
                </a:solidFill>
                <a:effectLst/>
                <a:uLnTx/>
                <a:uFillTx/>
                <a:latin typeface="+mn-lt"/>
                <a:ea typeface="+mn-ea"/>
                <a:cs typeface="+mn-cs"/>
              </a:rPr>
              <a:t>MUSÍ  MÍT  POSÁDKA  SPRÁVNĚ  UPEVNĚNY  OCHRANNÉ </a:t>
            </a:r>
          </a:p>
          <a:p>
            <a:pPr marR="0" lvl="0" algn="l" defTabSz="914400" rtl="0" eaLnBrk="1" fontAlgn="base" latinLnBrk="0" hangingPunct="1">
              <a:lnSpc>
                <a:spcPct val="100000"/>
              </a:lnSpc>
              <a:spcBef>
                <a:spcPct val="0"/>
              </a:spcBef>
              <a:spcAft>
                <a:spcPct val="0"/>
              </a:spcAft>
              <a:buClrTx/>
              <a:buSzTx/>
              <a:buFontTx/>
              <a:buNone/>
              <a:tabLst/>
              <a:defRPr/>
            </a:pPr>
            <a:r>
              <a:rPr lang="cs-CZ" sz="2600" b="1" dirty="0">
                <a:solidFill>
                  <a:srgbClr val="002060"/>
                </a:solidFill>
                <a:latin typeface="+mn-lt"/>
              </a:rPr>
              <a:t>  </a:t>
            </a:r>
            <a:r>
              <a:rPr kumimoji="0" lang="cs-CZ" sz="2600" b="1" i="0" u="none" strike="noStrike" kern="1200" cap="none" spc="0" normalizeH="0" baseline="0" noProof="0" dirty="0">
                <a:ln>
                  <a:noFill/>
                </a:ln>
                <a:solidFill>
                  <a:srgbClr val="002060"/>
                </a:solidFill>
                <a:effectLst/>
                <a:uLnTx/>
                <a:uFillTx/>
                <a:latin typeface="+mn-lt"/>
                <a:ea typeface="+mn-ea"/>
                <a:cs typeface="+mn-cs"/>
              </a:rPr>
              <a:t> PŘILBY  A  BEZPEČNOSTNÍ  PÁSY</a:t>
            </a:r>
          </a:p>
          <a:p>
            <a:pPr algn="l">
              <a:spcBef>
                <a:spcPts val="0"/>
              </a:spcBef>
            </a:pPr>
            <a:r>
              <a:rPr lang="sk-SK" sz="2600" b="1" dirty="0">
                <a:solidFill>
                  <a:srgbClr val="0070C0"/>
                </a:solidFill>
                <a:latin typeface="+mn-lt"/>
              </a:rPr>
              <a:t>• </a:t>
            </a:r>
            <a:r>
              <a:rPr lang="cs-CZ" sz="2600" b="1" i="0" u="none" strike="noStrike" baseline="0" dirty="0">
                <a:solidFill>
                  <a:srgbClr val="0070C0"/>
                </a:solidFill>
                <a:latin typeface="+mn-lt"/>
              </a:rPr>
              <a:t>JAKÁKOLIV  JÍZDA  BEZ  ČELNÍHO  SKLA  JE  POVOLENA</a:t>
            </a:r>
          </a:p>
          <a:p>
            <a:pPr algn="l">
              <a:spcBef>
                <a:spcPts val="0"/>
              </a:spcBef>
            </a:pPr>
            <a:r>
              <a:rPr lang="cs-CZ" sz="2600" b="1" dirty="0">
                <a:solidFill>
                  <a:srgbClr val="0070C0"/>
                </a:solidFill>
                <a:latin typeface="+mn-lt"/>
              </a:rPr>
              <a:t>  </a:t>
            </a:r>
            <a:r>
              <a:rPr lang="cs-CZ" sz="2600" b="1" i="0" u="none" strike="noStrike" baseline="0" dirty="0">
                <a:solidFill>
                  <a:srgbClr val="0070C0"/>
                </a:solidFill>
                <a:latin typeface="+mn-lt"/>
              </a:rPr>
              <a:t> POUZE  V  PŘÍPADĚ,  POKUD  JSOU  OBA  ČLENOVÉ</a:t>
            </a:r>
          </a:p>
          <a:p>
            <a:pPr algn="l">
              <a:spcBef>
                <a:spcPts val="0"/>
              </a:spcBef>
            </a:pPr>
            <a:r>
              <a:rPr lang="cs-CZ" sz="2600" b="1" dirty="0">
                <a:solidFill>
                  <a:srgbClr val="0070C0"/>
                </a:solidFill>
                <a:latin typeface="+mn-lt"/>
              </a:rPr>
              <a:t>  </a:t>
            </a:r>
            <a:r>
              <a:rPr lang="cs-CZ" sz="2600" b="1" i="0" u="none" strike="noStrike" baseline="0" dirty="0">
                <a:solidFill>
                  <a:srgbClr val="0070C0"/>
                </a:solidFill>
                <a:latin typeface="+mn-lt"/>
              </a:rPr>
              <a:t> POSÁDKY  VYBAVENI  OCHRANNÝMI  BRÝLEMI  NEBO</a:t>
            </a:r>
          </a:p>
          <a:p>
            <a:pPr algn="l">
              <a:spcBef>
                <a:spcPts val="0"/>
              </a:spcBef>
            </a:pPr>
            <a:r>
              <a:rPr lang="cs-CZ" sz="2600" b="1" dirty="0">
                <a:solidFill>
                  <a:srgbClr val="0070C0"/>
                </a:solidFill>
                <a:latin typeface="+mn-lt"/>
              </a:rPr>
              <a:t>   </a:t>
            </a:r>
            <a:r>
              <a:rPr lang="cs-CZ" sz="2600" b="1" i="0" u="none" strike="noStrike" baseline="0" dirty="0">
                <a:solidFill>
                  <a:srgbClr val="0070C0"/>
                </a:solidFill>
                <a:latin typeface="+mn-lt"/>
              </a:rPr>
              <a:t>POUŽÍVAJÍ-LI  CELOOBLIČEJOVOU  SOUTĚŽNÍ  HELMU </a:t>
            </a:r>
          </a:p>
          <a:p>
            <a:pPr algn="l">
              <a:spcBef>
                <a:spcPts val="0"/>
              </a:spcBef>
            </a:pPr>
            <a:r>
              <a:rPr lang="cs-CZ" sz="2600" b="1" dirty="0">
                <a:solidFill>
                  <a:srgbClr val="0070C0"/>
                </a:solidFill>
                <a:latin typeface="+mn-lt"/>
              </a:rPr>
              <a:t>  </a:t>
            </a:r>
            <a:r>
              <a:rPr lang="cs-CZ" sz="2600" b="1" i="0" u="none" strike="noStrike" baseline="0" dirty="0">
                <a:solidFill>
                  <a:srgbClr val="0070C0"/>
                </a:solidFill>
                <a:latin typeface="+mn-lt"/>
              </a:rPr>
              <a:t> SE  ZAVŘENÝM  ZORNÍKEM</a:t>
            </a:r>
          </a:p>
          <a:p>
            <a:pPr marR="0" lvl="0" algn="l" defTabSz="914400" rtl="0" eaLnBrk="1" fontAlgn="base" latinLnBrk="0" hangingPunct="1">
              <a:lnSpc>
                <a:spcPct val="100000"/>
              </a:lnSpc>
              <a:spcBef>
                <a:spcPct val="0"/>
              </a:spcBef>
              <a:spcAft>
                <a:spcPct val="0"/>
              </a:spcAft>
              <a:buClrTx/>
              <a:buSzTx/>
              <a:buFontTx/>
              <a:buNone/>
              <a:tabLst/>
              <a:defRPr/>
            </a:pPr>
            <a:endParaRPr lang="cs-CZ" dirty="0"/>
          </a:p>
        </p:txBody>
      </p:sp>
    </p:spTree>
    <p:extLst>
      <p:ext uri="{BB962C8B-B14F-4D97-AF65-F5344CB8AC3E}">
        <p14:creationId xmlns:p14="http://schemas.microsoft.com/office/powerpoint/2010/main" val="1277680085"/>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Obdĺžnik 3"/>
          <p:cNvSpPr>
            <a:spLocks noChangeArrowheads="1"/>
          </p:cNvSpPr>
          <p:nvPr/>
        </p:nvSpPr>
        <p:spPr bwMode="auto">
          <a:xfrm>
            <a:off x="161193" y="3933056"/>
            <a:ext cx="8821613" cy="2677656"/>
          </a:xfrm>
          <a:prstGeom prst="rect">
            <a:avLst/>
          </a:prstGeom>
          <a:noFill/>
          <a:ln w="9525">
            <a:noFill/>
            <a:miter lim="800000"/>
            <a:headEnd/>
            <a:tailEnd/>
          </a:ln>
        </p:spPr>
        <p:txBody>
          <a:bodyPr wrap="square">
            <a:spAutoFit/>
          </a:bodyPr>
          <a:lstStyle/>
          <a:p>
            <a:r>
              <a:rPr lang="sk-SK" sz="2800" b="1" dirty="0">
                <a:solidFill>
                  <a:srgbClr val="002060"/>
                </a:solidFill>
                <a:latin typeface="+mn-lt"/>
              </a:rPr>
              <a:t>• </a:t>
            </a:r>
            <a:r>
              <a:rPr lang="cs-CZ" sz="2800" b="1" dirty="0">
                <a:solidFill>
                  <a:srgbClr val="002060"/>
                </a:solidFill>
                <a:latin typeface="Calibri" pitchFamily="34" charset="0"/>
              </a:rPr>
              <a:t>SEŘÍZENÍ  TLAKU  V  PNEUMATIKÁCH  JE  POVOLENO:</a:t>
            </a:r>
          </a:p>
          <a:p>
            <a:r>
              <a:rPr lang="cs-CZ" sz="2800" b="1" dirty="0">
                <a:solidFill>
                  <a:srgbClr val="002060"/>
                </a:solidFill>
                <a:latin typeface="Calibri" pitchFamily="34" charset="0"/>
              </a:rPr>
              <a:t>   JESTLIŽE  SE  START  DO  RZ  PRO  KTERÉHOKOLIV</a:t>
            </a:r>
          </a:p>
          <a:p>
            <a:r>
              <a:rPr lang="cs-CZ" sz="2800" b="1" dirty="0">
                <a:solidFill>
                  <a:srgbClr val="002060"/>
                </a:solidFill>
                <a:latin typeface="Calibri" pitchFamily="34" charset="0"/>
              </a:rPr>
              <a:t>   SOUTĚŽÍCÍHO   ZPOZDÍ  O  </a:t>
            </a:r>
            <a:r>
              <a:rPr lang="cs-CZ" sz="2800" b="1" dirty="0">
                <a:solidFill>
                  <a:srgbClr val="C00000"/>
                </a:solidFill>
                <a:latin typeface="Calibri" pitchFamily="34" charset="0"/>
              </a:rPr>
              <a:t>VÍCE  NEŽ  13 MINUT</a:t>
            </a:r>
          </a:p>
          <a:p>
            <a:r>
              <a:rPr lang="sk-SK" sz="2800" b="1" dirty="0">
                <a:solidFill>
                  <a:srgbClr val="7030A0"/>
                </a:solidFill>
                <a:latin typeface="+mn-lt"/>
              </a:rPr>
              <a:t>•</a:t>
            </a:r>
            <a:r>
              <a:rPr lang="sk-SK" sz="2800" b="1" dirty="0">
                <a:solidFill>
                  <a:srgbClr val="002060"/>
                </a:solidFill>
                <a:latin typeface="+mn-lt"/>
              </a:rPr>
              <a:t> </a:t>
            </a:r>
            <a:r>
              <a:rPr lang="cs-CZ" sz="2800" b="1" dirty="0">
                <a:solidFill>
                  <a:srgbClr val="7030A0"/>
                </a:solidFill>
                <a:latin typeface="+mn-lt"/>
              </a:rPr>
              <a:t>NA  STARTU  RZ  MUSÍ  JET  SOUTĚŽNÍ  VOZIDLO  JEN </a:t>
            </a:r>
          </a:p>
          <a:p>
            <a:r>
              <a:rPr lang="cs-CZ" sz="2800" b="1" dirty="0">
                <a:solidFill>
                  <a:srgbClr val="7030A0"/>
                </a:solidFill>
                <a:latin typeface="+mn-lt"/>
              </a:rPr>
              <a:t>   NA  ČTYŘECH  VOLNĚ  SE  OTÁČEJÍCÍCH  KOLECH</a:t>
            </a:r>
          </a:p>
          <a:p>
            <a:r>
              <a:rPr lang="cs-CZ" sz="2800" b="1" dirty="0">
                <a:solidFill>
                  <a:srgbClr val="7030A0"/>
                </a:solidFill>
                <a:latin typeface="+mn-lt"/>
              </a:rPr>
              <a:t>   S  PNEUMATIKAMI</a:t>
            </a:r>
            <a:endParaRPr lang="sk-SK" sz="2800" b="1" dirty="0">
              <a:solidFill>
                <a:srgbClr val="7030A0"/>
              </a:solidFill>
              <a:latin typeface="Calibri" pitchFamily="34" charset="0"/>
            </a:endParaRPr>
          </a:p>
        </p:txBody>
      </p:sp>
      <p:pic>
        <p:nvPicPr>
          <p:cNvPr id="10242" name="Picture 2" descr="C:\Users\user\Desktop\Do prednášky 2\obe_dsc_5473.jpg"/>
          <p:cNvPicPr>
            <a:picLocks noChangeAspect="1" noChangeArrowheads="1"/>
          </p:cNvPicPr>
          <p:nvPr/>
        </p:nvPicPr>
        <p:blipFill>
          <a:blip r:embed="rId3" cstate="print"/>
          <a:srcRect b="34102"/>
          <a:stretch>
            <a:fillRect/>
          </a:stretch>
        </p:blipFill>
        <p:spPr bwMode="auto">
          <a:xfrm>
            <a:off x="161193" y="117056"/>
            <a:ext cx="8703510" cy="3816000"/>
          </a:xfrm>
          <a:prstGeom prst="rect">
            <a:avLst/>
          </a:prstGeom>
          <a:noFill/>
          <a:ln>
            <a:noFill/>
          </a:ln>
          <a:effectLst>
            <a:softEdge rad="63500"/>
          </a:effectLst>
        </p:spPr>
      </p:pic>
    </p:spTree>
    <p:extLst>
      <p:ext uri="{BB962C8B-B14F-4D97-AF65-F5344CB8AC3E}">
        <p14:creationId xmlns:p14="http://schemas.microsoft.com/office/powerpoint/2010/main" val="122045633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Obdĺžnik 3"/>
          <p:cNvSpPr>
            <a:spLocks noChangeArrowheads="1"/>
          </p:cNvSpPr>
          <p:nvPr/>
        </p:nvSpPr>
        <p:spPr bwMode="auto">
          <a:xfrm>
            <a:off x="1357313" y="3071813"/>
            <a:ext cx="827087" cy="369887"/>
          </a:xfrm>
          <a:prstGeom prst="rect">
            <a:avLst/>
          </a:prstGeom>
          <a:noFill/>
          <a:ln w="9525">
            <a:noFill/>
            <a:miter lim="800000"/>
            <a:headEnd/>
            <a:tailEnd/>
          </a:ln>
        </p:spPr>
        <p:txBody>
          <a:bodyPr>
            <a:spAutoFit/>
          </a:bodyPr>
          <a:lstStyle/>
          <a:p>
            <a:endParaRPr lang="sk-SK" b="1" dirty="0">
              <a:solidFill>
                <a:srgbClr val="FF0000"/>
              </a:solidFill>
              <a:latin typeface="Calibri" pitchFamily="34" charset="0"/>
            </a:endParaRPr>
          </a:p>
        </p:txBody>
      </p:sp>
      <p:sp>
        <p:nvSpPr>
          <p:cNvPr id="38915" name="Obdĺžnik 4"/>
          <p:cNvSpPr>
            <a:spLocks noChangeArrowheads="1"/>
          </p:cNvSpPr>
          <p:nvPr/>
        </p:nvSpPr>
        <p:spPr bwMode="auto">
          <a:xfrm>
            <a:off x="5572125" y="2857500"/>
            <a:ext cx="342900" cy="369888"/>
          </a:xfrm>
          <a:prstGeom prst="rect">
            <a:avLst/>
          </a:prstGeom>
          <a:noFill/>
          <a:ln w="9525">
            <a:noFill/>
            <a:miter lim="800000"/>
            <a:headEnd/>
            <a:tailEnd/>
          </a:ln>
        </p:spPr>
        <p:txBody>
          <a:bodyPr wrap="none">
            <a:spAutoFit/>
          </a:bodyPr>
          <a:lstStyle/>
          <a:p>
            <a:r>
              <a:rPr lang="sk-SK" b="1" dirty="0">
                <a:latin typeface="Calibri" pitchFamily="34" charset="0"/>
              </a:rPr>
              <a:t>   </a:t>
            </a:r>
          </a:p>
        </p:txBody>
      </p:sp>
      <p:sp>
        <p:nvSpPr>
          <p:cNvPr id="38916" name="Obdĺžnik 8"/>
          <p:cNvSpPr>
            <a:spLocks noChangeArrowheads="1"/>
          </p:cNvSpPr>
          <p:nvPr/>
        </p:nvSpPr>
        <p:spPr bwMode="auto">
          <a:xfrm>
            <a:off x="3071813" y="4643438"/>
            <a:ext cx="184150" cy="369887"/>
          </a:xfrm>
          <a:prstGeom prst="rect">
            <a:avLst/>
          </a:prstGeom>
          <a:noFill/>
          <a:ln w="9525">
            <a:noFill/>
            <a:miter lim="800000"/>
            <a:headEnd/>
            <a:tailEnd/>
          </a:ln>
        </p:spPr>
        <p:txBody>
          <a:bodyPr wrap="none">
            <a:spAutoFit/>
          </a:bodyPr>
          <a:lstStyle/>
          <a:p>
            <a:pPr algn="ctr"/>
            <a:endParaRPr lang="sk-SK" b="1" dirty="0">
              <a:latin typeface="Calibri" pitchFamily="34" charset="0"/>
            </a:endParaRPr>
          </a:p>
        </p:txBody>
      </p:sp>
      <p:sp>
        <p:nvSpPr>
          <p:cNvPr id="38917" name="Obdĺžnik 9"/>
          <p:cNvSpPr>
            <a:spLocks noChangeArrowheads="1"/>
          </p:cNvSpPr>
          <p:nvPr/>
        </p:nvSpPr>
        <p:spPr bwMode="auto">
          <a:xfrm>
            <a:off x="571500" y="5643563"/>
            <a:ext cx="8143875" cy="954087"/>
          </a:xfrm>
          <a:prstGeom prst="rect">
            <a:avLst/>
          </a:prstGeom>
          <a:noFill/>
          <a:ln w="9525">
            <a:noFill/>
            <a:miter lim="800000"/>
            <a:headEnd/>
            <a:tailEnd/>
          </a:ln>
        </p:spPr>
        <p:txBody>
          <a:bodyPr>
            <a:spAutoFit/>
          </a:bodyPr>
          <a:lstStyle/>
          <a:p>
            <a:r>
              <a:rPr lang="cs-CZ" sz="2800" b="1" dirty="0">
                <a:solidFill>
                  <a:srgbClr val="002060"/>
                </a:solidFill>
                <a:latin typeface="Calibri" pitchFamily="34" charset="0"/>
              </a:rPr>
              <a:t>ČAS  STARTU  DO  RZ  BUDE  STARTOVNÍM  ČASEM</a:t>
            </a:r>
          </a:p>
          <a:p>
            <a:r>
              <a:rPr lang="cs-CZ" sz="2800" b="1" dirty="0">
                <a:solidFill>
                  <a:srgbClr val="002060"/>
                </a:solidFill>
                <a:latin typeface="Calibri" pitchFamily="34" charset="0"/>
              </a:rPr>
              <a:t>PRO  VÝPOČET  ČASU  DO  DALŠÍ  ČASOVÉ  KONTROLY</a:t>
            </a:r>
            <a:endParaRPr lang="sk-SK" sz="2800" b="1" dirty="0">
              <a:solidFill>
                <a:srgbClr val="002060"/>
              </a:solidFill>
              <a:latin typeface="Calibri" pitchFamily="34" charset="0"/>
            </a:endParaRPr>
          </a:p>
        </p:txBody>
      </p:sp>
      <p:pic>
        <p:nvPicPr>
          <p:cNvPr id="222212" name="Picture 4" descr="C:\Users\user\Pictures\Barum Rally 2018\DSC01415.JPG"/>
          <p:cNvPicPr>
            <a:picLocks noChangeAspect="1" noChangeArrowheads="1"/>
          </p:cNvPicPr>
          <p:nvPr/>
        </p:nvPicPr>
        <p:blipFill>
          <a:blip r:embed="rId3" cstate="print"/>
          <a:srcRect t="14861" b="3538"/>
          <a:stretch>
            <a:fillRect/>
          </a:stretch>
        </p:blipFill>
        <p:spPr bwMode="auto">
          <a:xfrm>
            <a:off x="108000" y="108000"/>
            <a:ext cx="8928000" cy="5463976"/>
          </a:xfrm>
          <a:prstGeom prst="rect">
            <a:avLst/>
          </a:prstGeom>
          <a:noFill/>
          <a:ln>
            <a:noFill/>
          </a:ln>
          <a:effectLst>
            <a:softEdge rad="63500"/>
          </a:effectLst>
        </p:spPr>
      </p:pic>
      <p:pic>
        <p:nvPicPr>
          <p:cNvPr id="11" name="Picture 4" descr="C:\Users\user\Pictures\Barum Rally 2018\DSC01415.JPG"/>
          <p:cNvPicPr>
            <a:picLocks noChangeAspect="1" noChangeArrowheads="1"/>
          </p:cNvPicPr>
          <p:nvPr/>
        </p:nvPicPr>
        <p:blipFill>
          <a:blip r:embed="rId4" cstate="print"/>
          <a:srcRect l="48691" t="46147" r="44448" b="47753"/>
          <a:stretch>
            <a:fillRect/>
          </a:stretch>
        </p:blipFill>
        <p:spPr bwMode="auto">
          <a:xfrm>
            <a:off x="2843809" y="288000"/>
            <a:ext cx="1997739" cy="1332000"/>
          </a:xfrm>
          <a:prstGeom prst="rect">
            <a:avLst/>
          </a:prstGeom>
          <a:noFill/>
          <a:ln>
            <a:solidFill>
              <a:schemeClr val="tx1"/>
            </a:solidFill>
          </a:ln>
        </p:spPr>
      </p:pic>
      <p:pic>
        <p:nvPicPr>
          <p:cNvPr id="15" name="Picture 7" descr="C:\Documents and Settings\Bedo\My Documents\My Pictures\Barum Rally 2014\DSC08918.JPG"/>
          <p:cNvPicPr>
            <a:picLocks noChangeAspect="1" noChangeArrowheads="1"/>
          </p:cNvPicPr>
          <p:nvPr/>
        </p:nvPicPr>
        <p:blipFill>
          <a:blip r:embed="rId5" cstate="print"/>
          <a:srcRect l="8490" t="14381" r="77148" b="68159"/>
          <a:stretch>
            <a:fillRect/>
          </a:stretch>
        </p:blipFill>
        <p:spPr bwMode="auto">
          <a:xfrm>
            <a:off x="251520" y="260648"/>
            <a:ext cx="1331912" cy="1214437"/>
          </a:xfrm>
          <a:prstGeom prst="rect">
            <a:avLst/>
          </a:prstGeom>
          <a:noFill/>
          <a:ln w="9525">
            <a:solidFill>
              <a:srgbClr val="FF0000"/>
            </a:solidFill>
            <a:miter lim="800000"/>
            <a:headEnd/>
            <a:tailEnd/>
          </a:ln>
        </p:spPr>
      </p:pic>
      <p:pic>
        <p:nvPicPr>
          <p:cNvPr id="6" name="Obrázok 5">
            <a:extLst>
              <a:ext uri="{FF2B5EF4-FFF2-40B4-BE49-F238E27FC236}">
                <a16:creationId xmlns:a16="http://schemas.microsoft.com/office/drawing/2014/main" id="{21D19D93-214D-45A0-BE5D-6BB3ECA8DA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0072" y="162000"/>
            <a:ext cx="4292271" cy="1584000"/>
          </a:xfrm>
          <a:prstGeom prst="rect">
            <a:avLst/>
          </a:prstGeom>
        </p:spPr>
      </p:pic>
    </p:spTree>
    <p:extLst>
      <p:ext uri="{BB962C8B-B14F-4D97-AF65-F5344CB8AC3E}">
        <p14:creationId xmlns:p14="http://schemas.microsoft.com/office/powerpoint/2010/main" val="104671254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Obdĺžnik 9"/>
          <p:cNvSpPr>
            <a:spLocks noChangeArrowheads="1"/>
          </p:cNvSpPr>
          <p:nvPr/>
        </p:nvSpPr>
        <p:spPr bwMode="auto">
          <a:xfrm>
            <a:off x="642938" y="5572125"/>
            <a:ext cx="8286750" cy="954088"/>
          </a:xfrm>
          <a:prstGeom prst="rect">
            <a:avLst/>
          </a:prstGeom>
          <a:noFill/>
          <a:ln w="9525">
            <a:noFill/>
            <a:miter lim="800000"/>
            <a:headEnd/>
            <a:tailEnd/>
          </a:ln>
        </p:spPr>
        <p:txBody>
          <a:bodyPr>
            <a:spAutoFit/>
          </a:bodyPr>
          <a:lstStyle/>
          <a:p>
            <a:r>
              <a:rPr lang="sk-SK" sz="2800" b="1" dirty="0">
                <a:solidFill>
                  <a:srgbClr val="002060"/>
                </a:solidFill>
                <a:latin typeface="Calibri" pitchFamily="34" charset="0"/>
              </a:rPr>
              <a:t> </a:t>
            </a:r>
            <a:r>
              <a:rPr lang="cs-CZ" sz="2800" b="1" dirty="0">
                <a:solidFill>
                  <a:srgbClr val="002060"/>
                </a:solidFill>
                <a:latin typeface="Calibri" pitchFamily="34" charset="0"/>
              </a:rPr>
              <a:t>PŘEDNÍ  ČÁST  VOZIDLA  MUSÍ  BÝT  NA  ÚROVNI </a:t>
            </a:r>
          </a:p>
          <a:p>
            <a:r>
              <a:rPr lang="cs-CZ" sz="2800" b="1" dirty="0">
                <a:solidFill>
                  <a:srgbClr val="002060"/>
                </a:solidFill>
                <a:latin typeface="Calibri" pitchFamily="34" charset="0"/>
              </a:rPr>
              <a:t>   STARTOVNÍ  ČÁRY</a:t>
            </a:r>
          </a:p>
        </p:txBody>
      </p:sp>
      <p:pic>
        <p:nvPicPr>
          <p:cNvPr id="4" name="Obrázok 3">
            <a:extLst>
              <a:ext uri="{FF2B5EF4-FFF2-40B4-BE49-F238E27FC236}">
                <a16:creationId xmlns:a16="http://schemas.microsoft.com/office/drawing/2014/main" id="{6011E305-9ADD-6FA0-C381-2DD40B8A1FE9}"/>
              </a:ext>
            </a:extLst>
          </p:cNvPr>
          <p:cNvPicPr>
            <a:picLocks noChangeAspect="1"/>
          </p:cNvPicPr>
          <p:nvPr/>
        </p:nvPicPr>
        <p:blipFill rotWithShape="1">
          <a:blip r:embed="rId3">
            <a:extLst>
              <a:ext uri="{28A0092B-C50C-407E-A947-70E740481C1C}">
                <a14:useLocalDpi xmlns:a14="http://schemas.microsoft.com/office/drawing/2010/main" val="0"/>
              </a:ext>
            </a:extLst>
          </a:blip>
          <a:srcRect l="21114"/>
          <a:stretch/>
        </p:blipFill>
        <p:spPr>
          <a:xfrm>
            <a:off x="107999" y="107999"/>
            <a:ext cx="8928000" cy="5090815"/>
          </a:xfrm>
          <a:prstGeom prst="rect">
            <a:avLst/>
          </a:prstGeom>
          <a:effectLst>
            <a:softEdge rad="63500"/>
          </a:effectLst>
        </p:spPr>
      </p:pic>
    </p:spTree>
    <p:extLst>
      <p:ext uri="{BB962C8B-B14F-4D97-AF65-F5344CB8AC3E}">
        <p14:creationId xmlns:p14="http://schemas.microsoft.com/office/powerpoint/2010/main" val="235232541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Obdĺžnik 9"/>
          <p:cNvSpPr>
            <a:spLocks noChangeArrowheads="1"/>
          </p:cNvSpPr>
          <p:nvPr/>
        </p:nvSpPr>
        <p:spPr bwMode="auto">
          <a:xfrm>
            <a:off x="395536" y="4440158"/>
            <a:ext cx="8599874" cy="2246769"/>
          </a:xfrm>
          <a:prstGeom prst="rect">
            <a:avLst/>
          </a:prstGeom>
          <a:noFill/>
          <a:ln w="9525">
            <a:noFill/>
            <a:miter lim="800000"/>
            <a:headEnd/>
            <a:tailEnd/>
          </a:ln>
        </p:spPr>
        <p:txBody>
          <a:bodyPr wrap="square">
            <a:spAutoFit/>
          </a:bodyPr>
          <a:lstStyle/>
          <a:p>
            <a:r>
              <a:rPr lang="cs-CZ" sz="2800" b="1" dirty="0">
                <a:solidFill>
                  <a:srgbClr val="C00000"/>
                </a:solidFill>
                <a:effectLst/>
                <a:latin typeface="+mn-lt"/>
                <a:ea typeface="Calibri" panose="020F0502020204030204" pitchFamily="34" charset="0"/>
                <a:cs typeface="Arial" panose="020B0604020202020204" pitchFamily="34" charset="0"/>
              </a:rPr>
              <a:t>PORUŠENÍ  ČLÁNKU  48.2.4  SPR: </a:t>
            </a:r>
          </a:p>
          <a:p>
            <a:r>
              <a:rPr lang="cs-CZ" sz="2800" b="1" dirty="0">
                <a:solidFill>
                  <a:srgbClr val="002060"/>
                </a:solidFill>
                <a:effectLst/>
                <a:latin typeface="+mn-lt"/>
                <a:ea typeface="Calibri" panose="020F0502020204030204" pitchFamily="34" charset="0"/>
                <a:cs typeface="Arial" panose="020B0604020202020204" pitchFamily="34" charset="0"/>
              </a:rPr>
              <a:t>JAKMILE  SOUTĚŽNÍ  VŮZ  DORAZÍ  DO  PROSTORU</a:t>
            </a:r>
          </a:p>
          <a:p>
            <a:r>
              <a:rPr lang="cs-CZ" sz="2800" b="1" dirty="0">
                <a:solidFill>
                  <a:srgbClr val="002060"/>
                </a:solidFill>
                <a:effectLst/>
                <a:latin typeface="+mn-lt"/>
                <a:ea typeface="Calibri" panose="020F0502020204030204" pitchFamily="34" charset="0"/>
                <a:cs typeface="Arial" panose="020B0604020202020204" pitchFamily="34" charset="0"/>
              </a:rPr>
              <a:t> STARTU, ČASOMĚŘIČ  (STARTÉR)  JEJ  NAVEDE  A  USTAVÍ</a:t>
            </a:r>
          </a:p>
          <a:p>
            <a:r>
              <a:rPr lang="cs-CZ" sz="2800" b="1" dirty="0">
                <a:solidFill>
                  <a:srgbClr val="002060"/>
                </a:solidFill>
                <a:effectLst/>
                <a:latin typeface="+mn-lt"/>
                <a:ea typeface="Calibri" panose="020F0502020204030204" pitchFamily="34" charset="0"/>
                <a:cs typeface="Arial" panose="020B0604020202020204" pitchFamily="34" charset="0"/>
              </a:rPr>
              <a:t> V  MINUTĚ  PŘED  STARTOVNÍM  ČASEM  POMOCÍ</a:t>
            </a:r>
          </a:p>
          <a:p>
            <a:r>
              <a:rPr lang="cs-CZ" sz="2800" b="1" dirty="0">
                <a:solidFill>
                  <a:srgbClr val="002060"/>
                </a:solidFill>
                <a:effectLst/>
                <a:latin typeface="+mn-lt"/>
                <a:ea typeface="Calibri" panose="020F0502020204030204" pitchFamily="34" charset="0"/>
                <a:cs typeface="Arial" panose="020B0604020202020204" pitchFamily="34" charset="0"/>
              </a:rPr>
              <a:t> STARTOVNÍ  TYČE  </a:t>
            </a:r>
            <a:r>
              <a:rPr lang="cs-CZ" sz="2800" b="1" dirty="0">
                <a:solidFill>
                  <a:srgbClr val="C00000"/>
                </a:solidFill>
                <a:effectLst/>
                <a:latin typeface="+mn-lt"/>
                <a:ea typeface="Calibri" panose="020F0502020204030204" pitchFamily="34" charset="0"/>
                <a:cs typeface="Arial" panose="020B0604020202020204" pitchFamily="34" charset="0"/>
              </a:rPr>
              <a:t>PŘESNĚ  NA  STARTOVNÍ  ČÁRU</a:t>
            </a:r>
            <a:r>
              <a:rPr lang="sk-SK" sz="2800" b="1" dirty="0">
                <a:solidFill>
                  <a:srgbClr val="C00000"/>
                </a:solidFill>
                <a:latin typeface="+mn-lt"/>
              </a:rPr>
              <a:t> </a:t>
            </a:r>
            <a:endParaRPr lang="cs-CZ" sz="2800" b="1" dirty="0">
              <a:solidFill>
                <a:srgbClr val="C00000"/>
              </a:solidFill>
              <a:latin typeface="Calibri" pitchFamily="34" charset="0"/>
            </a:endParaRPr>
          </a:p>
        </p:txBody>
      </p:sp>
      <p:pic>
        <p:nvPicPr>
          <p:cNvPr id="3" name="Obrázok 2">
            <a:extLst>
              <a:ext uri="{FF2B5EF4-FFF2-40B4-BE49-F238E27FC236}">
                <a16:creationId xmlns:a16="http://schemas.microsoft.com/office/drawing/2014/main" id="{6C704721-4308-D25E-5C33-9471E9378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 y="108000"/>
            <a:ext cx="7726680" cy="4267200"/>
          </a:xfrm>
          <a:prstGeom prst="rect">
            <a:avLst/>
          </a:prstGeom>
          <a:effectLst>
            <a:softEdge rad="63500"/>
          </a:effectLst>
        </p:spPr>
      </p:pic>
      <p:cxnSp>
        <p:nvCxnSpPr>
          <p:cNvPr id="6" name="Rovná spojovacia šípka 5">
            <a:extLst>
              <a:ext uri="{FF2B5EF4-FFF2-40B4-BE49-F238E27FC236}">
                <a16:creationId xmlns:a16="http://schemas.microsoft.com/office/drawing/2014/main" id="{6C639E4C-8150-607B-BB40-170B33969CB1}"/>
              </a:ext>
            </a:extLst>
          </p:cNvPr>
          <p:cNvCxnSpPr/>
          <p:nvPr/>
        </p:nvCxnSpPr>
        <p:spPr>
          <a:xfrm>
            <a:off x="1907704" y="3861048"/>
            <a:ext cx="720080" cy="0"/>
          </a:xfrm>
          <a:prstGeom prst="straightConnector1">
            <a:avLst/>
          </a:prstGeom>
          <a:ln w="444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BlokTextu 6">
            <a:extLst>
              <a:ext uri="{FF2B5EF4-FFF2-40B4-BE49-F238E27FC236}">
                <a16:creationId xmlns:a16="http://schemas.microsoft.com/office/drawing/2014/main" id="{E4684DC3-BD7B-AFBD-A1C2-EC6A8C394D58}"/>
              </a:ext>
            </a:extLst>
          </p:cNvPr>
          <p:cNvSpPr txBox="1"/>
          <p:nvPr/>
        </p:nvSpPr>
        <p:spPr>
          <a:xfrm>
            <a:off x="2063051" y="3153162"/>
            <a:ext cx="576064" cy="707886"/>
          </a:xfrm>
          <a:prstGeom prst="rect">
            <a:avLst/>
          </a:prstGeom>
          <a:noFill/>
        </p:spPr>
        <p:txBody>
          <a:bodyPr wrap="square" rtlCol="0">
            <a:spAutoFit/>
          </a:bodyPr>
          <a:lstStyle/>
          <a:p>
            <a:r>
              <a:rPr lang="cs-CZ" sz="4000" b="1" dirty="0">
                <a:solidFill>
                  <a:srgbClr val="FF0000"/>
                </a:solidFill>
                <a:latin typeface="+mn-lt"/>
              </a:rPr>
              <a:t>?</a:t>
            </a:r>
          </a:p>
        </p:txBody>
      </p:sp>
      <p:sp>
        <p:nvSpPr>
          <p:cNvPr id="8" name="Ovál 7">
            <a:extLst>
              <a:ext uri="{FF2B5EF4-FFF2-40B4-BE49-F238E27FC236}">
                <a16:creationId xmlns:a16="http://schemas.microsoft.com/office/drawing/2014/main" id="{7A97840F-69E7-78BB-8DE3-2AB221BCD814}"/>
              </a:ext>
            </a:extLst>
          </p:cNvPr>
          <p:cNvSpPr/>
          <p:nvPr/>
        </p:nvSpPr>
        <p:spPr>
          <a:xfrm>
            <a:off x="3419872" y="1922170"/>
            <a:ext cx="792088" cy="5760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vál 8">
            <a:extLst>
              <a:ext uri="{FF2B5EF4-FFF2-40B4-BE49-F238E27FC236}">
                <a16:creationId xmlns:a16="http://schemas.microsoft.com/office/drawing/2014/main" id="{2D503E1E-9600-5511-DF3E-A3450EFAF3DD}"/>
              </a:ext>
            </a:extLst>
          </p:cNvPr>
          <p:cNvSpPr/>
          <p:nvPr/>
        </p:nvSpPr>
        <p:spPr>
          <a:xfrm>
            <a:off x="4580871" y="1634138"/>
            <a:ext cx="792088" cy="5760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71777569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Obdĺžnik 9"/>
          <p:cNvSpPr>
            <a:spLocks noChangeArrowheads="1"/>
          </p:cNvSpPr>
          <p:nvPr/>
        </p:nvSpPr>
        <p:spPr bwMode="auto">
          <a:xfrm>
            <a:off x="642938" y="5572125"/>
            <a:ext cx="8286750" cy="523875"/>
          </a:xfrm>
          <a:prstGeom prst="rect">
            <a:avLst/>
          </a:prstGeom>
          <a:noFill/>
          <a:ln w="9525">
            <a:noFill/>
            <a:miter lim="800000"/>
            <a:headEnd/>
            <a:tailEnd/>
          </a:ln>
        </p:spPr>
        <p:txBody>
          <a:bodyPr>
            <a:spAutoFit/>
          </a:bodyPr>
          <a:lstStyle/>
          <a:p>
            <a:r>
              <a:rPr lang="sk-SK" sz="2800" b="1" dirty="0">
                <a:solidFill>
                  <a:srgbClr val="002060"/>
                </a:solidFill>
                <a:latin typeface="Calibri" pitchFamily="34" charset="0"/>
              </a:rPr>
              <a:t> </a:t>
            </a:r>
            <a:endParaRPr lang="cs-CZ" sz="2800" b="1" dirty="0">
              <a:solidFill>
                <a:srgbClr val="002060"/>
              </a:solidFill>
              <a:latin typeface="Calibri" pitchFamily="34" charset="0"/>
            </a:endParaRPr>
          </a:p>
        </p:txBody>
      </p:sp>
      <p:sp>
        <p:nvSpPr>
          <p:cNvPr id="8" name="Obdĺžnik 7"/>
          <p:cNvSpPr/>
          <p:nvPr/>
        </p:nvSpPr>
        <p:spPr>
          <a:xfrm>
            <a:off x="142875" y="3501008"/>
            <a:ext cx="8643938" cy="2954655"/>
          </a:xfrm>
          <a:prstGeom prst="rect">
            <a:avLst/>
          </a:prstGeom>
        </p:spPr>
        <p:txBody>
          <a:bodyPr wrap="square">
            <a:spAutoFit/>
          </a:bodyPr>
          <a:lstStyle/>
          <a:p>
            <a:pPr>
              <a:defRPr/>
            </a:pPr>
            <a:r>
              <a:rPr lang="cs-CZ" sz="3200" b="1" dirty="0">
                <a:solidFill>
                  <a:srgbClr val="002060"/>
                </a:solidFill>
                <a:latin typeface="+mn-lt"/>
              </a:rPr>
              <a:t>  S T A R T</a:t>
            </a:r>
          </a:p>
          <a:p>
            <a:pPr>
              <a:defRPr/>
            </a:pPr>
            <a:r>
              <a:rPr lang="cs-CZ" sz="2800" b="1" dirty="0">
                <a:solidFill>
                  <a:srgbClr val="002060"/>
                </a:solidFill>
                <a:latin typeface="+mn-lt"/>
              </a:rPr>
              <a:t>  S  POUŽITÍM  ELEKTRONICKÝCH  DIGITÁLNÍCH  HODIN</a:t>
            </a:r>
          </a:p>
          <a:p>
            <a:pPr>
              <a:defRPr/>
            </a:pPr>
            <a:endParaRPr lang="cs-CZ" sz="1400" b="1" dirty="0">
              <a:solidFill>
                <a:srgbClr val="002060"/>
              </a:solidFill>
              <a:latin typeface="+mn-lt"/>
            </a:endParaRPr>
          </a:p>
          <a:p>
            <a:pPr>
              <a:defRPr/>
            </a:pPr>
            <a:r>
              <a:rPr lang="cs-CZ" sz="2800" b="1" dirty="0">
                <a:solidFill>
                  <a:srgbClr val="002060"/>
                </a:solidFill>
                <a:latin typeface="+mn-lt"/>
              </a:rPr>
              <a:t>39 sekund – ROZSVÍTÍ  SE  ČERVENÉ  SVĚTLO</a:t>
            </a:r>
            <a:endParaRPr lang="cs-CZ" sz="2800" dirty="0">
              <a:solidFill>
                <a:srgbClr val="002060"/>
              </a:solidFill>
              <a:latin typeface="+mn-lt"/>
            </a:endParaRPr>
          </a:p>
          <a:p>
            <a:pPr>
              <a:defRPr/>
            </a:pPr>
            <a:r>
              <a:rPr lang="cs-CZ" sz="2800" b="1" dirty="0">
                <a:solidFill>
                  <a:srgbClr val="C00000"/>
                </a:solidFill>
                <a:latin typeface="+mn-lt"/>
              </a:rPr>
              <a:t>30 sekund – STARTÉR  UKÁŽE  NA  STARTOVACÍ  HODINY</a:t>
            </a:r>
            <a:endParaRPr lang="cs-CZ" sz="2800" dirty="0">
              <a:solidFill>
                <a:srgbClr val="C00000"/>
              </a:solidFill>
              <a:latin typeface="+mn-lt"/>
            </a:endParaRPr>
          </a:p>
          <a:p>
            <a:pPr>
              <a:defRPr/>
            </a:pPr>
            <a:r>
              <a:rPr lang="cs-CZ" sz="2800" b="1" dirty="0">
                <a:solidFill>
                  <a:srgbClr val="002060"/>
                </a:solidFill>
                <a:latin typeface="+mn-lt"/>
              </a:rPr>
              <a:t>10 sekund – PROBLIKNE  ČERVENÉ  SVĚTLO</a:t>
            </a:r>
            <a:endParaRPr lang="cs-CZ" sz="2800" dirty="0">
              <a:solidFill>
                <a:srgbClr val="002060"/>
              </a:solidFill>
              <a:latin typeface="+mn-lt"/>
            </a:endParaRPr>
          </a:p>
          <a:p>
            <a:pPr>
              <a:defRPr/>
            </a:pPr>
            <a:r>
              <a:rPr lang="cs-CZ" sz="2800" b="1" dirty="0">
                <a:solidFill>
                  <a:srgbClr val="002060"/>
                </a:solidFill>
                <a:latin typeface="+mn-lt"/>
              </a:rPr>
              <a:t>START        – ROZSVÍTÍ  SE  ZELENÉ  SVĚTLO</a:t>
            </a:r>
            <a:endParaRPr lang="cs-CZ" sz="2800" dirty="0">
              <a:solidFill>
                <a:srgbClr val="002060"/>
              </a:solidFill>
              <a:latin typeface="+mn-lt"/>
            </a:endParaRPr>
          </a:p>
        </p:txBody>
      </p:sp>
      <p:pic>
        <p:nvPicPr>
          <p:cNvPr id="3" name="Obrázok 2">
            <a:extLst>
              <a:ext uri="{FF2B5EF4-FFF2-40B4-BE49-F238E27FC236}">
                <a16:creationId xmlns:a16="http://schemas.microsoft.com/office/drawing/2014/main" id="{FD6C0123-98C2-4392-8FF5-7BC8D94714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14300" r="15239"/>
          <a:stretch/>
        </p:blipFill>
        <p:spPr>
          <a:xfrm>
            <a:off x="4583855" y="117008"/>
            <a:ext cx="4462596" cy="3384000"/>
          </a:xfrm>
          <a:prstGeom prst="rect">
            <a:avLst/>
          </a:prstGeom>
          <a:effectLst>
            <a:softEdge rad="63500"/>
          </a:effectLst>
        </p:spPr>
      </p:pic>
      <p:pic>
        <p:nvPicPr>
          <p:cNvPr id="4" name="Obrázok 3">
            <a:extLst>
              <a:ext uri="{FF2B5EF4-FFF2-40B4-BE49-F238E27FC236}">
                <a16:creationId xmlns:a16="http://schemas.microsoft.com/office/drawing/2014/main" id="{9D111062-FF29-C5AF-030C-E672222137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23" t="22558" r="30313" b="16763"/>
          <a:stretch/>
        </p:blipFill>
        <p:spPr>
          <a:xfrm>
            <a:off x="97549" y="121390"/>
            <a:ext cx="4540814" cy="3384000"/>
          </a:xfrm>
          <a:prstGeom prst="rect">
            <a:avLst/>
          </a:prstGeom>
          <a:effectLst>
            <a:softEdge rad="63500"/>
          </a:effectLst>
        </p:spPr>
      </p:pic>
    </p:spTree>
    <p:extLst>
      <p:ext uri="{BB962C8B-B14F-4D97-AF65-F5344CB8AC3E}">
        <p14:creationId xmlns:p14="http://schemas.microsoft.com/office/powerpoint/2010/main" val="10465214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Obdĺžnik 9"/>
          <p:cNvSpPr>
            <a:spLocks noChangeArrowheads="1"/>
          </p:cNvSpPr>
          <p:nvPr/>
        </p:nvSpPr>
        <p:spPr bwMode="auto">
          <a:xfrm>
            <a:off x="214312" y="4509120"/>
            <a:ext cx="8715375" cy="2246769"/>
          </a:xfrm>
          <a:prstGeom prst="rect">
            <a:avLst/>
          </a:prstGeom>
          <a:noFill/>
          <a:ln w="9525">
            <a:noFill/>
            <a:miter lim="800000"/>
            <a:headEnd/>
            <a:tailEnd/>
          </a:ln>
        </p:spPr>
        <p:txBody>
          <a:bodyPr wrap="square">
            <a:spAutoFit/>
          </a:bodyPr>
          <a:lstStyle/>
          <a:p>
            <a:r>
              <a:rPr lang="cs-CZ" sz="2800" b="1" dirty="0">
                <a:solidFill>
                  <a:srgbClr val="C00000"/>
                </a:solidFill>
                <a:latin typeface="Calibri" pitchFamily="34" charset="0"/>
              </a:rPr>
              <a:t>• VYŽÁDAT  OD  VEDOUCÍHO  RZ  POVOLENÍ  KE  STARTU</a:t>
            </a:r>
          </a:p>
          <a:p>
            <a:r>
              <a:rPr lang="cs-CZ" sz="2800" b="1" dirty="0">
                <a:solidFill>
                  <a:srgbClr val="C00000"/>
                </a:solidFill>
                <a:latin typeface="Calibri" pitchFamily="34" charset="0"/>
              </a:rPr>
              <a:t>    PRVNÍHO  SOUTĚŽNÍHO  VOZIDLA !</a:t>
            </a:r>
          </a:p>
          <a:p>
            <a:r>
              <a:rPr lang="cs-CZ" sz="2800" b="1" dirty="0">
                <a:solidFill>
                  <a:srgbClr val="002060"/>
                </a:solidFill>
                <a:latin typeface="Calibri" pitchFamily="34" charset="0"/>
              </a:rPr>
              <a:t>• PO  ZAPSÁNÍ  STARTOVNÍHO  ČASU  VRÁTIT  V  MINUTĚ </a:t>
            </a:r>
          </a:p>
          <a:p>
            <a:r>
              <a:rPr lang="cs-CZ" sz="2800" b="1" dirty="0">
                <a:solidFill>
                  <a:srgbClr val="002060"/>
                </a:solidFill>
                <a:latin typeface="Calibri" pitchFamily="34" charset="0"/>
              </a:rPr>
              <a:t>   STARTU  JÍZDNÍ  VÝKAZ  POSÁDCE</a:t>
            </a:r>
          </a:p>
          <a:p>
            <a:r>
              <a:rPr lang="cs-CZ" sz="2800" b="1" dirty="0">
                <a:solidFill>
                  <a:srgbClr val="002060"/>
                </a:solidFill>
                <a:latin typeface="Calibri" pitchFamily="34" charset="0"/>
              </a:rPr>
              <a:t>   </a:t>
            </a:r>
            <a:r>
              <a:rPr lang="cs-CZ" sz="2400" b="1" dirty="0">
                <a:solidFill>
                  <a:srgbClr val="002060"/>
                </a:solidFill>
                <a:latin typeface="Calibri" pitchFamily="34" charset="0"/>
              </a:rPr>
              <a:t>(FIA: CO  NEJDŘÍVE)</a:t>
            </a:r>
          </a:p>
        </p:txBody>
      </p:sp>
      <p:pic>
        <p:nvPicPr>
          <p:cNvPr id="4" name="Obrázok 3">
            <a:extLst>
              <a:ext uri="{FF2B5EF4-FFF2-40B4-BE49-F238E27FC236}">
                <a16:creationId xmlns:a16="http://schemas.microsoft.com/office/drawing/2014/main" id="{7DF72063-B1F2-4B8A-B4BB-8DE37C170C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867" t="29502" r="59450" b="20423"/>
          <a:stretch/>
        </p:blipFill>
        <p:spPr>
          <a:xfrm>
            <a:off x="133883" y="108000"/>
            <a:ext cx="3243749" cy="4104000"/>
          </a:xfrm>
          <a:prstGeom prst="rect">
            <a:avLst/>
          </a:prstGeom>
          <a:effectLst>
            <a:softEdge rad="63500"/>
          </a:effectLst>
        </p:spPr>
      </p:pic>
      <p:pic>
        <p:nvPicPr>
          <p:cNvPr id="5" name="Obrázok 4">
            <a:extLst>
              <a:ext uri="{FF2B5EF4-FFF2-40B4-BE49-F238E27FC236}">
                <a16:creationId xmlns:a16="http://schemas.microsoft.com/office/drawing/2014/main" id="{C5C0B605-C116-69AB-9E36-D560E92FD445}"/>
              </a:ext>
            </a:extLst>
          </p:cNvPr>
          <p:cNvPicPr>
            <a:picLocks noChangeAspect="1"/>
          </p:cNvPicPr>
          <p:nvPr/>
        </p:nvPicPr>
        <p:blipFill rotWithShape="1">
          <a:blip r:embed="rId4">
            <a:extLst>
              <a:ext uri="{28A0092B-C50C-407E-A947-70E740481C1C}">
                <a14:useLocalDpi xmlns:a14="http://schemas.microsoft.com/office/drawing/2010/main" val="0"/>
              </a:ext>
            </a:extLst>
          </a:blip>
          <a:srcRect l="11025" r="29525"/>
          <a:stretch/>
        </p:blipFill>
        <p:spPr>
          <a:xfrm>
            <a:off x="3538092" y="108000"/>
            <a:ext cx="5436096" cy="4113082"/>
          </a:xfrm>
          <a:prstGeom prst="rect">
            <a:avLst/>
          </a:prstGeom>
          <a:effectLst>
            <a:softEdge rad="63500"/>
          </a:effectLst>
        </p:spPr>
      </p:pic>
    </p:spTree>
    <p:extLst>
      <p:ext uri="{BB962C8B-B14F-4D97-AF65-F5344CB8AC3E}">
        <p14:creationId xmlns:p14="http://schemas.microsoft.com/office/powerpoint/2010/main" val="189530701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Obdĺžnik 9"/>
          <p:cNvSpPr>
            <a:spLocks noChangeArrowheads="1"/>
          </p:cNvSpPr>
          <p:nvPr/>
        </p:nvSpPr>
        <p:spPr bwMode="auto">
          <a:xfrm>
            <a:off x="285750" y="4714875"/>
            <a:ext cx="8643938" cy="1887538"/>
          </a:xfrm>
          <a:prstGeom prst="rect">
            <a:avLst/>
          </a:prstGeom>
          <a:noFill/>
          <a:ln w="9525">
            <a:noFill/>
            <a:miter lim="800000"/>
            <a:headEnd/>
            <a:tailEnd/>
          </a:ln>
        </p:spPr>
        <p:txBody>
          <a:bodyPr>
            <a:spAutoFit/>
          </a:bodyPr>
          <a:lstStyle/>
          <a:p>
            <a:r>
              <a:rPr lang="sk-SK" sz="2800" b="1" dirty="0">
                <a:solidFill>
                  <a:srgbClr val="002060"/>
                </a:solidFill>
                <a:latin typeface="Calibri" pitchFamily="34" charset="0"/>
              </a:rPr>
              <a:t>• </a:t>
            </a:r>
            <a:r>
              <a:rPr lang="cs-CZ" sz="2800" b="1" dirty="0">
                <a:solidFill>
                  <a:srgbClr val="002060"/>
                </a:solidFill>
                <a:latin typeface="Calibri" pitchFamily="34" charset="0"/>
              </a:rPr>
              <a:t>ZPOŽDENÍ  STARTU  VINOU  POSÁDKY  </a:t>
            </a:r>
            <a:r>
              <a:rPr lang="cs-CZ" sz="2800" b="1" dirty="0">
                <a:solidFill>
                  <a:srgbClr val="0070C0"/>
                </a:solidFill>
                <a:latin typeface="Calibri" pitchFamily="34" charset="0"/>
              </a:rPr>
              <a:t>-  PENALIZACE </a:t>
            </a:r>
          </a:p>
          <a:p>
            <a:r>
              <a:rPr lang="cs-CZ" sz="2800" b="1" dirty="0">
                <a:solidFill>
                  <a:srgbClr val="0070C0"/>
                </a:solidFill>
                <a:latin typeface="Calibri" pitchFamily="34" charset="0"/>
              </a:rPr>
              <a:t>    1  MIN.  ZA  MINUTU  NEBO  ZLOMEK  MIN.  OPOŽDENÍ</a:t>
            </a:r>
          </a:p>
          <a:p>
            <a:r>
              <a:rPr lang="cs-CZ" sz="2800" b="1" dirty="0">
                <a:solidFill>
                  <a:srgbClr val="002060"/>
                </a:solidFill>
                <a:latin typeface="Calibri" pitchFamily="34" charset="0"/>
              </a:rPr>
              <a:t>• ODMÍTNUTÍ  ODSTARTOVAT  DO  RZ  V  URČENÉM  ČASE</a:t>
            </a:r>
          </a:p>
          <a:p>
            <a:r>
              <a:rPr lang="cs-CZ" sz="2800" b="1" dirty="0">
                <a:solidFill>
                  <a:srgbClr val="002060"/>
                </a:solidFill>
                <a:latin typeface="Calibri" pitchFamily="34" charset="0"/>
              </a:rPr>
              <a:t>    A  POŘADÍ  </a:t>
            </a:r>
            <a:r>
              <a:rPr lang="cs-CZ" sz="2800" b="1" dirty="0">
                <a:solidFill>
                  <a:srgbClr val="0070C0"/>
                </a:solidFill>
                <a:latin typeface="Calibri" pitchFamily="34" charset="0"/>
              </a:rPr>
              <a:t>-  OZNÁMENÍ  SPORTOVNÍM  KOMISAŘŮM</a:t>
            </a:r>
            <a:endParaRPr lang="cs-CZ" sz="2800" dirty="0">
              <a:solidFill>
                <a:srgbClr val="0070C0"/>
              </a:solidFill>
              <a:latin typeface="Calibri" pitchFamily="34" charset="0"/>
            </a:endParaRPr>
          </a:p>
        </p:txBody>
      </p:sp>
      <p:pic>
        <p:nvPicPr>
          <p:cNvPr id="3" name="Obrázok 2">
            <a:extLst>
              <a:ext uri="{FF2B5EF4-FFF2-40B4-BE49-F238E27FC236}">
                <a16:creationId xmlns:a16="http://schemas.microsoft.com/office/drawing/2014/main" id="{4D54AE3E-917F-C958-B262-4D3B7C34C9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555" b="15349"/>
          <a:stretch/>
        </p:blipFill>
        <p:spPr>
          <a:xfrm>
            <a:off x="108000" y="108000"/>
            <a:ext cx="8928000" cy="4559622"/>
          </a:xfrm>
          <a:prstGeom prst="rect">
            <a:avLst/>
          </a:prstGeom>
          <a:effectLst>
            <a:softEdge rad="63500"/>
          </a:effectLst>
        </p:spPr>
      </p:pic>
    </p:spTree>
    <p:extLst>
      <p:ext uri="{BB962C8B-B14F-4D97-AF65-F5344CB8AC3E}">
        <p14:creationId xmlns:p14="http://schemas.microsoft.com/office/powerpoint/2010/main" val="325757438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Obdĺžnik 9"/>
          <p:cNvSpPr>
            <a:spLocks noChangeArrowheads="1"/>
          </p:cNvSpPr>
          <p:nvPr/>
        </p:nvSpPr>
        <p:spPr bwMode="auto">
          <a:xfrm>
            <a:off x="393587" y="4653136"/>
            <a:ext cx="8643938" cy="2246769"/>
          </a:xfrm>
          <a:prstGeom prst="rect">
            <a:avLst/>
          </a:prstGeom>
          <a:noFill/>
          <a:ln w="9525">
            <a:noFill/>
            <a:miter lim="800000"/>
            <a:headEnd/>
            <a:tailEnd/>
          </a:ln>
        </p:spPr>
        <p:txBody>
          <a:bodyPr wrap="square">
            <a:spAutoFit/>
          </a:bodyPr>
          <a:lstStyle/>
          <a:p>
            <a:r>
              <a:rPr lang="cs-CZ" sz="2800" b="1" dirty="0">
                <a:solidFill>
                  <a:srgbClr val="002060"/>
                </a:solidFill>
                <a:latin typeface="+mn-lt"/>
              </a:rPr>
              <a:t>V  PRŮBĚHU  SEKCE  MŮŽE  </a:t>
            </a:r>
            <a:r>
              <a:rPr lang="cs-CZ" sz="2800" b="1" dirty="0">
                <a:solidFill>
                  <a:srgbClr val="FF0000"/>
                </a:solidFill>
                <a:latin typeface="+mn-lt"/>
              </a:rPr>
              <a:t>ŘEDITEL</a:t>
            </a:r>
            <a:r>
              <a:rPr lang="cs-CZ" sz="2800" b="1" dirty="0">
                <a:solidFill>
                  <a:srgbClr val="002060"/>
                </a:solidFill>
                <a:latin typeface="+mn-lt"/>
              </a:rPr>
              <a:t>  RALLY  STARTOVNÍ INTERVAL  PRO  JEDNO  NEBO  VÍCE  VOZIDEL </a:t>
            </a:r>
          </a:p>
          <a:p>
            <a:r>
              <a:rPr lang="cs-CZ" sz="2800" b="1" dirty="0">
                <a:solidFill>
                  <a:srgbClr val="002060"/>
                </a:solidFill>
                <a:latin typeface="+mn-lt"/>
              </a:rPr>
              <a:t>Z  BEZPEČNOSTNÍCH  DŮVODŮ  DOČASNĚ  ZMĚNIT</a:t>
            </a:r>
          </a:p>
          <a:p>
            <a:r>
              <a:rPr lang="sk-SK" sz="2800" b="1" dirty="0">
                <a:solidFill>
                  <a:srgbClr val="C00000"/>
                </a:solidFill>
                <a:latin typeface="+mn-lt"/>
              </a:rPr>
              <a:t>VŠE,  CO  NENÍ  VÝSLOVNĚ  POVOLENO  TĚMITO  PŘEDPISY,  JE  ZAKÁZÁNO ! </a:t>
            </a:r>
            <a:endParaRPr lang="cs-CZ" sz="2800" dirty="0">
              <a:solidFill>
                <a:srgbClr val="C00000"/>
              </a:solidFill>
              <a:latin typeface="Calibri" pitchFamily="34" charset="0"/>
            </a:endParaRPr>
          </a:p>
        </p:txBody>
      </p:sp>
      <p:pic>
        <p:nvPicPr>
          <p:cNvPr id="7170" name="Picture 2" descr="C:\Users\user\Desktop\Do prednášky 2\vbe_p8175459.jpg"/>
          <p:cNvPicPr>
            <a:picLocks noChangeAspect="1" noChangeArrowheads="1"/>
          </p:cNvPicPr>
          <p:nvPr/>
        </p:nvPicPr>
        <p:blipFill rotWithShape="1">
          <a:blip r:embed="rId3" cstate="print"/>
          <a:srcRect t="8274" r="5669" b="18713"/>
          <a:stretch/>
        </p:blipFill>
        <p:spPr bwMode="auto">
          <a:xfrm>
            <a:off x="106474" y="764704"/>
            <a:ext cx="8931051" cy="3888432"/>
          </a:xfrm>
          <a:prstGeom prst="rect">
            <a:avLst/>
          </a:prstGeom>
          <a:noFill/>
          <a:ln>
            <a:noFill/>
          </a:ln>
          <a:effectLst>
            <a:softEdge rad="63500"/>
          </a:effectLst>
        </p:spPr>
      </p:pic>
      <p:sp>
        <p:nvSpPr>
          <p:cNvPr id="3" name="BlokTextu 2">
            <a:extLst>
              <a:ext uri="{FF2B5EF4-FFF2-40B4-BE49-F238E27FC236}">
                <a16:creationId xmlns:a16="http://schemas.microsoft.com/office/drawing/2014/main" id="{E7F462A4-C4DE-2802-2CA7-EAB254B2A3BB}"/>
              </a:ext>
            </a:extLst>
          </p:cNvPr>
          <p:cNvSpPr txBox="1"/>
          <p:nvPr/>
        </p:nvSpPr>
        <p:spPr>
          <a:xfrm>
            <a:off x="1259116" y="241484"/>
            <a:ext cx="6625766" cy="523220"/>
          </a:xfrm>
          <a:prstGeom prst="rect">
            <a:avLst/>
          </a:prstGeom>
          <a:noFill/>
        </p:spPr>
        <p:txBody>
          <a:bodyPr wrap="square">
            <a:spAutoFit/>
          </a:bodyPr>
          <a:lstStyle/>
          <a:p>
            <a:pPr algn="ctr"/>
            <a:r>
              <a:rPr lang="cs-CZ" sz="2800" b="1" dirty="0">
                <a:solidFill>
                  <a:srgbClr val="002060"/>
                </a:solidFill>
                <a:latin typeface="+mn-lt"/>
              </a:rPr>
              <a:t>INTERVAL  MEZI  VOZIDLY  NA  STARTU  RZ</a:t>
            </a:r>
            <a:endParaRPr lang="cs-CZ" sz="2800" dirty="0"/>
          </a:p>
        </p:txBody>
      </p:sp>
    </p:spTree>
    <p:extLst>
      <p:ext uri="{BB962C8B-B14F-4D97-AF65-F5344CB8AC3E}">
        <p14:creationId xmlns:p14="http://schemas.microsoft.com/office/powerpoint/2010/main" val="68388989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Obdĺžnik 9"/>
          <p:cNvSpPr>
            <a:spLocks noChangeArrowheads="1"/>
          </p:cNvSpPr>
          <p:nvPr/>
        </p:nvSpPr>
        <p:spPr bwMode="auto">
          <a:xfrm>
            <a:off x="287524" y="4752400"/>
            <a:ext cx="8568952" cy="1938992"/>
          </a:xfrm>
          <a:prstGeom prst="rect">
            <a:avLst/>
          </a:prstGeom>
          <a:noFill/>
          <a:ln w="9525">
            <a:noFill/>
            <a:miter lim="800000"/>
            <a:headEnd/>
            <a:tailEnd/>
          </a:ln>
        </p:spPr>
        <p:txBody>
          <a:bodyPr wrap="square">
            <a:spAutoFit/>
          </a:bodyPr>
          <a:lstStyle/>
          <a:p>
            <a:r>
              <a:rPr lang="sk-SK" sz="2400" b="1" dirty="0">
                <a:solidFill>
                  <a:srgbClr val="002060"/>
                </a:solidFill>
                <a:latin typeface="Calibri" pitchFamily="34" charset="0"/>
              </a:rPr>
              <a:t>• </a:t>
            </a:r>
            <a:r>
              <a:rPr lang="cs-CZ" sz="2400" b="1" dirty="0">
                <a:solidFill>
                  <a:srgbClr val="002060"/>
                </a:solidFill>
                <a:latin typeface="Calibri" pitchFamily="34" charset="0"/>
              </a:rPr>
              <a:t>KAŽDÝ  VŮZ,  KTERÝ  NENÍ  SCHOPEN  </a:t>
            </a:r>
            <a:r>
              <a:rPr lang="cs-CZ" sz="2400" b="1" dirty="0">
                <a:solidFill>
                  <a:srgbClr val="FF0000"/>
                </a:solidFill>
                <a:latin typeface="Calibri" pitchFamily="34" charset="0"/>
              </a:rPr>
              <a:t>ODJET  ZE  STARTOVNÍ</a:t>
            </a:r>
          </a:p>
          <a:p>
            <a:r>
              <a:rPr lang="cs-CZ" sz="2400" b="1" dirty="0">
                <a:solidFill>
                  <a:srgbClr val="FF0000"/>
                </a:solidFill>
                <a:latin typeface="Calibri" pitchFamily="34" charset="0"/>
              </a:rPr>
              <a:t>   ČÁRY  DO  20  SEKUND</a:t>
            </a:r>
            <a:r>
              <a:rPr lang="cs-CZ" sz="2400" b="1" dirty="0">
                <a:solidFill>
                  <a:srgbClr val="002060"/>
                </a:solidFill>
                <a:latin typeface="Calibri" pitchFamily="34" charset="0"/>
              </a:rPr>
              <a:t>  </a:t>
            </a:r>
            <a:r>
              <a:rPr lang="cs-CZ" sz="2400" b="1" dirty="0">
                <a:solidFill>
                  <a:srgbClr val="FF0000"/>
                </a:solidFill>
                <a:latin typeface="Calibri" pitchFamily="34" charset="0"/>
              </a:rPr>
              <a:t>PO  SIGNÁLU  KE  STARTU,</a:t>
            </a:r>
            <a:r>
              <a:rPr lang="cs-CZ" sz="2400" b="1" dirty="0">
                <a:solidFill>
                  <a:srgbClr val="002060"/>
                </a:solidFill>
                <a:latin typeface="Calibri" pitchFamily="34" charset="0"/>
              </a:rPr>
              <a:t>  BUDE </a:t>
            </a:r>
          </a:p>
          <a:p>
            <a:r>
              <a:rPr lang="cs-CZ" sz="2400" b="1" dirty="0">
                <a:solidFill>
                  <a:srgbClr val="002060"/>
                </a:solidFill>
                <a:latin typeface="Calibri" pitchFamily="34" charset="0"/>
              </a:rPr>
              <a:t>   POVAŽOVÁN  JAKO  ODSTOUPENÝ  </a:t>
            </a:r>
          </a:p>
          <a:p>
            <a:r>
              <a:rPr lang="sk-SK" sz="2400" b="1" dirty="0">
                <a:solidFill>
                  <a:srgbClr val="002060"/>
                </a:solidFill>
                <a:latin typeface="Calibri" pitchFamily="34" charset="0"/>
              </a:rPr>
              <a:t>• </a:t>
            </a:r>
            <a:r>
              <a:rPr lang="cs-CZ" sz="2400" b="1" dirty="0">
                <a:solidFill>
                  <a:srgbClr val="002060"/>
                </a:solidFill>
                <a:latin typeface="Calibri" pitchFamily="34" charset="0"/>
              </a:rPr>
              <a:t>NA  POKYN  ČASOMĚŘIČE  MUSÍ  BÝT  IHNED  ODSTAVEN</a:t>
            </a:r>
          </a:p>
          <a:p>
            <a:r>
              <a:rPr lang="cs-CZ" sz="2400" b="1" dirty="0">
                <a:solidFill>
                  <a:srgbClr val="002060"/>
                </a:solidFill>
                <a:latin typeface="Calibri" pitchFamily="34" charset="0"/>
              </a:rPr>
              <a:t>   (ODTLAČEN)  ČINOVNÍKY  RZ  NA  BEZPEČNÉ  MÍSTO</a:t>
            </a:r>
            <a:endParaRPr lang="sk-SK" sz="2400" dirty="0">
              <a:solidFill>
                <a:srgbClr val="FF0000"/>
              </a:solidFill>
              <a:latin typeface="Calibri" pitchFamily="34" charset="0"/>
            </a:endParaRPr>
          </a:p>
        </p:txBody>
      </p:sp>
      <p:pic>
        <p:nvPicPr>
          <p:cNvPr id="3" name="Obrázok 2">
            <a:extLst>
              <a:ext uri="{FF2B5EF4-FFF2-40B4-BE49-F238E27FC236}">
                <a16:creationId xmlns:a16="http://schemas.microsoft.com/office/drawing/2014/main" id="{0B1DF7E1-0ECD-EDDE-7F68-5EAA25AC2C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414" b="3099"/>
          <a:stretch/>
        </p:blipFill>
        <p:spPr>
          <a:xfrm>
            <a:off x="108000" y="108000"/>
            <a:ext cx="8928000" cy="4585793"/>
          </a:xfrm>
          <a:prstGeom prst="rect">
            <a:avLst/>
          </a:prstGeom>
          <a:effectLst>
            <a:softEdge rad="63500"/>
          </a:effectLst>
        </p:spPr>
      </p:pic>
    </p:spTree>
    <p:extLst>
      <p:ext uri="{BB962C8B-B14F-4D97-AF65-F5344CB8AC3E}">
        <p14:creationId xmlns:p14="http://schemas.microsoft.com/office/powerpoint/2010/main" val="352723380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p:cNvSpPr>
            <a:spLocks noGrp="1"/>
          </p:cNvSpPr>
          <p:nvPr>
            <p:ph type="title" idx="4294967295"/>
          </p:nvPr>
        </p:nvSpPr>
        <p:spPr>
          <a:xfrm>
            <a:off x="500063" y="188640"/>
            <a:ext cx="7715250" cy="882923"/>
          </a:xfrm>
        </p:spPr>
        <p:txBody>
          <a:bodyPr/>
          <a:lstStyle/>
          <a:p>
            <a:pPr eaLnBrk="1" hangingPunct="1"/>
            <a:r>
              <a:rPr lang="cs-CZ" sz="3600" b="1" dirty="0">
                <a:solidFill>
                  <a:srgbClr val="002060"/>
                </a:solidFill>
              </a:rPr>
              <a:t>ZÁKLADNÍ  VYBAVENÍ  ČASOMĚŘIČE</a:t>
            </a:r>
            <a:endParaRPr lang="cs-CZ" sz="3600" dirty="0">
              <a:solidFill>
                <a:srgbClr val="002060"/>
              </a:solidFill>
            </a:endParaRPr>
          </a:p>
        </p:txBody>
      </p:sp>
      <p:sp>
        <p:nvSpPr>
          <p:cNvPr id="8195" name="Obdĺžnik 3"/>
          <p:cNvSpPr>
            <a:spLocks noChangeArrowheads="1"/>
          </p:cNvSpPr>
          <p:nvPr/>
        </p:nvSpPr>
        <p:spPr bwMode="auto">
          <a:xfrm>
            <a:off x="251520" y="1988840"/>
            <a:ext cx="5112568" cy="3539430"/>
          </a:xfrm>
          <a:prstGeom prst="rect">
            <a:avLst/>
          </a:prstGeom>
          <a:noFill/>
          <a:ln w="9525">
            <a:noFill/>
            <a:miter lim="800000"/>
            <a:headEnd/>
            <a:tailEnd/>
          </a:ln>
        </p:spPr>
        <p:txBody>
          <a:bodyPr wrap="square">
            <a:spAutoFit/>
          </a:bodyPr>
          <a:lstStyle/>
          <a:p>
            <a:r>
              <a:rPr lang="cs-CZ" sz="2800" b="1" dirty="0">
                <a:solidFill>
                  <a:srgbClr val="002060"/>
                </a:solidFill>
                <a:latin typeface="Calibri" pitchFamily="34" charset="0"/>
              </a:rPr>
              <a:t>•  </a:t>
            </a:r>
            <a:r>
              <a:rPr lang="cs-CZ" sz="2800" b="1" dirty="0">
                <a:solidFill>
                  <a:srgbClr val="C00000"/>
                </a:solidFill>
                <a:latin typeface="Calibri" pitchFamily="34" charset="0"/>
              </a:rPr>
              <a:t>RADIOBUDÍČEK</a:t>
            </a:r>
          </a:p>
          <a:p>
            <a:r>
              <a:rPr lang="cs-CZ" sz="2800" b="1" dirty="0">
                <a:solidFill>
                  <a:srgbClr val="002060"/>
                </a:solidFill>
                <a:latin typeface="Calibri" pitchFamily="34" charset="0"/>
              </a:rPr>
              <a:t>•  ZVLÁŠTNÍ  USTANOVENÍ</a:t>
            </a:r>
          </a:p>
          <a:p>
            <a:r>
              <a:rPr lang="cs-CZ" sz="2800" b="1" dirty="0">
                <a:solidFill>
                  <a:srgbClr val="002060"/>
                </a:solidFill>
                <a:latin typeface="Calibri" pitchFamily="34" charset="0"/>
              </a:rPr>
              <a:t>•  STANDARDNÍ  PROPOZICE</a:t>
            </a:r>
          </a:p>
          <a:p>
            <a:r>
              <a:rPr lang="cs-CZ" sz="2800" b="1" dirty="0">
                <a:solidFill>
                  <a:srgbClr val="002060"/>
                </a:solidFill>
                <a:latin typeface="Calibri" pitchFamily="34" charset="0"/>
              </a:rPr>
              <a:t>•  MOBILNÍ  TELEFON</a:t>
            </a:r>
          </a:p>
          <a:p>
            <a:r>
              <a:rPr lang="cs-CZ" sz="2800" b="1" dirty="0">
                <a:solidFill>
                  <a:srgbClr val="002060"/>
                </a:solidFill>
                <a:latin typeface="Calibri" pitchFamily="34" charset="0"/>
              </a:rPr>
              <a:t>•  PSACÍ  POTŘEBY  </a:t>
            </a:r>
          </a:p>
          <a:p>
            <a:r>
              <a:rPr lang="cs-CZ" sz="2800" b="1" dirty="0">
                <a:solidFill>
                  <a:srgbClr val="002060"/>
                </a:solidFill>
                <a:latin typeface="Calibri" pitchFamily="34" charset="0"/>
              </a:rPr>
              <a:t>•  PODLOŽKA  NA  PSANÍ</a:t>
            </a:r>
          </a:p>
          <a:p>
            <a:r>
              <a:rPr lang="cs-CZ" sz="2800" b="1" dirty="0">
                <a:solidFill>
                  <a:srgbClr val="002060"/>
                </a:solidFill>
                <a:latin typeface="Calibri" pitchFamily="34" charset="0"/>
              </a:rPr>
              <a:t>•  ČASOMĚŘIČSKÁ  VESTA</a:t>
            </a:r>
          </a:p>
          <a:p>
            <a:r>
              <a:rPr lang="cs-CZ" sz="2800" b="1" dirty="0">
                <a:solidFill>
                  <a:srgbClr val="002060"/>
                </a:solidFill>
                <a:latin typeface="Calibri" pitchFamily="34" charset="0"/>
              </a:rPr>
              <a:t>•  LICENCE</a:t>
            </a:r>
            <a:endParaRPr lang="cs-CZ" sz="2800" dirty="0">
              <a:solidFill>
                <a:srgbClr val="002060"/>
              </a:solidFill>
              <a:latin typeface="Calibri" pitchFamily="34" charset="0"/>
            </a:endParaRPr>
          </a:p>
        </p:txBody>
      </p:sp>
      <p:pic>
        <p:nvPicPr>
          <p:cNvPr id="3" name="Obrázok 2">
            <a:extLst>
              <a:ext uri="{FF2B5EF4-FFF2-40B4-BE49-F238E27FC236}">
                <a16:creationId xmlns:a16="http://schemas.microsoft.com/office/drawing/2014/main" id="{88F27CF3-E896-4E91-A541-BB347C1B5A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907" b="15350"/>
          <a:stretch/>
        </p:blipFill>
        <p:spPr>
          <a:xfrm>
            <a:off x="4818470" y="1106867"/>
            <a:ext cx="3852000" cy="2544942"/>
          </a:xfrm>
          <a:prstGeom prst="rect">
            <a:avLst/>
          </a:prstGeom>
          <a:effectLst>
            <a:softEdge rad="63500"/>
          </a:effectLst>
        </p:spPr>
      </p:pic>
      <p:pic>
        <p:nvPicPr>
          <p:cNvPr id="5" name="Obrázok 4">
            <a:extLst>
              <a:ext uri="{FF2B5EF4-FFF2-40B4-BE49-F238E27FC236}">
                <a16:creationId xmlns:a16="http://schemas.microsoft.com/office/drawing/2014/main" id="{987C08B1-63B5-4812-BD31-E827385224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367" r="7075" b="14599"/>
          <a:stretch/>
        </p:blipFill>
        <p:spPr>
          <a:xfrm>
            <a:off x="4357688" y="4197073"/>
            <a:ext cx="4649946" cy="2472287"/>
          </a:xfrm>
          <a:prstGeom prst="rect">
            <a:avLst/>
          </a:prstGeom>
          <a:effectLst>
            <a:softEdge rad="63500"/>
          </a:effectLst>
        </p:spPr>
      </p:pic>
    </p:spTree>
    <p:extLst>
      <p:ext uri="{BB962C8B-B14F-4D97-AF65-F5344CB8AC3E}">
        <p14:creationId xmlns:p14="http://schemas.microsoft.com/office/powerpoint/2010/main" val="96506330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Obdĺžnik 3"/>
          <p:cNvSpPr>
            <a:spLocks noChangeArrowheads="1"/>
          </p:cNvSpPr>
          <p:nvPr/>
        </p:nvSpPr>
        <p:spPr bwMode="auto">
          <a:xfrm>
            <a:off x="323528" y="4797152"/>
            <a:ext cx="8391847" cy="1815882"/>
          </a:xfrm>
          <a:prstGeom prst="rect">
            <a:avLst/>
          </a:prstGeom>
          <a:noFill/>
          <a:ln w="9525">
            <a:noFill/>
            <a:miter lim="800000"/>
            <a:headEnd/>
            <a:tailEnd/>
          </a:ln>
        </p:spPr>
        <p:txBody>
          <a:bodyPr wrap="square">
            <a:spAutoFit/>
          </a:bodyPr>
          <a:lstStyle/>
          <a:p>
            <a:r>
              <a:rPr lang="sk-SK" sz="2800" b="1" dirty="0">
                <a:solidFill>
                  <a:srgbClr val="002060"/>
                </a:solidFill>
                <a:latin typeface="Calibri" pitchFamily="34" charset="0"/>
              </a:rPr>
              <a:t>•  </a:t>
            </a:r>
            <a:r>
              <a:rPr lang="cs-CZ" sz="2800" b="1" dirty="0">
                <a:solidFill>
                  <a:srgbClr val="FF0000"/>
                </a:solidFill>
                <a:latin typeface="Calibri" pitchFamily="34" charset="0"/>
              </a:rPr>
              <a:t>PŘI  PORUŠE</a:t>
            </a:r>
            <a:r>
              <a:rPr lang="cs-CZ" sz="2800" b="1" dirty="0">
                <a:solidFill>
                  <a:srgbClr val="002060"/>
                </a:solidFill>
                <a:latin typeface="Calibri" pitchFamily="34" charset="0"/>
              </a:rPr>
              <a:t>  ELEKTRONICKÉHO  STARTOVACÍHO</a:t>
            </a:r>
          </a:p>
          <a:p>
            <a:r>
              <a:rPr lang="cs-CZ" sz="2800" b="1" dirty="0">
                <a:solidFill>
                  <a:srgbClr val="002060"/>
                </a:solidFill>
                <a:latin typeface="Calibri" pitchFamily="34" charset="0"/>
              </a:rPr>
              <a:t>    ZAŘÍZENÍ  SIGNALIZACE  NAHLAS  30 – 15 – 10 </a:t>
            </a:r>
          </a:p>
          <a:p>
            <a:r>
              <a:rPr lang="cs-CZ" sz="2800" b="1" dirty="0">
                <a:solidFill>
                  <a:srgbClr val="002060"/>
                </a:solidFill>
                <a:latin typeface="Calibri" pitchFamily="34" charset="0"/>
              </a:rPr>
              <a:t>    A  POSLEDNÍCH  5  SEKUND  „PRSTOVAT“  PO  JEDNÉ</a:t>
            </a:r>
          </a:p>
          <a:p>
            <a:r>
              <a:rPr lang="cs-CZ" sz="2800" b="1" dirty="0">
                <a:solidFill>
                  <a:srgbClr val="002060"/>
                </a:solidFill>
                <a:latin typeface="Calibri" pitchFamily="34" charset="0"/>
              </a:rPr>
              <a:t>•  PŘÍPADNĚ  POUŽÍT  TABULKY  „15“  A  „10“</a:t>
            </a:r>
          </a:p>
        </p:txBody>
      </p:sp>
      <p:pic>
        <p:nvPicPr>
          <p:cNvPr id="228354" name="Picture 2" descr="C:\Users\user\Desktop\do prednášky\asf-3078asf.jpg"/>
          <p:cNvPicPr>
            <a:picLocks noChangeAspect="1" noChangeArrowheads="1"/>
          </p:cNvPicPr>
          <p:nvPr/>
        </p:nvPicPr>
        <p:blipFill>
          <a:blip r:embed="rId3" cstate="print"/>
          <a:srcRect t="19555" b="4053"/>
          <a:stretch>
            <a:fillRect/>
          </a:stretch>
        </p:blipFill>
        <p:spPr bwMode="auto">
          <a:xfrm>
            <a:off x="108000" y="108000"/>
            <a:ext cx="8928000" cy="4545136"/>
          </a:xfrm>
          <a:prstGeom prst="rect">
            <a:avLst/>
          </a:prstGeom>
          <a:noFill/>
          <a:ln>
            <a:noFill/>
          </a:ln>
          <a:effectLst>
            <a:softEdge rad="63500"/>
          </a:effectLst>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Obdĺžnik 3"/>
          <p:cNvSpPr>
            <a:spLocks noChangeArrowheads="1"/>
          </p:cNvSpPr>
          <p:nvPr/>
        </p:nvSpPr>
        <p:spPr bwMode="auto">
          <a:xfrm>
            <a:off x="642938" y="3714750"/>
            <a:ext cx="8286750" cy="3108325"/>
          </a:xfrm>
          <a:prstGeom prst="rect">
            <a:avLst/>
          </a:prstGeom>
          <a:noFill/>
          <a:ln w="9525">
            <a:noFill/>
            <a:miter lim="800000"/>
            <a:headEnd/>
            <a:tailEnd/>
          </a:ln>
        </p:spPr>
        <p:txBody>
          <a:bodyPr>
            <a:spAutoFit/>
          </a:bodyPr>
          <a:lstStyle/>
          <a:p>
            <a:pPr fontAlgn="auto">
              <a:spcBef>
                <a:spcPts val="0"/>
              </a:spcBef>
              <a:spcAft>
                <a:spcPts val="0"/>
              </a:spcAft>
              <a:defRPr/>
            </a:pPr>
            <a:r>
              <a:rPr lang="sk-SK" sz="2800" b="1" dirty="0">
                <a:solidFill>
                  <a:srgbClr val="002060"/>
                </a:solidFill>
                <a:latin typeface="Calibri" pitchFamily="34" charset="0"/>
              </a:rPr>
              <a:t>• </a:t>
            </a:r>
            <a:r>
              <a:rPr lang="cs-CZ" sz="2800" b="1" dirty="0">
                <a:solidFill>
                  <a:srgbClr val="002060"/>
                </a:solidFill>
                <a:latin typeface="Calibri" pitchFamily="34" charset="0"/>
              </a:rPr>
              <a:t>CHYBNÝ  START,  ZEJMÉNA  PROVEDENÝ  DŘÍVE,  </a:t>
            </a:r>
          </a:p>
          <a:p>
            <a:pPr fontAlgn="auto">
              <a:spcBef>
                <a:spcPts val="0"/>
              </a:spcBef>
              <a:spcAft>
                <a:spcPts val="0"/>
              </a:spcAft>
              <a:defRPr/>
            </a:pPr>
            <a:r>
              <a:rPr lang="cs-CZ" sz="2800" b="1" dirty="0">
                <a:solidFill>
                  <a:srgbClr val="002060"/>
                </a:solidFill>
                <a:latin typeface="Calibri" pitchFamily="34" charset="0"/>
              </a:rPr>
              <a:t>   NEŽ  BYL  DÁN  POVEL  KE  STARTU,  SE  TRESTÁ:</a:t>
            </a:r>
          </a:p>
          <a:p>
            <a:pPr fontAlgn="auto">
              <a:spcBef>
                <a:spcPts val="0"/>
              </a:spcBef>
              <a:spcAft>
                <a:spcPts val="0"/>
              </a:spcAft>
              <a:defRPr/>
            </a:pPr>
            <a:r>
              <a:rPr lang="cs-CZ" sz="2800" b="1" dirty="0">
                <a:solidFill>
                  <a:srgbClr val="002060"/>
                </a:solidFill>
                <a:latin typeface="Calibri" pitchFamily="34" charset="0"/>
              </a:rPr>
              <a:t>   1.  PŘESTUPEK        </a:t>
            </a:r>
            <a:r>
              <a:rPr lang="cs-CZ" sz="2800" b="1" dirty="0">
                <a:solidFill>
                  <a:srgbClr val="0070C0"/>
                </a:solidFill>
                <a:latin typeface="Calibri" pitchFamily="34" charset="0"/>
              </a:rPr>
              <a:t>10  SEKUND</a:t>
            </a:r>
          </a:p>
          <a:p>
            <a:pPr fontAlgn="auto">
              <a:spcBef>
                <a:spcPts val="0"/>
              </a:spcBef>
              <a:spcAft>
                <a:spcPts val="0"/>
              </a:spcAft>
              <a:defRPr/>
            </a:pPr>
            <a:r>
              <a:rPr lang="cs-CZ" sz="2800" b="1" dirty="0">
                <a:solidFill>
                  <a:srgbClr val="002060"/>
                </a:solidFill>
                <a:latin typeface="Calibri" pitchFamily="34" charset="0"/>
              </a:rPr>
              <a:t>   2.  PŘESTUPEK          </a:t>
            </a:r>
            <a:r>
              <a:rPr lang="cs-CZ" sz="2800" b="1" dirty="0">
                <a:solidFill>
                  <a:srgbClr val="0070C0"/>
                </a:solidFill>
                <a:latin typeface="Calibri" pitchFamily="34" charset="0"/>
              </a:rPr>
              <a:t>1  MINUTA</a:t>
            </a:r>
          </a:p>
          <a:p>
            <a:pPr fontAlgn="auto">
              <a:spcBef>
                <a:spcPts val="0"/>
              </a:spcBef>
              <a:spcAft>
                <a:spcPts val="0"/>
              </a:spcAft>
              <a:defRPr/>
            </a:pPr>
            <a:r>
              <a:rPr lang="cs-CZ" sz="2800" b="1" dirty="0">
                <a:solidFill>
                  <a:srgbClr val="002060"/>
                </a:solidFill>
                <a:latin typeface="Calibri" pitchFamily="34" charset="0"/>
              </a:rPr>
              <a:t>   3.  PŘESTUPEK          </a:t>
            </a:r>
            <a:r>
              <a:rPr lang="cs-CZ" sz="2800" b="1" dirty="0">
                <a:solidFill>
                  <a:srgbClr val="0070C0"/>
                </a:solidFill>
                <a:latin typeface="Calibri" pitchFamily="34" charset="0"/>
              </a:rPr>
              <a:t>3  MINUTY  </a:t>
            </a:r>
          </a:p>
          <a:p>
            <a:pPr marL="514350" indent="-514350" fontAlgn="auto">
              <a:spcBef>
                <a:spcPts val="0"/>
              </a:spcBef>
              <a:spcAft>
                <a:spcPts val="0"/>
              </a:spcAft>
              <a:defRPr/>
            </a:pPr>
            <a:r>
              <a:rPr lang="cs-CZ" sz="2800" b="1" dirty="0">
                <a:solidFill>
                  <a:srgbClr val="002060"/>
                </a:solidFill>
                <a:latin typeface="Calibri" pitchFamily="34" charset="0"/>
              </a:rPr>
              <a:t>• PRO  VÝPOČET  ČASU  MUSÍ  BÝT  POUŽIT  SKUTEČNÝ</a:t>
            </a:r>
          </a:p>
          <a:p>
            <a:pPr marL="514350" indent="-514350" fontAlgn="auto">
              <a:spcBef>
                <a:spcPts val="0"/>
              </a:spcBef>
              <a:spcAft>
                <a:spcPts val="0"/>
              </a:spcAft>
              <a:defRPr/>
            </a:pPr>
            <a:r>
              <a:rPr lang="cs-CZ" sz="2800" b="1" dirty="0">
                <a:solidFill>
                  <a:srgbClr val="002060"/>
                </a:solidFill>
                <a:latin typeface="Calibri" pitchFamily="34" charset="0"/>
              </a:rPr>
              <a:t>    ČAS  STARTU ! </a:t>
            </a:r>
          </a:p>
        </p:txBody>
      </p:sp>
      <p:pic>
        <p:nvPicPr>
          <p:cNvPr id="4" name="Obrázok 3">
            <a:extLst>
              <a:ext uri="{FF2B5EF4-FFF2-40B4-BE49-F238E27FC236}">
                <a16:creationId xmlns:a16="http://schemas.microsoft.com/office/drawing/2014/main" id="{D2901153-4955-58A8-9AE3-88F244D1F4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300" b="33005"/>
          <a:stretch/>
        </p:blipFill>
        <p:spPr>
          <a:xfrm>
            <a:off x="108000" y="116632"/>
            <a:ext cx="8928000" cy="3528392"/>
          </a:xfrm>
          <a:prstGeom prst="rect">
            <a:avLst/>
          </a:prstGeom>
          <a:effectLst>
            <a:softEdge rad="63500"/>
          </a:effectLst>
        </p:spPr>
      </p:pic>
    </p:spTree>
    <p:extLst>
      <p:ext uri="{BB962C8B-B14F-4D97-AF65-F5344CB8AC3E}">
        <p14:creationId xmlns:p14="http://schemas.microsoft.com/office/powerpoint/2010/main" val="144064924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a:extLst>
              <a:ext uri="{FF2B5EF4-FFF2-40B4-BE49-F238E27FC236}">
                <a16:creationId xmlns:a16="http://schemas.microsoft.com/office/drawing/2014/main" id="{C83D2AB0-B1D9-408A-BA63-FDC3B3B7F9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450" b="25367"/>
          <a:stretch/>
        </p:blipFill>
        <p:spPr>
          <a:xfrm>
            <a:off x="108000" y="108000"/>
            <a:ext cx="8892000" cy="4680519"/>
          </a:xfrm>
          <a:prstGeom prst="rect">
            <a:avLst/>
          </a:prstGeom>
          <a:ln>
            <a:noFill/>
          </a:ln>
          <a:effectLst>
            <a:softEdge rad="63500"/>
          </a:effectLst>
        </p:spPr>
      </p:pic>
      <p:sp>
        <p:nvSpPr>
          <p:cNvPr id="48130" name="Obdĺžnik 3"/>
          <p:cNvSpPr>
            <a:spLocks noChangeArrowheads="1"/>
          </p:cNvSpPr>
          <p:nvPr/>
        </p:nvSpPr>
        <p:spPr bwMode="auto">
          <a:xfrm>
            <a:off x="142875" y="4857750"/>
            <a:ext cx="8858250" cy="1816100"/>
          </a:xfrm>
          <a:prstGeom prst="rect">
            <a:avLst/>
          </a:prstGeom>
          <a:noFill/>
          <a:ln w="9525">
            <a:noFill/>
            <a:miter lim="800000"/>
            <a:headEnd/>
            <a:tailEnd/>
          </a:ln>
        </p:spPr>
        <p:txBody>
          <a:bodyPr>
            <a:spAutoFit/>
          </a:bodyPr>
          <a:lstStyle/>
          <a:p>
            <a:r>
              <a:rPr lang="cs-CZ" sz="2800" b="1" dirty="0">
                <a:solidFill>
                  <a:srgbClr val="002060"/>
                </a:solidFill>
                <a:latin typeface="Calibri" pitchFamily="34" charset="0"/>
              </a:rPr>
              <a:t>JESTLIŽE  SE  PRŮBĚH  RZ  </a:t>
            </a:r>
            <a:r>
              <a:rPr lang="cs-CZ" sz="2800" b="1" dirty="0">
                <a:solidFill>
                  <a:srgbClr val="7030A0"/>
                </a:solidFill>
                <a:latin typeface="Calibri" pitchFamily="34" charset="0"/>
              </a:rPr>
              <a:t>ZPOZDÍ  O  VÍCE  NEŽ  20 MINUT,  </a:t>
            </a:r>
            <a:r>
              <a:rPr lang="cs-CZ" sz="2800" b="1" dirty="0">
                <a:solidFill>
                  <a:srgbClr val="002060"/>
                </a:solidFill>
                <a:latin typeface="Calibri" pitchFamily="34" charset="0"/>
              </a:rPr>
              <a:t>MUSÍ  BÝT  DIVÁCI  PŘED  PRŮJEZDEM  DALŠÍHO  SOUTĚŽNÍHO  VOZU  UPOZORNĚNI,  ŽE  SE  RYCHLOSTNÍ  ZKOUŠKA  OBNOVUJE</a:t>
            </a:r>
            <a:r>
              <a:rPr lang="cs-CZ" sz="2800" dirty="0">
                <a:latin typeface="Calibri" pitchFamily="34" charset="0"/>
              </a:rPr>
              <a:t> </a:t>
            </a:r>
            <a:endParaRPr lang="sk-SK" sz="2800" b="1" dirty="0">
              <a:solidFill>
                <a:srgbClr val="002060"/>
              </a:solidFill>
              <a:latin typeface="Calibri" pitchFamily="34" charset="0"/>
            </a:endParaRPr>
          </a:p>
        </p:txBody>
      </p:sp>
      <p:sp>
        <p:nvSpPr>
          <p:cNvPr id="5" name="Obdĺžnik 4"/>
          <p:cNvSpPr/>
          <p:nvPr/>
        </p:nvSpPr>
        <p:spPr>
          <a:xfrm>
            <a:off x="755576" y="404665"/>
            <a:ext cx="7992888" cy="523220"/>
          </a:xfrm>
          <a:prstGeom prst="rect">
            <a:avLst/>
          </a:prstGeom>
        </p:spPr>
        <p:txBody>
          <a:bodyPr wrap="square">
            <a:spAutoFit/>
          </a:bodyPr>
          <a:lstStyle/>
          <a:p>
            <a:pPr algn="ctr"/>
            <a:r>
              <a:rPr lang="cs-CZ" sz="2800" b="1" dirty="0">
                <a:solidFill>
                  <a:srgbClr val="FF0000"/>
                </a:solidFill>
                <a:latin typeface="Calibri" pitchFamily="34" charset="0"/>
              </a:rPr>
              <a:t>NÁHRADNÍ  NULOVÉ  VOZIDLO</a:t>
            </a:r>
            <a:endParaRPr lang="sk-SK" sz="2800" dirty="0">
              <a:solidFill>
                <a:srgbClr val="FF0000"/>
              </a:solidFill>
            </a:endParaRPr>
          </a:p>
        </p:txBody>
      </p:sp>
    </p:spTree>
    <p:extLst>
      <p:ext uri="{BB962C8B-B14F-4D97-AF65-F5344CB8AC3E}">
        <p14:creationId xmlns:p14="http://schemas.microsoft.com/office/powerpoint/2010/main" val="243929441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Obdĺžnik 2"/>
          <p:cNvSpPr>
            <a:spLocks noChangeArrowheads="1"/>
          </p:cNvSpPr>
          <p:nvPr/>
        </p:nvSpPr>
        <p:spPr bwMode="auto">
          <a:xfrm>
            <a:off x="214313" y="3857625"/>
            <a:ext cx="8572500" cy="2800350"/>
          </a:xfrm>
          <a:prstGeom prst="rect">
            <a:avLst/>
          </a:prstGeom>
          <a:noFill/>
          <a:ln w="9525">
            <a:noFill/>
            <a:miter lim="800000"/>
            <a:headEnd/>
            <a:tailEnd/>
          </a:ln>
        </p:spPr>
        <p:txBody>
          <a:bodyPr>
            <a:spAutoFit/>
          </a:bodyPr>
          <a:lstStyle/>
          <a:p>
            <a:pPr algn="ctr"/>
            <a:r>
              <a:rPr lang="cs-CZ" sz="3600" b="1" dirty="0">
                <a:solidFill>
                  <a:srgbClr val="002060"/>
                </a:solidFill>
                <a:latin typeface="Calibri" pitchFamily="34" charset="0"/>
              </a:rPr>
              <a:t>PŘERUŠENÁ   RZ</a:t>
            </a:r>
          </a:p>
          <a:p>
            <a:r>
              <a:rPr lang="cs-CZ" sz="2800" b="1" dirty="0">
                <a:solidFill>
                  <a:srgbClr val="002060"/>
                </a:solidFill>
                <a:latin typeface="Calibri" pitchFamily="34" charset="0"/>
              </a:rPr>
              <a:t>•  DO  KONTROLNÍ  LISTINY  POZNÁMKA  O  ZASTAVENÍ </a:t>
            </a:r>
          </a:p>
          <a:p>
            <a:r>
              <a:rPr lang="cs-CZ" sz="2800" b="1" dirty="0">
                <a:solidFill>
                  <a:srgbClr val="002060"/>
                </a:solidFill>
                <a:latin typeface="Calibri" pitchFamily="34" charset="0"/>
              </a:rPr>
              <a:t>    RZ  A  UVÉST  ČASOVÉ  ÚDAJE  O  VÝJEZDU  VŠECH</a:t>
            </a:r>
          </a:p>
          <a:p>
            <a:r>
              <a:rPr lang="cs-CZ" sz="2800" b="1" dirty="0">
                <a:solidFill>
                  <a:srgbClr val="002060"/>
                </a:solidFill>
                <a:latin typeface="Calibri" pitchFamily="34" charset="0"/>
              </a:rPr>
              <a:t>    ZÁSAHOVÝCH  A  KONTROLNÍCH  VOZIDEL </a:t>
            </a:r>
          </a:p>
          <a:p>
            <a:r>
              <a:rPr lang="cs-CZ" sz="2800" b="1" dirty="0">
                <a:solidFill>
                  <a:srgbClr val="0070C0"/>
                </a:solidFill>
                <a:latin typeface="Calibri" pitchFamily="34" charset="0"/>
              </a:rPr>
              <a:t>•  DOBA  ČEKÁNÍ  PŘED  STARTEM  RYCHLOSTNÍ </a:t>
            </a:r>
          </a:p>
          <a:p>
            <a:r>
              <a:rPr lang="cs-CZ" sz="2800" b="1" dirty="0">
                <a:solidFill>
                  <a:srgbClr val="0070C0"/>
                </a:solidFill>
                <a:latin typeface="Calibri" pitchFamily="34" charset="0"/>
              </a:rPr>
              <a:t>    ZKOUŠKY  JE  NEUTRALIZOVÁNA  A  PLATÍ  REŽIM  UP</a:t>
            </a:r>
          </a:p>
        </p:txBody>
      </p:sp>
      <p:pic>
        <p:nvPicPr>
          <p:cNvPr id="3" name="Obrázok 2">
            <a:extLst>
              <a:ext uri="{FF2B5EF4-FFF2-40B4-BE49-F238E27FC236}">
                <a16:creationId xmlns:a16="http://schemas.microsoft.com/office/drawing/2014/main" id="{9AB00339-7FD5-9EB1-EED1-608A501AA6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0" t="21430" r="18000" b="-4053"/>
          <a:stretch/>
        </p:blipFill>
        <p:spPr>
          <a:xfrm>
            <a:off x="107502" y="108000"/>
            <a:ext cx="4928902" cy="3744000"/>
          </a:xfrm>
          <a:prstGeom prst="rect">
            <a:avLst/>
          </a:prstGeom>
          <a:effectLst>
            <a:softEdge rad="63500"/>
          </a:effectLst>
        </p:spPr>
      </p:pic>
      <p:pic>
        <p:nvPicPr>
          <p:cNvPr id="5" name="Obrázok 4">
            <a:extLst>
              <a:ext uri="{FF2B5EF4-FFF2-40B4-BE49-F238E27FC236}">
                <a16:creationId xmlns:a16="http://schemas.microsoft.com/office/drawing/2014/main" id="{D55491A7-79AE-807D-21B3-2088AFE706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662" t="48159" b="-1"/>
          <a:stretch/>
        </p:blipFill>
        <p:spPr>
          <a:xfrm>
            <a:off x="5076056" y="108000"/>
            <a:ext cx="3779912" cy="3555329"/>
          </a:xfrm>
          <a:prstGeom prst="rect">
            <a:avLst/>
          </a:prstGeom>
          <a:effectLst>
            <a:softEdge rad="63500"/>
          </a:effectLst>
        </p:spPr>
      </p:pic>
    </p:spTree>
    <p:extLst>
      <p:ext uri="{BB962C8B-B14F-4D97-AF65-F5344CB8AC3E}">
        <p14:creationId xmlns:p14="http://schemas.microsoft.com/office/powerpoint/2010/main" val="73872912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Documents and Settings\user\Desktop\Dokumenty\BARUM CZECH RALLY 2013 by Oli\Barum 2 časť\DSC08146.JPG"/>
          <p:cNvPicPr>
            <a:picLocks noChangeAspect="1" noChangeArrowheads="1"/>
          </p:cNvPicPr>
          <p:nvPr/>
        </p:nvPicPr>
        <p:blipFill>
          <a:blip r:embed="rId3" cstate="print"/>
          <a:srcRect l="16951" r="16336" b="5409"/>
          <a:stretch>
            <a:fillRect/>
          </a:stretch>
        </p:blipFill>
        <p:spPr bwMode="auto">
          <a:xfrm>
            <a:off x="107950" y="142875"/>
            <a:ext cx="2879725" cy="3062288"/>
          </a:xfrm>
          <a:prstGeom prst="rect">
            <a:avLst/>
          </a:prstGeom>
          <a:noFill/>
          <a:ln w="9525">
            <a:noFill/>
            <a:miter lim="800000"/>
            <a:headEnd/>
            <a:tailEnd/>
          </a:ln>
          <a:effectLst>
            <a:softEdge rad="63500"/>
          </a:effectLst>
        </p:spPr>
      </p:pic>
      <p:pic>
        <p:nvPicPr>
          <p:cNvPr id="50179" name="Picture 3" descr="C:\Documents and Settings\user\Desktop\Dokumenty\BARUM CZECH RALLY 2013 by Oli\Barum 2 časť\DSC08152.JPG"/>
          <p:cNvPicPr>
            <a:picLocks noChangeAspect="1" noChangeArrowheads="1"/>
          </p:cNvPicPr>
          <p:nvPr/>
        </p:nvPicPr>
        <p:blipFill>
          <a:blip r:embed="rId4" cstate="print"/>
          <a:srcRect l="36389" t="17790" r="16306" b="14233"/>
          <a:stretch>
            <a:fillRect/>
          </a:stretch>
        </p:blipFill>
        <p:spPr bwMode="auto">
          <a:xfrm>
            <a:off x="107950" y="3527425"/>
            <a:ext cx="2879725" cy="3103563"/>
          </a:xfrm>
          <a:prstGeom prst="rect">
            <a:avLst/>
          </a:prstGeom>
          <a:noFill/>
          <a:ln w="9525">
            <a:noFill/>
            <a:miter lim="800000"/>
            <a:headEnd/>
            <a:tailEnd/>
          </a:ln>
          <a:effectLst>
            <a:softEdge rad="63500"/>
          </a:effectLst>
        </p:spPr>
      </p:pic>
      <p:sp>
        <p:nvSpPr>
          <p:cNvPr id="50180" name="Obdĺžnik 5"/>
          <p:cNvSpPr>
            <a:spLocks noChangeArrowheads="1"/>
          </p:cNvSpPr>
          <p:nvPr/>
        </p:nvSpPr>
        <p:spPr bwMode="auto">
          <a:xfrm>
            <a:off x="3143250" y="285750"/>
            <a:ext cx="5857875" cy="646113"/>
          </a:xfrm>
          <a:prstGeom prst="rect">
            <a:avLst/>
          </a:prstGeom>
          <a:noFill/>
          <a:ln w="9525">
            <a:noFill/>
            <a:miter lim="800000"/>
            <a:headEnd/>
            <a:tailEnd/>
          </a:ln>
        </p:spPr>
        <p:txBody>
          <a:bodyPr>
            <a:spAutoFit/>
          </a:bodyPr>
          <a:lstStyle/>
          <a:p>
            <a:pPr algn="ctr">
              <a:buFontTx/>
              <a:buChar char="-"/>
            </a:pPr>
            <a:endParaRPr lang="cs-CZ" b="1" dirty="0">
              <a:solidFill>
                <a:srgbClr val="002060"/>
              </a:solidFill>
              <a:latin typeface="Calibri" pitchFamily="34" charset="0"/>
            </a:endParaRPr>
          </a:p>
          <a:p>
            <a:pPr algn="ctr">
              <a:buFontTx/>
              <a:buChar char="-"/>
            </a:pPr>
            <a:endParaRPr lang="cs-CZ" b="1" dirty="0">
              <a:solidFill>
                <a:srgbClr val="002060"/>
              </a:solidFill>
              <a:latin typeface="Calibri" pitchFamily="34" charset="0"/>
            </a:endParaRPr>
          </a:p>
        </p:txBody>
      </p:sp>
      <p:sp>
        <p:nvSpPr>
          <p:cNvPr id="50181" name="Obdĺžnik 1"/>
          <p:cNvSpPr>
            <a:spLocks noChangeArrowheads="1"/>
          </p:cNvSpPr>
          <p:nvPr/>
        </p:nvSpPr>
        <p:spPr bwMode="auto">
          <a:xfrm>
            <a:off x="3071813" y="214313"/>
            <a:ext cx="5929312" cy="5692775"/>
          </a:xfrm>
          <a:prstGeom prst="rect">
            <a:avLst/>
          </a:prstGeom>
          <a:noFill/>
          <a:ln w="9525">
            <a:noFill/>
            <a:miter lim="800000"/>
            <a:headEnd/>
            <a:tailEnd/>
          </a:ln>
        </p:spPr>
        <p:txBody>
          <a:bodyPr>
            <a:spAutoFit/>
          </a:bodyPr>
          <a:lstStyle/>
          <a:p>
            <a:pPr algn="ctr"/>
            <a:r>
              <a:rPr lang="cs-CZ" sz="3200" b="1" dirty="0">
                <a:solidFill>
                  <a:srgbClr val="002060"/>
                </a:solidFill>
                <a:latin typeface="Calibri" pitchFamily="34" charset="0"/>
              </a:rPr>
              <a:t>ZRUŠENÁ  RYCHLOSTNÍ  ZKOUŠKA</a:t>
            </a:r>
          </a:p>
          <a:p>
            <a:pPr algn="ctr"/>
            <a:endParaRPr lang="cs-CZ" b="1" dirty="0">
              <a:solidFill>
                <a:srgbClr val="002060"/>
              </a:solidFill>
              <a:latin typeface="Calibri" pitchFamily="34" charset="0"/>
            </a:endParaRPr>
          </a:p>
          <a:p>
            <a:r>
              <a:rPr lang="cs-CZ" sz="2400" b="1" dirty="0">
                <a:solidFill>
                  <a:srgbClr val="002060"/>
                </a:solidFill>
                <a:latin typeface="Calibri" pitchFamily="34" charset="0"/>
              </a:rPr>
              <a:t>•  STANOVIŠTĚ  STARTU  PŘEBÍRÁ  FUNKCI</a:t>
            </a:r>
          </a:p>
          <a:p>
            <a:r>
              <a:rPr lang="cs-CZ" sz="2400" b="1" dirty="0">
                <a:solidFill>
                  <a:srgbClr val="002060"/>
                </a:solidFill>
                <a:latin typeface="Calibri" pitchFamily="34" charset="0"/>
              </a:rPr>
              <a:t>    ODJEZDOVÉ  ČASOVÉ  KONTROLY </a:t>
            </a:r>
          </a:p>
          <a:p>
            <a:endParaRPr lang="cs-CZ" sz="2000" b="1" dirty="0">
              <a:solidFill>
                <a:srgbClr val="002060"/>
              </a:solidFill>
              <a:latin typeface="Calibri" pitchFamily="34" charset="0"/>
            </a:endParaRPr>
          </a:p>
          <a:p>
            <a:r>
              <a:rPr lang="cs-CZ" sz="2400" b="1" dirty="0">
                <a:solidFill>
                  <a:srgbClr val="002060"/>
                </a:solidFill>
                <a:latin typeface="Calibri" pitchFamily="34" charset="0"/>
              </a:rPr>
              <a:t>•  FORMULÁŘ  „OZNÁMENÍ  O  ZRUŠENÍ  RZ“ </a:t>
            </a:r>
          </a:p>
          <a:p>
            <a:r>
              <a:rPr lang="cs-CZ" sz="2400" b="1" dirty="0">
                <a:solidFill>
                  <a:srgbClr val="002060"/>
                </a:solidFill>
                <a:latin typeface="Calibri" pitchFamily="34" charset="0"/>
              </a:rPr>
              <a:t>    K  INFORMACI  A  PODPISU  POSÁDKÁM</a:t>
            </a:r>
          </a:p>
          <a:p>
            <a:endParaRPr lang="cs-CZ" sz="2000" b="1" dirty="0">
              <a:solidFill>
                <a:srgbClr val="002060"/>
              </a:solidFill>
              <a:latin typeface="Calibri" pitchFamily="34" charset="0"/>
            </a:endParaRPr>
          </a:p>
          <a:p>
            <a:r>
              <a:rPr lang="cs-CZ" sz="2400" b="1" dirty="0">
                <a:solidFill>
                  <a:srgbClr val="002060"/>
                </a:solidFill>
                <a:latin typeface="Calibri" pitchFamily="34" charset="0"/>
              </a:rPr>
              <a:t>•  PO  ZAPSÁNÍ  ČASU  DO  JV  A  KONTROLNÍ </a:t>
            </a:r>
          </a:p>
          <a:p>
            <a:r>
              <a:rPr lang="cs-CZ" sz="2400" b="1" dirty="0">
                <a:solidFill>
                  <a:srgbClr val="002060"/>
                </a:solidFill>
                <a:latin typeface="Calibri" pitchFamily="34" charset="0"/>
              </a:rPr>
              <a:t>    LISTINY  ODBAVOVAT  VOZIDLA</a:t>
            </a:r>
          </a:p>
          <a:p>
            <a:r>
              <a:rPr lang="cs-CZ" sz="2400" b="1" dirty="0">
                <a:solidFill>
                  <a:srgbClr val="002060"/>
                </a:solidFill>
                <a:latin typeface="Calibri" pitchFamily="34" charset="0"/>
              </a:rPr>
              <a:t>    V  (JEDNOMINUTOVÝCH)  INTERVALECH</a:t>
            </a:r>
          </a:p>
          <a:p>
            <a:r>
              <a:rPr lang="cs-CZ" sz="2400" b="1" dirty="0">
                <a:solidFill>
                  <a:srgbClr val="002060"/>
                </a:solidFill>
                <a:latin typeface="Calibri" pitchFamily="34" charset="0"/>
              </a:rPr>
              <a:t>    DO  NÁSLEDUJÍCÍHO  TRAŤOVÉHO  ÚSEKU</a:t>
            </a:r>
          </a:p>
          <a:p>
            <a:endParaRPr lang="cs-CZ" sz="2000" b="1" dirty="0">
              <a:solidFill>
                <a:srgbClr val="002060"/>
              </a:solidFill>
              <a:latin typeface="Calibri" pitchFamily="34" charset="0"/>
            </a:endParaRPr>
          </a:p>
          <a:p>
            <a:r>
              <a:rPr lang="cs-CZ" sz="2400" b="1" dirty="0">
                <a:solidFill>
                  <a:srgbClr val="002060"/>
                </a:solidFill>
                <a:latin typeface="Calibri" pitchFamily="34" charset="0"/>
              </a:rPr>
              <a:t>•  VŠECHNA  OZNAČENÍ  NA  RZ  ZŮSTÁVAJÍ</a:t>
            </a:r>
          </a:p>
          <a:p>
            <a:r>
              <a:rPr lang="cs-CZ" sz="2400" b="1" dirty="0">
                <a:solidFill>
                  <a:srgbClr val="002060"/>
                </a:solidFill>
                <a:latin typeface="Calibri" pitchFamily="34" charset="0"/>
              </a:rPr>
              <a:t>    NEZMĚNĚNA</a:t>
            </a:r>
          </a:p>
        </p:txBody>
      </p:sp>
      <p:pic>
        <p:nvPicPr>
          <p:cNvPr id="50182" name="Picture 7" descr="C:\Documents and Settings\Bedo\My Documents\My Pictures\Barum Rally 2014\DSC08918.JPG"/>
          <p:cNvPicPr>
            <a:picLocks noChangeAspect="1" noChangeArrowheads="1"/>
          </p:cNvPicPr>
          <p:nvPr/>
        </p:nvPicPr>
        <p:blipFill>
          <a:blip r:embed="rId5" cstate="print"/>
          <a:srcRect l="8490" t="14381" r="77148" b="68159"/>
          <a:stretch>
            <a:fillRect/>
          </a:stretch>
        </p:blipFill>
        <p:spPr bwMode="auto">
          <a:xfrm>
            <a:off x="6786563" y="5357813"/>
            <a:ext cx="1331912" cy="1214437"/>
          </a:xfrm>
          <a:prstGeom prst="rect">
            <a:avLst/>
          </a:prstGeom>
          <a:noFill/>
          <a:ln w="9525">
            <a:noFill/>
            <a:miter lim="800000"/>
            <a:headEnd/>
            <a:tailEnd/>
          </a:ln>
          <a:effectLst>
            <a:softEdge rad="63500"/>
          </a:effec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Obdĺžnik 1"/>
          <p:cNvSpPr>
            <a:spLocks noChangeArrowheads="1"/>
          </p:cNvSpPr>
          <p:nvPr/>
        </p:nvSpPr>
        <p:spPr bwMode="auto">
          <a:xfrm>
            <a:off x="340928" y="520511"/>
            <a:ext cx="8462143" cy="5816977"/>
          </a:xfrm>
          <a:prstGeom prst="rect">
            <a:avLst/>
          </a:prstGeom>
          <a:noFill/>
          <a:ln w="9525">
            <a:noFill/>
            <a:miter lim="800000"/>
            <a:headEnd/>
            <a:tailEnd/>
          </a:ln>
        </p:spPr>
        <p:txBody>
          <a:bodyPr wrap="square">
            <a:spAutoFit/>
          </a:bodyPr>
          <a:lstStyle/>
          <a:p>
            <a:pPr algn="ctr"/>
            <a:r>
              <a:rPr lang="cs-CZ" sz="3600" b="1" dirty="0">
                <a:solidFill>
                  <a:srgbClr val="002060"/>
                </a:solidFill>
                <a:latin typeface="Calibri" pitchFamily="34" charset="0"/>
              </a:rPr>
              <a:t>ZRUŠENÁ  RYCHLOSTNÍ  ZKOUŠKA </a:t>
            </a:r>
          </a:p>
          <a:p>
            <a:pPr algn="ctr">
              <a:buFontTx/>
              <a:buChar char="-"/>
            </a:pPr>
            <a:r>
              <a:rPr lang="cs-CZ" sz="2800" b="1" dirty="0">
                <a:solidFill>
                  <a:srgbClr val="002060"/>
                </a:solidFill>
                <a:latin typeface="Calibri" pitchFamily="34" charset="0"/>
              </a:rPr>
              <a:t> VOLNÝ  PRŮJEZD  OBJÍZDNOU  TRASOU</a:t>
            </a:r>
          </a:p>
          <a:p>
            <a:pPr algn="ctr">
              <a:buFontTx/>
              <a:buChar char="-"/>
            </a:pPr>
            <a:endParaRPr lang="sk-SK" sz="2800" b="1" dirty="0">
              <a:latin typeface="Calibri" pitchFamily="34" charset="0"/>
            </a:endParaRPr>
          </a:p>
          <a:p>
            <a:r>
              <a:rPr lang="sk-SK" sz="2800" b="1" dirty="0">
                <a:solidFill>
                  <a:srgbClr val="002060"/>
                </a:solidFill>
                <a:latin typeface="Calibri" pitchFamily="34" charset="0"/>
              </a:rPr>
              <a:t>•</a:t>
            </a:r>
            <a:r>
              <a:rPr lang="sk-SK" sz="2800" b="1" dirty="0">
                <a:latin typeface="Calibri" pitchFamily="34" charset="0"/>
              </a:rPr>
              <a:t>  </a:t>
            </a:r>
            <a:r>
              <a:rPr lang="cs-CZ" sz="2800" b="1" dirty="0">
                <a:solidFill>
                  <a:srgbClr val="002060"/>
                </a:solidFill>
                <a:latin typeface="Calibri" pitchFamily="34" charset="0"/>
              </a:rPr>
              <a:t>NENÍ-LI  TRAŤ  ZRUŠENÉ  RZ  BEZPEČNĚ  PRŮJEZDNÁ,</a:t>
            </a:r>
          </a:p>
          <a:p>
            <a:r>
              <a:rPr lang="cs-CZ" sz="2800" b="1" dirty="0">
                <a:solidFill>
                  <a:srgbClr val="002060"/>
                </a:solidFill>
                <a:latin typeface="Calibri" pitchFamily="34" charset="0"/>
              </a:rPr>
              <a:t>    MUSÍ  BÝT  NA  POKYN  VEDOUCÍHO  RZ  POUŽITA </a:t>
            </a:r>
          </a:p>
          <a:p>
            <a:r>
              <a:rPr lang="cs-CZ" sz="2800" b="1" dirty="0">
                <a:solidFill>
                  <a:srgbClr val="002060"/>
                </a:solidFill>
                <a:latin typeface="Calibri" pitchFamily="34" charset="0"/>
              </a:rPr>
              <a:t>    OBJÍZDNÁ  TRASA  UVEDENÁ  V  ITINERÁŘI</a:t>
            </a:r>
          </a:p>
          <a:p>
            <a:endParaRPr lang="sk-SK" sz="2800" b="1" dirty="0">
              <a:latin typeface="Calibri" pitchFamily="34" charset="0"/>
            </a:endParaRPr>
          </a:p>
          <a:p>
            <a:r>
              <a:rPr lang="sk-SK" sz="2800" b="1" dirty="0">
                <a:solidFill>
                  <a:srgbClr val="002060"/>
                </a:solidFill>
                <a:latin typeface="Calibri" pitchFamily="34" charset="0"/>
              </a:rPr>
              <a:t>•  </a:t>
            </a:r>
            <a:r>
              <a:rPr lang="cs-CZ" sz="2800" b="1" dirty="0">
                <a:solidFill>
                  <a:srgbClr val="002060"/>
                </a:solidFill>
                <a:latin typeface="Calibri" pitchFamily="34" charset="0"/>
              </a:rPr>
              <a:t>JE-LI  NUTNÉ  POUŽÍT  OBJÍZDNOU  TRASU</a:t>
            </a:r>
          </a:p>
          <a:p>
            <a:r>
              <a:rPr lang="cs-CZ" sz="2800" b="1" dirty="0">
                <a:solidFill>
                  <a:srgbClr val="002060"/>
                </a:solidFill>
                <a:latin typeface="Calibri" pitchFamily="34" charset="0"/>
              </a:rPr>
              <a:t>    S  OTÁČENÍM  SOUTĚŽNÍCH  VOZIDEL  V  OBLASTI</a:t>
            </a:r>
          </a:p>
          <a:p>
            <a:r>
              <a:rPr lang="cs-CZ" sz="2800" b="1" dirty="0">
                <a:solidFill>
                  <a:srgbClr val="002060"/>
                </a:solidFill>
                <a:latin typeface="Calibri" pitchFamily="34" charset="0"/>
              </a:rPr>
              <a:t>    PŘED  STARTEM  RZ  NEBO  UŽ  PŘED  ČK,  MŮŽE</a:t>
            </a:r>
          </a:p>
          <a:p>
            <a:r>
              <a:rPr lang="cs-CZ" sz="2800" b="1" dirty="0">
                <a:solidFill>
                  <a:srgbClr val="002060"/>
                </a:solidFill>
                <a:latin typeface="Calibri" pitchFamily="34" charset="0"/>
              </a:rPr>
              <a:t>    VEDOUCÍ  RZ  ROZHODNOUT  O  PŘESUNU </a:t>
            </a:r>
          </a:p>
          <a:p>
            <a:r>
              <a:rPr lang="cs-CZ" sz="2800" b="1" dirty="0">
                <a:solidFill>
                  <a:srgbClr val="002060"/>
                </a:solidFill>
                <a:latin typeface="Calibri" pitchFamily="34" charset="0"/>
              </a:rPr>
              <a:t>    ODJEZDOVÉHO  STANOVIŠTĚ  NEBO  I  ČASOVÉ</a:t>
            </a:r>
          </a:p>
          <a:p>
            <a:r>
              <a:rPr lang="cs-CZ" sz="2800" b="1" dirty="0">
                <a:solidFill>
                  <a:srgbClr val="002060"/>
                </a:solidFill>
                <a:latin typeface="Calibri" pitchFamily="34" charset="0"/>
              </a:rPr>
              <a:t>    KONTROLY  NA  JINÉ,  PŘEDEM  VYBRANÉ  MÍSTO</a:t>
            </a:r>
            <a:endParaRPr lang="sk-SK" sz="2800" b="1" dirty="0">
              <a:solidFill>
                <a:srgbClr val="002060"/>
              </a:solidFill>
              <a:latin typeface="Calibri" pitchFamily="34"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Obdĺžnik 11"/>
          <p:cNvSpPr>
            <a:spLocks noChangeArrowheads="1"/>
          </p:cNvSpPr>
          <p:nvPr/>
        </p:nvSpPr>
        <p:spPr bwMode="auto">
          <a:xfrm>
            <a:off x="428625" y="5214938"/>
            <a:ext cx="8286750" cy="1570037"/>
          </a:xfrm>
          <a:prstGeom prst="rect">
            <a:avLst/>
          </a:prstGeom>
          <a:noFill/>
          <a:ln w="9525">
            <a:noFill/>
            <a:miter lim="800000"/>
            <a:headEnd/>
            <a:tailEnd/>
          </a:ln>
        </p:spPr>
        <p:txBody>
          <a:bodyPr>
            <a:spAutoFit/>
          </a:bodyPr>
          <a:lstStyle/>
          <a:p>
            <a:r>
              <a:rPr lang="cs-CZ" sz="2400" b="1" dirty="0">
                <a:solidFill>
                  <a:srgbClr val="002060"/>
                </a:solidFill>
                <a:latin typeface="Calibri" pitchFamily="34" charset="0"/>
              </a:rPr>
              <a:t>• ZKONTROLOVAT  JÍZDNÍ  DOBU  A  KDYŽ  JE  JINÁ, UPRAVIT  JI</a:t>
            </a:r>
          </a:p>
          <a:p>
            <a:r>
              <a:rPr lang="cs-CZ" sz="2400" b="1" dirty="0">
                <a:solidFill>
                  <a:srgbClr val="002060"/>
                </a:solidFill>
                <a:latin typeface="Calibri" pitchFamily="34" charset="0"/>
              </a:rPr>
              <a:t>   V  JÍZDNÍM  VÝKAZU ! </a:t>
            </a:r>
          </a:p>
          <a:p>
            <a:r>
              <a:rPr lang="cs-CZ" sz="2400" b="1" dirty="0">
                <a:solidFill>
                  <a:srgbClr val="002060"/>
                </a:solidFill>
                <a:latin typeface="Calibri" pitchFamily="34" charset="0"/>
              </a:rPr>
              <a:t>• POSÁDKÁM  INFORMACI,  OD  KTERÉ  STRANY  V  ITINERÁŘI</a:t>
            </a:r>
          </a:p>
          <a:p>
            <a:r>
              <a:rPr lang="cs-CZ" sz="2400" b="1" dirty="0">
                <a:solidFill>
                  <a:srgbClr val="002060"/>
                </a:solidFill>
                <a:latin typeface="Calibri" pitchFamily="34" charset="0"/>
              </a:rPr>
              <a:t>   POKRAČOVAT  PO  OBJÍZDNÉ  TRASE</a:t>
            </a:r>
            <a:endParaRPr lang="cs-CZ" sz="2800" dirty="0">
              <a:latin typeface="Calibri" pitchFamily="34" charset="0"/>
            </a:endParaRPr>
          </a:p>
        </p:txBody>
      </p:sp>
      <p:sp>
        <p:nvSpPr>
          <p:cNvPr id="11" name="BlokTextu 10"/>
          <p:cNvSpPr txBox="1"/>
          <p:nvPr/>
        </p:nvSpPr>
        <p:spPr>
          <a:xfrm>
            <a:off x="7143750" y="4286250"/>
            <a:ext cx="1143000" cy="169863"/>
          </a:xfrm>
          <a:prstGeom prst="rect">
            <a:avLst/>
          </a:prstGeom>
          <a:noFill/>
        </p:spPr>
        <p:txBody>
          <a:bodyPr tIns="0" bIns="0">
            <a:spAutoFit/>
          </a:bodyPr>
          <a:lstStyle/>
          <a:p>
            <a:pPr>
              <a:defRPr/>
            </a:pPr>
            <a:r>
              <a:rPr lang="cs-CZ" sz="1100" b="1" dirty="0">
                <a:solidFill>
                  <a:schemeClr val="accent1">
                    <a:lumMod val="75000"/>
                  </a:schemeClr>
                </a:solidFill>
                <a:latin typeface="Lucida Handwriting" pitchFamily="66" charset="0"/>
              </a:rPr>
              <a:t>01-15  </a:t>
            </a:r>
            <a:r>
              <a:rPr lang="cs-CZ" sz="800" b="1" dirty="0">
                <a:solidFill>
                  <a:schemeClr val="accent1">
                    <a:lumMod val="75000"/>
                  </a:schemeClr>
                </a:solidFill>
                <a:latin typeface="Lucida Handwriting" pitchFamily="66" charset="0"/>
              </a:rPr>
              <a:t>podpis</a:t>
            </a:r>
            <a:endParaRPr lang="cs-CZ" sz="800" b="1" dirty="0">
              <a:solidFill>
                <a:schemeClr val="accent1">
                  <a:lumMod val="75000"/>
                </a:schemeClr>
              </a:solidFill>
              <a:effectLst>
                <a:outerShdw blurRad="38100" dist="38100" dir="2700000" algn="tl">
                  <a:srgbClr val="000000">
                    <a:alpha val="43137"/>
                  </a:srgbClr>
                </a:outerShdw>
              </a:effectLst>
              <a:latin typeface="Lucida Handwriting" pitchFamily="66" charset="0"/>
            </a:endParaRPr>
          </a:p>
        </p:txBody>
      </p:sp>
      <p:cxnSp>
        <p:nvCxnSpPr>
          <p:cNvPr id="13" name="Rovná spojnica 12"/>
          <p:cNvCxnSpPr/>
          <p:nvPr/>
        </p:nvCxnSpPr>
        <p:spPr>
          <a:xfrm rot="5400000" flipH="1" flipV="1">
            <a:off x="7235825" y="4572000"/>
            <a:ext cx="142875" cy="142875"/>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ovná spojnica 13"/>
          <p:cNvCxnSpPr/>
          <p:nvPr/>
        </p:nvCxnSpPr>
        <p:spPr>
          <a:xfrm rot="5400000" flipH="1" flipV="1">
            <a:off x="7500938" y="4572000"/>
            <a:ext cx="142875" cy="142875"/>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Ovál 20"/>
          <p:cNvSpPr/>
          <p:nvPr/>
        </p:nvSpPr>
        <p:spPr>
          <a:xfrm>
            <a:off x="5724128" y="836712"/>
            <a:ext cx="431800" cy="179388"/>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dirty="0"/>
          </a:p>
        </p:txBody>
      </p:sp>
      <p:pic>
        <p:nvPicPr>
          <p:cNvPr id="1026" name="Picture 2" descr="C:\Users\user\Desktop\Bednarik_ALT_Itik.jpg"/>
          <p:cNvPicPr>
            <a:picLocks noChangeAspect="1" noChangeArrowheads="1"/>
          </p:cNvPicPr>
          <p:nvPr/>
        </p:nvPicPr>
        <p:blipFill>
          <a:blip r:embed="rId3" cstate="print"/>
          <a:srcRect l="1401" t="984" r="1401" b="984"/>
          <a:stretch>
            <a:fillRect/>
          </a:stretch>
        </p:blipFill>
        <p:spPr bwMode="auto">
          <a:xfrm>
            <a:off x="756000" y="144000"/>
            <a:ext cx="3511413" cy="5040000"/>
          </a:xfrm>
          <a:prstGeom prst="rect">
            <a:avLst/>
          </a:prstGeom>
          <a:noFill/>
          <a:effectLst>
            <a:outerShdw blurRad="50800" dist="38100" dir="18600000" algn="ctr" rotWithShape="0">
              <a:srgbClr val="000000">
                <a:alpha val="40000"/>
              </a:srgbClr>
            </a:outerShdw>
          </a:effectLst>
        </p:spPr>
      </p:pic>
      <p:pic>
        <p:nvPicPr>
          <p:cNvPr id="15" name="Picture 2" descr="C:\Users\user\Desktop\Bednarik_ALT_Itik.jpg"/>
          <p:cNvPicPr>
            <a:picLocks noChangeAspect="1" noChangeArrowheads="1"/>
          </p:cNvPicPr>
          <p:nvPr/>
        </p:nvPicPr>
        <p:blipFill>
          <a:blip r:embed="rId3" cstate="print"/>
          <a:srcRect l="69171" t="984" r="1401" b="79407"/>
          <a:stretch>
            <a:fillRect/>
          </a:stretch>
        </p:blipFill>
        <p:spPr bwMode="auto">
          <a:xfrm>
            <a:off x="3419998" y="1728000"/>
            <a:ext cx="1556568" cy="1476000"/>
          </a:xfrm>
          <a:prstGeom prst="rect">
            <a:avLst/>
          </a:prstGeom>
          <a:noFill/>
          <a:ln>
            <a:solidFill>
              <a:srgbClr val="FF0000"/>
            </a:solidFill>
          </a:ln>
          <a:effectLst>
            <a:outerShdw blurRad="50800" dist="38100" dir="18600000" algn="ctr" rotWithShape="0">
              <a:srgbClr val="000000">
                <a:alpha val="40000"/>
              </a:srgbClr>
            </a:outerShdw>
          </a:effectLst>
        </p:spPr>
      </p:pic>
      <p:pic>
        <p:nvPicPr>
          <p:cNvPr id="2" name="Picture 2" descr="C:\Users\user\Desktop\TC_BCRZ_Stránka_05.jpg"/>
          <p:cNvPicPr>
            <a:picLocks noChangeAspect="1" noChangeArrowheads="1"/>
          </p:cNvPicPr>
          <p:nvPr/>
        </p:nvPicPr>
        <p:blipFill>
          <a:blip r:embed="rId4" cstate="print"/>
          <a:srcRect/>
          <a:stretch>
            <a:fillRect/>
          </a:stretch>
        </p:blipFill>
        <p:spPr bwMode="auto">
          <a:xfrm>
            <a:off x="5364090" y="144000"/>
            <a:ext cx="2992500" cy="5040000"/>
          </a:xfrm>
          <a:prstGeom prst="rect">
            <a:avLst/>
          </a:prstGeom>
          <a:noFill/>
          <a:effectLst>
            <a:outerShdw blurRad="50800" dist="38100" dir="18900000" algn="bl" rotWithShape="0">
              <a:prstClr val="black">
                <a:alpha val="40000"/>
              </a:prstClr>
            </a:outerShdw>
          </a:effectLst>
        </p:spPr>
      </p:pic>
      <p:sp>
        <p:nvSpPr>
          <p:cNvPr id="17" name="Obdĺžnik 16"/>
          <p:cNvSpPr/>
          <p:nvPr/>
        </p:nvSpPr>
        <p:spPr>
          <a:xfrm>
            <a:off x="7164288" y="3284984"/>
            <a:ext cx="720080" cy="4320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19" name="Rovná spojovacia šípka 18"/>
          <p:cNvCxnSpPr/>
          <p:nvPr/>
        </p:nvCxnSpPr>
        <p:spPr>
          <a:xfrm>
            <a:off x="4283968" y="908720"/>
            <a:ext cx="2808312" cy="23042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lokTextu 4">
            <a:extLst>
              <a:ext uri="{FF2B5EF4-FFF2-40B4-BE49-F238E27FC236}">
                <a16:creationId xmlns:a16="http://schemas.microsoft.com/office/drawing/2014/main" id="{EFA972E8-BA23-4026-B17A-5CB875F7EFDA}"/>
              </a:ext>
            </a:extLst>
          </p:cNvPr>
          <p:cNvSpPr txBox="1"/>
          <p:nvPr/>
        </p:nvSpPr>
        <p:spPr>
          <a:xfrm>
            <a:off x="518291" y="5715253"/>
            <a:ext cx="8388684" cy="954107"/>
          </a:xfrm>
          <a:prstGeom prst="rect">
            <a:avLst/>
          </a:prstGeom>
          <a:noFill/>
        </p:spPr>
        <p:txBody>
          <a:bodyPr wrap="square">
            <a:spAutoFit/>
          </a:bodyPr>
          <a:lstStyle/>
          <a:p>
            <a:r>
              <a:rPr kumimoji="0" lang="cs-CZ" sz="2800" b="1" i="0" u="none" strike="noStrike" kern="1200" cap="none" spc="0" normalizeH="0" baseline="0" noProof="0" dirty="0">
                <a:ln>
                  <a:noFill/>
                </a:ln>
                <a:solidFill>
                  <a:srgbClr val="002060"/>
                </a:solidFill>
                <a:effectLst/>
                <a:uLnTx/>
                <a:uFillTx/>
                <a:latin typeface="+mn-lt"/>
                <a:ea typeface="+mn-ea"/>
                <a:cs typeface="+mn-cs"/>
              </a:rPr>
              <a:t>POŘADATEL  MUSÍ  KONZULTOVAT  OKRUHOVOU  RZ</a:t>
            </a:r>
          </a:p>
          <a:p>
            <a:r>
              <a:rPr lang="cs-CZ" sz="2800" b="1" dirty="0">
                <a:solidFill>
                  <a:srgbClr val="002060"/>
                </a:solidFill>
                <a:effectLst/>
                <a:latin typeface="+mn-lt"/>
                <a:ea typeface="Calibri" panose="020F0502020204030204" pitchFamily="34" charset="0"/>
                <a:cs typeface="Arial" panose="020B0604020202020204" pitchFamily="34" charset="0"/>
              </a:rPr>
              <a:t>SE  ZÁSTUPCEM  JEZDCŮ  A  HLAVNÍM  ČASOMĚŘIČEM</a:t>
            </a:r>
            <a:endParaRPr lang="cs-CZ" sz="2800" b="1" dirty="0">
              <a:solidFill>
                <a:srgbClr val="002060"/>
              </a:solidFill>
              <a:latin typeface="+mn-lt"/>
            </a:endParaRPr>
          </a:p>
        </p:txBody>
      </p:sp>
      <p:pic>
        <p:nvPicPr>
          <p:cNvPr id="3" name="Obrázok 2">
            <a:extLst>
              <a:ext uri="{FF2B5EF4-FFF2-40B4-BE49-F238E27FC236}">
                <a16:creationId xmlns:a16="http://schemas.microsoft.com/office/drawing/2014/main" id="{47B0D874-DD58-CF27-CE3A-F0CD07CDFA1C}"/>
              </a:ext>
            </a:extLst>
          </p:cNvPr>
          <p:cNvPicPr>
            <a:picLocks noChangeAspect="1"/>
          </p:cNvPicPr>
          <p:nvPr/>
        </p:nvPicPr>
        <p:blipFill rotWithShape="1">
          <a:blip r:embed="rId3">
            <a:extLst>
              <a:ext uri="{28A0092B-C50C-407E-A947-70E740481C1C}">
                <a14:useLocalDpi xmlns:a14="http://schemas.microsoft.com/office/drawing/2010/main" val="0"/>
              </a:ext>
            </a:extLst>
          </a:blip>
          <a:srcRect r="18500"/>
          <a:stretch/>
        </p:blipFill>
        <p:spPr>
          <a:xfrm>
            <a:off x="234411" y="834971"/>
            <a:ext cx="8675178" cy="4788000"/>
          </a:xfrm>
          <a:prstGeom prst="rect">
            <a:avLst/>
          </a:prstGeom>
          <a:effectLst>
            <a:softEdge rad="63500"/>
          </a:effectLst>
        </p:spPr>
      </p:pic>
      <p:sp>
        <p:nvSpPr>
          <p:cNvPr id="7" name="BlokTextu 6">
            <a:extLst>
              <a:ext uri="{FF2B5EF4-FFF2-40B4-BE49-F238E27FC236}">
                <a16:creationId xmlns:a16="http://schemas.microsoft.com/office/drawing/2014/main" id="{89A4BA24-3349-9C2F-1112-40FB8B9376B0}"/>
              </a:ext>
            </a:extLst>
          </p:cNvPr>
          <p:cNvSpPr txBox="1"/>
          <p:nvPr/>
        </p:nvSpPr>
        <p:spPr>
          <a:xfrm>
            <a:off x="755576" y="188640"/>
            <a:ext cx="7632848"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3600" b="1" i="0" u="none" strike="noStrike" kern="1200" cap="none" spc="0" normalizeH="0" baseline="0" noProof="0" dirty="0">
                <a:ln>
                  <a:noFill/>
                </a:ln>
                <a:solidFill>
                  <a:srgbClr val="C00000"/>
                </a:solidFill>
                <a:effectLst/>
                <a:uLnTx/>
                <a:uFillTx/>
                <a:latin typeface="Calibri"/>
                <a:ea typeface="+mn-ea"/>
                <a:cs typeface="+mn-cs"/>
              </a:rPr>
              <a:t>OKRUHOVÉ  A  POLOOKRUHOVÉ  RZ</a:t>
            </a:r>
          </a:p>
        </p:txBody>
      </p:sp>
    </p:spTree>
    <p:extLst>
      <p:ext uri="{BB962C8B-B14F-4D97-AF65-F5344CB8AC3E}">
        <p14:creationId xmlns:p14="http://schemas.microsoft.com/office/powerpoint/2010/main" val="128654657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9" name="Picture 3" descr="C:\Users\user\Pictures\Valašská rally 2018\DSC01252.JPG"/>
          <p:cNvPicPr>
            <a:picLocks noChangeAspect="1" noChangeArrowheads="1"/>
          </p:cNvPicPr>
          <p:nvPr/>
        </p:nvPicPr>
        <p:blipFill>
          <a:blip r:embed="rId3" cstate="print"/>
          <a:srcRect l="36475" t="31264" r="34738" b="20843"/>
          <a:stretch>
            <a:fillRect/>
          </a:stretch>
        </p:blipFill>
        <p:spPr bwMode="auto">
          <a:xfrm>
            <a:off x="252000" y="5004000"/>
            <a:ext cx="1298319" cy="1620000"/>
          </a:xfrm>
          <a:prstGeom prst="rect">
            <a:avLst/>
          </a:prstGeom>
          <a:noFill/>
          <a:ln>
            <a:noFill/>
          </a:ln>
          <a:effectLst>
            <a:softEdge rad="63500"/>
          </a:effectLst>
        </p:spPr>
      </p:pic>
      <p:pic>
        <p:nvPicPr>
          <p:cNvPr id="224260" name="Picture 4" descr="C:\Users\user\Pictures\Valašská rally 2018\DSC01251.JPG"/>
          <p:cNvPicPr>
            <a:picLocks noChangeAspect="1" noChangeArrowheads="1"/>
          </p:cNvPicPr>
          <p:nvPr/>
        </p:nvPicPr>
        <p:blipFill>
          <a:blip r:embed="rId4" cstate="print"/>
          <a:srcRect l="36475" t="31264" r="34738" b="20843"/>
          <a:stretch>
            <a:fillRect/>
          </a:stretch>
        </p:blipFill>
        <p:spPr bwMode="auto">
          <a:xfrm>
            <a:off x="4104000" y="5003999"/>
            <a:ext cx="1298179" cy="1620000"/>
          </a:xfrm>
          <a:prstGeom prst="rect">
            <a:avLst/>
          </a:prstGeom>
          <a:noFill/>
          <a:ln>
            <a:noFill/>
          </a:ln>
          <a:effectLst>
            <a:softEdge rad="63500"/>
          </a:effectLst>
        </p:spPr>
      </p:pic>
      <p:pic>
        <p:nvPicPr>
          <p:cNvPr id="224261" name="Picture 5" descr="C:\Users\user\Pictures\Valašská rally 2018\DSC01253.JPG"/>
          <p:cNvPicPr>
            <a:picLocks noChangeAspect="1" noChangeArrowheads="1"/>
          </p:cNvPicPr>
          <p:nvPr/>
        </p:nvPicPr>
        <p:blipFill>
          <a:blip r:embed="rId5" cstate="print"/>
          <a:srcRect l="28659" t="21422" r="25185" b="4053"/>
          <a:stretch>
            <a:fillRect/>
          </a:stretch>
        </p:blipFill>
        <p:spPr bwMode="auto">
          <a:xfrm>
            <a:off x="2232000" y="5219999"/>
            <a:ext cx="1070185" cy="1296000"/>
          </a:xfrm>
          <a:prstGeom prst="rect">
            <a:avLst/>
          </a:prstGeom>
          <a:noFill/>
          <a:ln>
            <a:noFill/>
          </a:ln>
          <a:effectLst>
            <a:softEdge rad="63500"/>
          </a:effectLst>
        </p:spPr>
      </p:pic>
      <p:cxnSp>
        <p:nvCxnSpPr>
          <p:cNvPr id="14" name="Rovná spojovacia šípka 13"/>
          <p:cNvCxnSpPr/>
          <p:nvPr/>
        </p:nvCxnSpPr>
        <p:spPr>
          <a:xfrm>
            <a:off x="1656000" y="5796000"/>
            <a:ext cx="432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Rovná spojovacia šípka 14"/>
          <p:cNvCxnSpPr/>
          <p:nvPr/>
        </p:nvCxnSpPr>
        <p:spPr>
          <a:xfrm>
            <a:off x="3456000" y="5796000"/>
            <a:ext cx="432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24262" name="Picture 6" descr="C:\Users\user\Pictures\Valašská rally 2018\DSC01255.JPG"/>
          <p:cNvPicPr>
            <a:picLocks noChangeAspect="1" noChangeArrowheads="1"/>
          </p:cNvPicPr>
          <p:nvPr/>
        </p:nvPicPr>
        <p:blipFill>
          <a:blip r:embed="rId6" cstate="print"/>
          <a:srcRect l="28659" t="15516" r="25185" b="8106"/>
          <a:stretch>
            <a:fillRect/>
          </a:stretch>
        </p:blipFill>
        <p:spPr bwMode="auto">
          <a:xfrm>
            <a:off x="7128000" y="5004000"/>
            <a:ext cx="1334317" cy="1656000"/>
          </a:xfrm>
          <a:prstGeom prst="rect">
            <a:avLst/>
          </a:prstGeom>
          <a:noFill/>
          <a:ln>
            <a:noFill/>
          </a:ln>
          <a:effectLst>
            <a:softEdge rad="63500"/>
          </a:effectLst>
        </p:spPr>
      </p:pic>
      <p:pic>
        <p:nvPicPr>
          <p:cNvPr id="3" name="Obrázok 2">
            <a:extLst>
              <a:ext uri="{FF2B5EF4-FFF2-40B4-BE49-F238E27FC236}">
                <a16:creationId xmlns:a16="http://schemas.microsoft.com/office/drawing/2014/main" id="{315CEBD9-F8E4-4E01-131F-602A7CED9A8A}"/>
              </a:ext>
            </a:extLst>
          </p:cNvPr>
          <p:cNvPicPr>
            <a:picLocks noChangeAspect="1"/>
          </p:cNvPicPr>
          <p:nvPr/>
        </p:nvPicPr>
        <p:blipFill rotWithShape="1">
          <a:blip r:embed="rId7">
            <a:extLst>
              <a:ext uri="{28A0092B-C50C-407E-A947-70E740481C1C}">
                <a14:useLocalDpi xmlns:a14="http://schemas.microsoft.com/office/drawing/2010/main" val="0"/>
              </a:ext>
            </a:extLst>
          </a:blip>
          <a:srcRect t="19031" r="15756"/>
          <a:stretch/>
        </p:blipFill>
        <p:spPr>
          <a:xfrm>
            <a:off x="611560" y="107502"/>
            <a:ext cx="7703279" cy="3330339"/>
          </a:xfrm>
          <a:prstGeom prst="rect">
            <a:avLst/>
          </a:prstGeom>
          <a:effectLst>
            <a:softEdge rad="63500"/>
          </a:effectLst>
        </p:spPr>
      </p:pic>
      <p:sp>
        <p:nvSpPr>
          <p:cNvPr id="5" name="BlokTextu 4">
            <a:extLst>
              <a:ext uri="{FF2B5EF4-FFF2-40B4-BE49-F238E27FC236}">
                <a16:creationId xmlns:a16="http://schemas.microsoft.com/office/drawing/2014/main" id="{1212D2A4-EA1B-3C4A-B9C7-F97DFC8ECDDB}"/>
              </a:ext>
            </a:extLst>
          </p:cNvPr>
          <p:cNvSpPr txBox="1"/>
          <p:nvPr/>
        </p:nvSpPr>
        <p:spPr>
          <a:xfrm>
            <a:off x="323768" y="3429000"/>
            <a:ext cx="8496464" cy="156966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400" b="1" i="0" u="none" strike="noStrike" kern="1200" cap="none" spc="0" normalizeH="0" baseline="0" noProof="0" dirty="0">
                <a:ln>
                  <a:noFill/>
                </a:ln>
                <a:solidFill>
                  <a:srgbClr val="002060"/>
                </a:solidFill>
                <a:uLnTx/>
                <a:uFillTx/>
                <a:latin typeface="Calibri"/>
                <a:ea typeface="+mn-ea"/>
                <a:cs typeface="+mn-cs"/>
              </a:rPr>
              <a:t>• PŘIBLIŽNĚ  5  SEKUND  PŘED  ROZSVÍCENÍM  ZELENÉHO  SVĚTLA</a:t>
            </a:r>
          </a:p>
          <a:p>
            <a:pPr marL="0" marR="0" lvl="0" indent="0" algn="l" defTabSz="914400" rtl="0" eaLnBrk="1" fontAlgn="base" latinLnBrk="0" hangingPunct="1">
              <a:lnSpc>
                <a:spcPct val="100000"/>
              </a:lnSpc>
              <a:spcBef>
                <a:spcPct val="0"/>
              </a:spcBef>
              <a:spcAft>
                <a:spcPct val="0"/>
              </a:spcAft>
              <a:buClrTx/>
              <a:buSzTx/>
              <a:buFontTx/>
              <a:buNone/>
              <a:tabLst/>
              <a:defRPr/>
            </a:pPr>
            <a:r>
              <a:rPr lang="cs-CZ" sz="2400" b="1" dirty="0">
                <a:solidFill>
                  <a:srgbClr val="002060"/>
                </a:solidFill>
                <a:latin typeface="Calibri"/>
              </a:rPr>
              <a:t> </a:t>
            </a:r>
            <a:r>
              <a:rPr kumimoji="0" lang="cs-CZ" sz="2400" b="1" i="0" u="none" strike="noStrike" kern="1200" cap="none" spc="0" normalizeH="0" baseline="0" noProof="0" dirty="0">
                <a:ln>
                  <a:noFill/>
                </a:ln>
                <a:solidFill>
                  <a:srgbClr val="002060"/>
                </a:solidFill>
                <a:uLnTx/>
                <a:uFillTx/>
                <a:latin typeface="Calibri"/>
                <a:ea typeface="+mn-ea"/>
                <a:cs typeface="+mn-cs"/>
              </a:rPr>
              <a:t>  UKÁZAT  POSÁDCE  TABULKU  S  ČÍSLEM </a:t>
            </a:r>
            <a:r>
              <a:rPr kumimoji="0" lang="cs-CZ" sz="2400" b="1" i="0" u="none" strike="noStrike" kern="1200" cap="none" spc="0" normalizeH="0" baseline="0" noProof="0" dirty="0">
                <a:ln>
                  <a:noFill/>
                </a:ln>
                <a:solidFill>
                  <a:schemeClr val="accent6">
                    <a:lumMod val="75000"/>
                  </a:schemeClr>
                </a:solidFill>
                <a:uLnTx/>
                <a:uFillTx/>
                <a:latin typeface="Calibri"/>
                <a:ea typeface="+mn-ea"/>
                <a:cs typeface="+mn-cs"/>
              </a:rPr>
              <a:t>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400" b="1" i="0" u="none" strike="noStrike" kern="1200" cap="none" spc="0" normalizeH="0" baseline="0" noProof="0" dirty="0">
                <a:ln>
                  <a:noFill/>
                </a:ln>
                <a:solidFill>
                  <a:srgbClr val="002060"/>
                </a:solidFill>
                <a:uLnTx/>
                <a:uFillTx/>
                <a:latin typeface="Calibri"/>
                <a:ea typeface="+mn-ea"/>
                <a:cs typeface="+mn-cs"/>
              </a:rPr>
              <a:t>• V  PŘÍPADĚ  POTŘEBY  DELŠÍHO  ČASOVÉHO  INTERVALU,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400" b="1" i="0" u="none" strike="noStrike" kern="1200" cap="none" spc="0" normalizeH="0" baseline="0" noProof="0" dirty="0">
                <a:ln>
                  <a:noFill/>
                </a:ln>
                <a:solidFill>
                  <a:srgbClr val="002060"/>
                </a:solidFill>
                <a:uLnTx/>
                <a:uFillTx/>
                <a:latin typeface="Calibri"/>
                <a:ea typeface="+mn-ea"/>
                <a:cs typeface="+mn-cs"/>
              </a:rPr>
              <a:t>   NEJDŘÍV  TABULKU  </a:t>
            </a:r>
            <a:r>
              <a:rPr kumimoji="0" lang="cs-CZ" sz="2400" b="1" i="0" u="none" strike="noStrike" kern="1200" cap="none" spc="0" normalizeH="0" baseline="0" noProof="0" dirty="0">
                <a:ln>
                  <a:noFill/>
                </a:ln>
                <a:solidFill>
                  <a:srgbClr val="FF0000"/>
                </a:solidFill>
                <a:uLnTx/>
                <a:uFillTx/>
                <a:latin typeface="Calibri"/>
                <a:ea typeface="+mn-ea"/>
                <a:cs typeface="+mn-cs"/>
              </a:rPr>
              <a:t>STOP</a:t>
            </a:r>
            <a:r>
              <a:rPr kumimoji="0" lang="cs-CZ" sz="2400" b="1" i="0" u="none" strike="noStrike" kern="1200" cap="none" spc="0" normalizeH="0" baseline="0" noProof="0" dirty="0">
                <a:ln>
                  <a:noFill/>
                </a:ln>
                <a:solidFill>
                  <a:srgbClr val="002060"/>
                </a:solidFill>
                <a:uLnTx/>
                <a:uFillTx/>
                <a:latin typeface="Calibri"/>
                <a:ea typeface="+mn-ea"/>
                <a:cs typeface="+mn-cs"/>
              </a:rPr>
              <a:t>  A   NÁSLEDNĚ  TABULKU  S  ČÍSLEM  </a:t>
            </a:r>
            <a:r>
              <a:rPr kumimoji="0" lang="cs-CZ" sz="2400" b="1" i="0" u="none" strike="noStrike" kern="1200" cap="none" spc="0" normalizeH="0" baseline="0" noProof="0" dirty="0">
                <a:ln>
                  <a:noFill/>
                </a:ln>
                <a:solidFill>
                  <a:schemeClr val="accent6">
                    <a:lumMod val="75000"/>
                  </a:schemeClr>
                </a:solidFill>
                <a:uLnTx/>
                <a:uFillTx/>
                <a:latin typeface="Calibri"/>
                <a:ea typeface="+mn-ea"/>
                <a:cs typeface="+mn-cs"/>
              </a:rPr>
              <a:t>5</a:t>
            </a:r>
          </a:p>
        </p:txBody>
      </p:sp>
    </p:spTree>
    <p:extLst>
      <p:ext uri="{BB962C8B-B14F-4D97-AF65-F5344CB8AC3E}">
        <p14:creationId xmlns:p14="http://schemas.microsoft.com/office/powerpoint/2010/main" val="102038916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D:\My Pictures\Barum Rally 2016\DSC00178.JPG"/>
          <p:cNvPicPr>
            <a:picLocks noChangeAspect="1" noChangeArrowheads="1"/>
          </p:cNvPicPr>
          <p:nvPr/>
        </p:nvPicPr>
        <p:blipFill>
          <a:blip r:embed="rId3" cstate="print"/>
          <a:srcRect t="10422" r="9641"/>
          <a:stretch>
            <a:fillRect/>
          </a:stretch>
        </p:blipFill>
        <p:spPr bwMode="auto">
          <a:xfrm>
            <a:off x="107950" y="107950"/>
            <a:ext cx="8928100" cy="6638925"/>
          </a:xfrm>
          <a:prstGeom prst="rect">
            <a:avLst/>
          </a:prstGeom>
          <a:noFill/>
          <a:ln w="9525">
            <a:noFill/>
            <a:miter lim="800000"/>
            <a:headEnd/>
            <a:tailEnd/>
          </a:ln>
          <a:effectLst>
            <a:softEdge rad="63500"/>
          </a:effectLst>
        </p:spPr>
      </p:pic>
      <p:sp>
        <p:nvSpPr>
          <p:cNvPr id="6" name="BlokTextu 5"/>
          <p:cNvSpPr txBox="1"/>
          <p:nvPr/>
        </p:nvSpPr>
        <p:spPr>
          <a:xfrm>
            <a:off x="4355976" y="476672"/>
            <a:ext cx="4536504" cy="2554545"/>
          </a:xfrm>
          <a:prstGeom prst="rect">
            <a:avLst/>
          </a:prstGeom>
          <a:noFill/>
        </p:spPr>
        <p:txBody>
          <a:bodyPr wrap="square">
            <a:spAutoFit/>
          </a:bodyPr>
          <a:lstStyle/>
          <a:p>
            <a:pPr>
              <a:defRPr/>
            </a:pPr>
            <a:r>
              <a:rPr lang="cs-CZ" sz="2000" b="1" dirty="0">
                <a:solidFill>
                  <a:srgbClr val="FFFF00"/>
                </a:solidFill>
                <a:effectLst>
                  <a:outerShdw blurRad="50800" dist="38100" algn="l" rotWithShape="0">
                    <a:prstClr val="black">
                      <a:alpha val="40000"/>
                    </a:prstClr>
                  </a:outerShdw>
                </a:effectLst>
                <a:latin typeface="+mn-lt"/>
              </a:rPr>
              <a:t>• HLAVNÍ  MĚŘENÍ - FOTOBUŇKA</a:t>
            </a:r>
          </a:p>
          <a:p>
            <a:pPr>
              <a:defRPr/>
            </a:pPr>
            <a:r>
              <a:rPr lang="cs-CZ" sz="2000" b="1" dirty="0">
                <a:solidFill>
                  <a:srgbClr val="FFFF00"/>
                </a:solidFill>
                <a:effectLst>
                  <a:outerShdw blurRad="50800" dist="38100" algn="l" rotWithShape="0">
                    <a:prstClr val="black">
                      <a:alpha val="40000"/>
                    </a:prstClr>
                  </a:outerShdw>
                </a:effectLst>
                <a:latin typeface="+mn-lt"/>
              </a:rPr>
              <a:t>• ZÁLOŽNÍ  MĚŘENÍ</a:t>
            </a:r>
          </a:p>
          <a:p>
            <a:pPr>
              <a:defRPr/>
            </a:pPr>
            <a:r>
              <a:rPr lang="cs-CZ" sz="2000" b="1" dirty="0">
                <a:solidFill>
                  <a:srgbClr val="FFFF00"/>
                </a:solidFill>
                <a:effectLst>
                  <a:outerShdw blurRad="50800" dist="38100" algn="l" rotWithShape="0">
                    <a:prstClr val="black">
                      <a:alpha val="40000"/>
                    </a:prstClr>
                  </a:outerShdw>
                </a:effectLst>
                <a:latin typeface="+mn-lt"/>
              </a:rPr>
              <a:t>• POČÍTÁNÍ  KOL</a:t>
            </a:r>
          </a:p>
          <a:p>
            <a:pPr>
              <a:defRPr/>
            </a:pPr>
            <a:r>
              <a:rPr lang="cs-CZ" sz="2000" b="1" dirty="0">
                <a:solidFill>
                  <a:srgbClr val="FFFF00"/>
                </a:solidFill>
                <a:effectLst>
                  <a:outerShdw blurRad="50800" dist="38100" algn="l" rotWithShape="0">
                    <a:prstClr val="black">
                      <a:alpha val="40000"/>
                    </a:prstClr>
                  </a:outerShdw>
                </a:effectLst>
                <a:latin typeface="+mn-lt"/>
              </a:rPr>
              <a:t>• KONTROLNÍ  LISTINA - ČAS  V  JV</a:t>
            </a:r>
          </a:p>
          <a:p>
            <a:pPr>
              <a:defRPr/>
            </a:pPr>
            <a:r>
              <a:rPr lang="cs-CZ" sz="2000" b="1" dirty="0">
                <a:solidFill>
                  <a:srgbClr val="FFFF00"/>
                </a:solidFill>
                <a:effectLst>
                  <a:outerShdw blurRad="50800" dist="38100" algn="l" rotWithShape="0">
                    <a:prstClr val="black">
                      <a:alpha val="40000"/>
                    </a:prstClr>
                  </a:outerShdw>
                </a:effectLst>
                <a:latin typeface="+mn-lt"/>
              </a:rPr>
              <a:t>                                          - HLAVNÍ  MĚŘENÍ</a:t>
            </a:r>
          </a:p>
          <a:p>
            <a:pPr>
              <a:defRPr/>
            </a:pPr>
            <a:r>
              <a:rPr lang="cs-CZ" sz="2000" b="1" dirty="0">
                <a:solidFill>
                  <a:srgbClr val="FFFF00"/>
                </a:solidFill>
                <a:effectLst>
                  <a:outerShdw blurRad="50800" dist="38100" algn="l" rotWithShape="0">
                    <a:prstClr val="black">
                      <a:alpha val="40000"/>
                    </a:prstClr>
                  </a:outerShdw>
                </a:effectLst>
                <a:latin typeface="+mn-lt"/>
              </a:rPr>
              <a:t>• ZÁZNAM  ČASU  DO  JV</a:t>
            </a:r>
          </a:p>
          <a:p>
            <a:pPr>
              <a:defRPr/>
            </a:pPr>
            <a:r>
              <a:rPr lang="cs-CZ" sz="2000" b="1" dirty="0">
                <a:solidFill>
                  <a:srgbClr val="FFC000"/>
                </a:solidFill>
                <a:effectLst>
                  <a:outerShdw blurRad="50800" dist="38100" algn="l" rotWithShape="0">
                    <a:prstClr val="black">
                      <a:alpha val="40000"/>
                    </a:prstClr>
                  </a:outerShdw>
                </a:effectLst>
                <a:latin typeface="+mn-lt"/>
              </a:rPr>
              <a:t>• INTERVALY  MEZI  VOZIDLY  DLE</a:t>
            </a:r>
          </a:p>
          <a:p>
            <a:pPr>
              <a:defRPr/>
            </a:pPr>
            <a:r>
              <a:rPr lang="cs-CZ" sz="2000" b="1" dirty="0">
                <a:solidFill>
                  <a:srgbClr val="FFC000"/>
                </a:solidFill>
                <a:effectLst>
                  <a:outerShdw blurRad="50800" dist="38100" algn="l" rotWithShape="0">
                    <a:prstClr val="black">
                      <a:alpha val="40000"/>
                    </a:prstClr>
                  </a:outerShdw>
                </a:effectLst>
                <a:latin typeface="+mn-lt"/>
              </a:rPr>
              <a:t>   STARTOVNÍ  LISTINY</a:t>
            </a:r>
            <a:r>
              <a:rPr lang="cs-CZ" sz="2000" dirty="0">
                <a:solidFill>
                  <a:srgbClr val="FFC000"/>
                </a:solidFill>
                <a:latin typeface="+mn-lt"/>
              </a:rPr>
              <a:t>     </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1" descr="C:\Users\user\Pictures\Rally Konečný\IMG_0520.JPG"/>
          <p:cNvPicPr>
            <a:picLocks noChangeAspect="1" noChangeArrowheads="1"/>
          </p:cNvPicPr>
          <p:nvPr/>
        </p:nvPicPr>
        <p:blipFill>
          <a:blip r:embed="rId3" cstate="print"/>
          <a:srcRect t="4997" b="3331"/>
          <a:stretch>
            <a:fillRect/>
          </a:stretch>
        </p:blipFill>
        <p:spPr bwMode="auto">
          <a:xfrm>
            <a:off x="5756309" y="956763"/>
            <a:ext cx="3240000" cy="1980111"/>
          </a:xfrm>
          <a:prstGeom prst="rect">
            <a:avLst/>
          </a:prstGeom>
          <a:noFill/>
          <a:ln>
            <a:noFill/>
          </a:ln>
          <a:effectLst>
            <a:softEdge rad="63500"/>
          </a:effectLst>
        </p:spPr>
      </p:pic>
      <p:sp>
        <p:nvSpPr>
          <p:cNvPr id="8194" name="Nadpis 1"/>
          <p:cNvSpPr>
            <a:spLocks noGrp="1"/>
          </p:cNvSpPr>
          <p:nvPr>
            <p:ph type="title" idx="4294967295"/>
          </p:nvPr>
        </p:nvSpPr>
        <p:spPr>
          <a:xfrm>
            <a:off x="827675" y="250593"/>
            <a:ext cx="7200800" cy="720079"/>
          </a:xfrm>
        </p:spPr>
        <p:txBody>
          <a:bodyPr/>
          <a:lstStyle/>
          <a:p>
            <a:pPr eaLnBrk="1" hangingPunct="1"/>
            <a:r>
              <a:rPr lang="cs-CZ" sz="3600" b="1" dirty="0">
                <a:solidFill>
                  <a:srgbClr val="C00000"/>
                </a:solidFill>
              </a:rPr>
              <a:t>KONTROLA  NASTAVENÍ  HODIN</a:t>
            </a:r>
            <a:endParaRPr lang="cs-CZ" sz="3600" dirty="0">
              <a:solidFill>
                <a:srgbClr val="C00000"/>
              </a:solidFill>
            </a:endParaRPr>
          </a:p>
        </p:txBody>
      </p:sp>
      <p:pic>
        <p:nvPicPr>
          <p:cNvPr id="220164" name="Picture 4" descr="C:\Users\user\Pictures\Rally Konečný\IMG_1793.JPG"/>
          <p:cNvPicPr>
            <a:picLocks noChangeAspect="1" noChangeArrowheads="1"/>
          </p:cNvPicPr>
          <p:nvPr/>
        </p:nvPicPr>
        <p:blipFill>
          <a:blip r:embed="rId4" cstate="print"/>
          <a:srcRect t="30214"/>
          <a:stretch>
            <a:fillRect/>
          </a:stretch>
        </p:blipFill>
        <p:spPr bwMode="auto">
          <a:xfrm>
            <a:off x="827675" y="3151708"/>
            <a:ext cx="4797619" cy="2232000"/>
          </a:xfrm>
          <a:prstGeom prst="rect">
            <a:avLst/>
          </a:prstGeom>
          <a:noFill/>
          <a:ln>
            <a:noFill/>
          </a:ln>
          <a:effectLst>
            <a:softEdge rad="63500"/>
          </a:effectLst>
        </p:spPr>
      </p:pic>
      <p:cxnSp>
        <p:nvCxnSpPr>
          <p:cNvPr id="10" name="Rovná spojovacia šípka 9"/>
          <p:cNvCxnSpPr/>
          <p:nvPr/>
        </p:nvCxnSpPr>
        <p:spPr>
          <a:xfrm>
            <a:off x="3226484" y="2132856"/>
            <a:ext cx="2088232" cy="0"/>
          </a:xfrm>
          <a:prstGeom prst="straightConnector1">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Rovná spojovacia šípka 11"/>
          <p:cNvCxnSpPr>
            <a:cxnSpLocks/>
          </p:cNvCxnSpPr>
          <p:nvPr/>
        </p:nvCxnSpPr>
        <p:spPr>
          <a:xfrm flipH="1">
            <a:off x="5625294" y="2936763"/>
            <a:ext cx="1250962" cy="852277"/>
          </a:xfrm>
          <a:prstGeom prst="straightConnector1">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Obdĺžnik 13"/>
          <p:cNvSpPr/>
          <p:nvPr/>
        </p:nvSpPr>
        <p:spPr>
          <a:xfrm>
            <a:off x="5725653" y="1033765"/>
            <a:ext cx="1520227" cy="369332"/>
          </a:xfrm>
          <a:prstGeom prst="rect">
            <a:avLst/>
          </a:prstGeom>
        </p:spPr>
        <p:txBody>
          <a:bodyPr wrap="square">
            <a:spAutoFit/>
          </a:bodyPr>
          <a:lstStyle/>
          <a:p>
            <a:pPr algn="ctr"/>
            <a:r>
              <a:rPr lang="cs-CZ" b="1" dirty="0">
                <a:solidFill>
                  <a:srgbClr val="FF0000"/>
                </a:solidFill>
                <a:latin typeface="+mn-lt"/>
              </a:rPr>
              <a:t>START  RZ</a:t>
            </a:r>
            <a:endParaRPr lang="sk-SK" dirty="0">
              <a:solidFill>
                <a:srgbClr val="FF0000"/>
              </a:solidFill>
              <a:latin typeface="+mn-lt"/>
            </a:endParaRPr>
          </a:p>
        </p:txBody>
      </p:sp>
      <p:sp>
        <p:nvSpPr>
          <p:cNvPr id="15" name="Obdĺžnik 14"/>
          <p:cNvSpPr/>
          <p:nvPr/>
        </p:nvSpPr>
        <p:spPr>
          <a:xfrm>
            <a:off x="1442758" y="3208450"/>
            <a:ext cx="3600400" cy="369332"/>
          </a:xfrm>
          <a:prstGeom prst="rect">
            <a:avLst/>
          </a:prstGeom>
        </p:spPr>
        <p:txBody>
          <a:bodyPr wrap="square">
            <a:spAutoFit/>
          </a:bodyPr>
          <a:lstStyle/>
          <a:p>
            <a:pPr algn="ctr"/>
            <a:r>
              <a:rPr lang="cs-CZ" b="1" dirty="0">
                <a:solidFill>
                  <a:srgbClr val="FF0000"/>
                </a:solidFill>
                <a:latin typeface="+mn-lt"/>
              </a:rPr>
              <a:t>CÍL  RYCHLOSTNÍ  ZKOUŠKY</a:t>
            </a:r>
            <a:endParaRPr lang="sk-SK" dirty="0">
              <a:solidFill>
                <a:srgbClr val="FF0000"/>
              </a:solidFill>
              <a:latin typeface="+mn-lt"/>
            </a:endParaRPr>
          </a:p>
        </p:txBody>
      </p:sp>
      <p:sp>
        <p:nvSpPr>
          <p:cNvPr id="17" name="Obdĺžnik 16"/>
          <p:cNvSpPr/>
          <p:nvPr/>
        </p:nvSpPr>
        <p:spPr>
          <a:xfrm>
            <a:off x="539552" y="5475019"/>
            <a:ext cx="8280920" cy="1200329"/>
          </a:xfrm>
          <a:prstGeom prst="rect">
            <a:avLst/>
          </a:prstGeom>
        </p:spPr>
        <p:txBody>
          <a:bodyPr wrap="square">
            <a:spAutoFit/>
          </a:bodyPr>
          <a:lstStyle/>
          <a:p>
            <a:r>
              <a:rPr lang="cs-CZ" sz="2400" b="1" dirty="0">
                <a:solidFill>
                  <a:srgbClr val="FF0000"/>
                </a:solidFill>
                <a:latin typeface="Calibri" pitchFamily="34" charset="0"/>
              </a:rPr>
              <a:t>HLAVNÍ  ČASOMĚŘIČ  JE  ODPOVĚDNÝ  ZA  TO,  ŽE  NA  VŠECH </a:t>
            </a:r>
          </a:p>
          <a:p>
            <a:r>
              <a:rPr lang="cs-CZ" sz="2400" b="1" dirty="0">
                <a:solidFill>
                  <a:srgbClr val="FF0000"/>
                </a:solidFill>
                <a:latin typeface="Calibri" pitchFamily="34" charset="0"/>
              </a:rPr>
              <a:t>POSTECH  BUDOU  HODINY  </a:t>
            </a:r>
            <a:r>
              <a:rPr lang="cs-CZ" sz="2400" b="1" dirty="0">
                <a:solidFill>
                  <a:srgbClr val="C00000"/>
                </a:solidFill>
                <a:latin typeface="Calibri" pitchFamily="34" charset="0"/>
              </a:rPr>
              <a:t>SYNCHRONIZOVÁNY</a:t>
            </a:r>
            <a:r>
              <a:rPr lang="cs-CZ" sz="2400" b="1" dirty="0">
                <a:solidFill>
                  <a:srgbClr val="FF0000"/>
                </a:solidFill>
                <a:latin typeface="Calibri" pitchFamily="34" charset="0"/>
              </a:rPr>
              <a:t>  A  BUDOU</a:t>
            </a:r>
          </a:p>
          <a:p>
            <a:r>
              <a:rPr lang="cs-CZ" sz="2400" b="1" dirty="0">
                <a:solidFill>
                  <a:srgbClr val="FF0000"/>
                </a:solidFill>
                <a:latin typeface="Calibri" pitchFamily="34" charset="0"/>
              </a:rPr>
              <a:t>ZOBRAZOVAT  JEDNOTNÝ  ČAS</a:t>
            </a:r>
          </a:p>
        </p:txBody>
      </p:sp>
      <p:pic>
        <p:nvPicPr>
          <p:cNvPr id="3" name="Obrázok 2">
            <a:extLst>
              <a:ext uri="{FF2B5EF4-FFF2-40B4-BE49-F238E27FC236}">
                <a16:creationId xmlns:a16="http://schemas.microsoft.com/office/drawing/2014/main" id="{97F2C105-45B7-4BFF-B599-F14DAF9835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447" t="3988" r="29524" b="42532"/>
          <a:stretch/>
        </p:blipFill>
        <p:spPr>
          <a:xfrm>
            <a:off x="269697" y="956763"/>
            <a:ext cx="2667074" cy="1980000"/>
          </a:xfrm>
          <a:prstGeom prst="rect">
            <a:avLst/>
          </a:prstGeom>
          <a:effectLst>
            <a:softEdge rad="63500"/>
          </a:effectLst>
        </p:spPr>
      </p:pic>
      <p:sp>
        <p:nvSpPr>
          <p:cNvPr id="16" name="BlokTextu 15">
            <a:extLst>
              <a:ext uri="{FF2B5EF4-FFF2-40B4-BE49-F238E27FC236}">
                <a16:creationId xmlns:a16="http://schemas.microsoft.com/office/drawing/2014/main" id="{49BFB45F-0DC9-48C4-9C8B-E8401BB9AC36}"/>
              </a:ext>
            </a:extLst>
          </p:cNvPr>
          <p:cNvSpPr txBox="1"/>
          <p:nvPr/>
        </p:nvSpPr>
        <p:spPr>
          <a:xfrm>
            <a:off x="2936771" y="1480098"/>
            <a:ext cx="2788882" cy="369332"/>
          </a:xfrm>
          <a:prstGeom prst="rect">
            <a:avLst/>
          </a:prstGeom>
          <a:noFill/>
        </p:spPr>
        <p:txBody>
          <a:bodyPr wrap="square">
            <a:spAutoFit/>
          </a:bodyPr>
          <a:lstStyle/>
          <a:p>
            <a:pPr algn="ctr"/>
            <a:r>
              <a:rPr lang="cs-CZ" sz="1800" b="1" dirty="0">
                <a:solidFill>
                  <a:srgbClr val="C00000"/>
                </a:solidFill>
                <a:latin typeface="Calibri" pitchFamily="34" charset="0"/>
              </a:rPr>
              <a:t>MEZI  ČK  A  STARTEM  RZ </a:t>
            </a:r>
            <a:endParaRPr lang="cs-CZ" dirty="0"/>
          </a:p>
        </p:txBody>
      </p:sp>
      <p:sp>
        <p:nvSpPr>
          <p:cNvPr id="18" name="BlokTextu 17">
            <a:extLst>
              <a:ext uri="{FF2B5EF4-FFF2-40B4-BE49-F238E27FC236}">
                <a16:creationId xmlns:a16="http://schemas.microsoft.com/office/drawing/2014/main" id="{39A86C6F-F2B6-4CDD-948C-654ADAECE56A}"/>
              </a:ext>
            </a:extLst>
          </p:cNvPr>
          <p:cNvSpPr txBox="1"/>
          <p:nvPr/>
        </p:nvSpPr>
        <p:spPr>
          <a:xfrm>
            <a:off x="5888984" y="3878059"/>
            <a:ext cx="2974649" cy="369332"/>
          </a:xfrm>
          <a:prstGeom prst="rect">
            <a:avLst/>
          </a:prstGeom>
          <a:noFill/>
        </p:spPr>
        <p:txBody>
          <a:bodyPr wrap="square">
            <a:spAutoFit/>
          </a:bodyPr>
          <a:lstStyle/>
          <a:p>
            <a:pPr algn="ctr"/>
            <a:r>
              <a:rPr lang="cs-CZ" sz="1800" b="1" dirty="0">
                <a:solidFill>
                  <a:srgbClr val="C00000"/>
                </a:solidFill>
                <a:latin typeface="Calibri" pitchFamily="34" charset="0"/>
              </a:rPr>
              <a:t>MEZI  STARTEM  A  CÍLEM  RZ</a:t>
            </a:r>
            <a:endParaRPr lang="cs-CZ" dirty="0"/>
          </a:p>
        </p:txBody>
      </p:sp>
      <p:sp>
        <p:nvSpPr>
          <p:cNvPr id="20" name="BlokTextu 19">
            <a:extLst>
              <a:ext uri="{FF2B5EF4-FFF2-40B4-BE49-F238E27FC236}">
                <a16:creationId xmlns:a16="http://schemas.microsoft.com/office/drawing/2014/main" id="{BCD23930-BA4F-4114-A594-B7163DCDABE3}"/>
              </a:ext>
            </a:extLst>
          </p:cNvPr>
          <p:cNvSpPr txBox="1"/>
          <p:nvPr/>
        </p:nvSpPr>
        <p:spPr>
          <a:xfrm>
            <a:off x="269697" y="1041772"/>
            <a:ext cx="2212933" cy="369332"/>
          </a:xfrm>
          <a:prstGeom prst="rect">
            <a:avLst/>
          </a:prstGeom>
          <a:noFill/>
        </p:spPr>
        <p:txBody>
          <a:bodyPr wrap="square">
            <a:spAutoFit/>
          </a:bodyPr>
          <a:lstStyle/>
          <a:p>
            <a:pPr algn="ctr"/>
            <a:r>
              <a:rPr lang="cs-CZ" b="1" dirty="0">
                <a:solidFill>
                  <a:srgbClr val="FF0000"/>
                </a:solidFill>
                <a:latin typeface="+mn-lt"/>
              </a:rPr>
              <a:t>ČASOVÁ  KONTROLA</a:t>
            </a:r>
            <a:endParaRPr lang="sk-SK" dirty="0">
              <a:solidFill>
                <a:srgbClr val="FF0000"/>
              </a:solidFill>
              <a:latin typeface="+mn-lt"/>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user\Pictures\Barum Rally 2019\DSC01974.JPG"/>
          <p:cNvPicPr>
            <a:picLocks noChangeAspect="1" noChangeArrowheads="1"/>
          </p:cNvPicPr>
          <p:nvPr/>
        </p:nvPicPr>
        <p:blipFill>
          <a:blip r:embed="rId3" cstate="print"/>
          <a:srcRect/>
          <a:stretch>
            <a:fillRect/>
          </a:stretch>
        </p:blipFill>
        <p:spPr bwMode="auto">
          <a:xfrm>
            <a:off x="900000" y="116632"/>
            <a:ext cx="7344000" cy="5508000"/>
          </a:xfrm>
          <a:prstGeom prst="rect">
            <a:avLst/>
          </a:prstGeom>
          <a:noFill/>
          <a:ln>
            <a:noFill/>
          </a:ln>
          <a:effectLst>
            <a:softEdge rad="63500"/>
          </a:effectLst>
        </p:spPr>
      </p:pic>
      <p:sp>
        <p:nvSpPr>
          <p:cNvPr id="7" name="Obdĺžnik 6"/>
          <p:cNvSpPr/>
          <p:nvPr/>
        </p:nvSpPr>
        <p:spPr>
          <a:xfrm>
            <a:off x="395536" y="5733256"/>
            <a:ext cx="8280920" cy="830997"/>
          </a:xfrm>
          <a:prstGeom prst="rect">
            <a:avLst/>
          </a:prstGeom>
        </p:spPr>
        <p:txBody>
          <a:bodyPr wrap="square">
            <a:spAutoFit/>
          </a:bodyPr>
          <a:lstStyle/>
          <a:p>
            <a:r>
              <a:rPr lang="sk-SK" sz="2400" b="1" dirty="0">
                <a:solidFill>
                  <a:srgbClr val="002060"/>
                </a:solidFill>
                <a:latin typeface="+mn-lt"/>
              </a:rPr>
              <a:t>NA  STARTU  OKRUHOVÉ  RZ  MUSÍ  BÝT  ZDVOJENÉ  MĚŘENÍ  :  HLAVNÍ  S  AKTIVNÍ  FOTOBUŇKOU  +  ZÁLOŽNÍ  RUČNÍ</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a:extLst>
              <a:ext uri="{FF2B5EF4-FFF2-40B4-BE49-F238E27FC236}">
                <a16:creationId xmlns:a16="http://schemas.microsoft.com/office/drawing/2014/main" id="{E0AC39E7-8C6F-32E3-CC17-0EB6CCB458C9}"/>
              </a:ext>
            </a:extLst>
          </p:cNvPr>
          <p:cNvPicPr>
            <a:picLocks noChangeAspect="1"/>
          </p:cNvPicPr>
          <p:nvPr/>
        </p:nvPicPr>
        <p:blipFill rotWithShape="1">
          <a:blip r:embed="rId3">
            <a:extLst>
              <a:ext uri="{28A0092B-C50C-407E-A947-70E740481C1C}">
                <a14:useLocalDpi xmlns:a14="http://schemas.microsoft.com/office/drawing/2010/main" val="0"/>
              </a:ext>
            </a:extLst>
          </a:blip>
          <a:srcRect l="4116" t="12844" r="13342" b="7213"/>
          <a:stretch/>
        </p:blipFill>
        <p:spPr>
          <a:xfrm>
            <a:off x="108000" y="741547"/>
            <a:ext cx="8928000" cy="3889554"/>
          </a:xfrm>
          <a:prstGeom prst="rect">
            <a:avLst/>
          </a:prstGeom>
          <a:effectLst>
            <a:softEdge rad="63500"/>
          </a:effectLst>
        </p:spPr>
      </p:pic>
      <p:sp>
        <p:nvSpPr>
          <p:cNvPr id="8" name="BlokTextu 7">
            <a:extLst>
              <a:ext uri="{FF2B5EF4-FFF2-40B4-BE49-F238E27FC236}">
                <a16:creationId xmlns:a16="http://schemas.microsoft.com/office/drawing/2014/main" id="{B65DEFEF-18DD-333C-8B55-5A545A6DC0AD}"/>
              </a:ext>
            </a:extLst>
          </p:cNvPr>
          <p:cNvSpPr txBox="1"/>
          <p:nvPr/>
        </p:nvSpPr>
        <p:spPr>
          <a:xfrm>
            <a:off x="179512" y="5157192"/>
            <a:ext cx="4572000" cy="120032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400" b="1" i="0" u="none" strike="noStrike" kern="1200" cap="none" spc="0" normalizeH="0" baseline="0" noProof="0" dirty="0">
                <a:ln>
                  <a:noFill/>
                </a:ln>
                <a:solidFill>
                  <a:srgbClr val="002060"/>
                </a:solidFill>
                <a:effectLst/>
                <a:uLnTx/>
                <a:uFillTx/>
                <a:latin typeface="Calibri"/>
                <a:ea typeface="+mn-ea"/>
                <a:cs typeface="+mn-cs"/>
              </a:rPr>
              <a:t>Z  MÍSTA  S  VÝHLEDEM  NĚKOLIKA  STOVEK  METRŮ  SIGNALIZACE  STARTÉROVI, ŽE  TRAŤ  JE  VOLNÁ</a:t>
            </a:r>
          </a:p>
        </p:txBody>
      </p:sp>
      <p:pic>
        <p:nvPicPr>
          <p:cNvPr id="11" name="Obrázok 10">
            <a:extLst>
              <a:ext uri="{FF2B5EF4-FFF2-40B4-BE49-F238E27FC236}">
                <a16:creationId xmlns:a16="http://schemas.microsoft.com/office/drawing/2014/main" id="{A8FF0DD5-FE18-1446-5C00-8777D0CC8F2C}"/>
              </a:ext>
            </a:extLst>
          </p:cNvPr>
          <p:cNvPicPr>
            <a:picLocks noChangeAspect="1"/>
          </p:cNvPicPr>
          <p:nvPr/>
        </p:nvPicPr>
        <p:blipFill rotWithShape="1">
          <a:blip r:embed="rId4">
            <a:extLst>
              <a:ext uri="{28A0092B-C50C-407E-A947-70E740481C1C}">
                <a14:useLocalDpi xmlns:a14="http://schemas.microsoft.com/office/drawing/2010/main" val="0"/>
              </a:ext>
            </a:extLst>
          </a:blip>
          <a:srcRect t="24801" b="31100"/>
          <a:stretch/>
        </p:blipFill>
        <p:spPr>
          <a:xfrm>
            <a:off x="5652120" y="3717032"/>
            <a:ext cx="3087203" cy="3024336"/>
          </a:xfrm>
          <a:prstGeom prst="rect">
            <a:avLst/>
          </a:prstGeom>
          <a:effectLst>
            <a:softEdge rad="63500"/>
          </a:effectLst>
        </p:spPr>
      </p:pic>
      <p:cxnSp>
        <p:nvCxnSpPr>
          <p:cNvPr id="14" name="Rovná spojovacia šípka 13">
            <a:extLst>
              <a:ext uri="{FF2B5EF4-FFF2-40B4-BE49-F238E27FC236}">
                <a16:creationId xmlns:a16="http://schemas.microsoft.com/office/drawing/2014/main" id="{0D5BFE91-DFF9-D6CA-6433-AD940819CBE9}"/>
              </a:ext>
            </a:extLst>
          </p:cNvPr>
          <p:cNvCxnSpPr>
            <a:cxnSpLocks/>
          </p:cNvCxnSpPr>
          <p:nvPr/>
        </p:nvCxnSpPr>
        <p:spPr>
          <a:xfrm flipH="1" flipV="1">
            <a:off x="3707904" y="1772816"/>
            <a:ext cx="2232248" cy="216024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BlokTextu 18">
            <a:extLst>
              <a:ext uri="{FF2B5EF4-FFF2-40B4-BE49-F238E27FC236}">
                <a16:creationId xmlns:a16="http://schemas.microsoft.com/office/drawing/2014/main" id="{35D4A942-8FF6-D448-71A9-046F3E98F01C}"/>
              </a:ext>
            </a:extLst>
          </p:cNvPr>
          <p:cNvSpPr txBox="1"/>
          <p:nvPr/>
        </p:nvSpPr>
        <p:spPr>
          <a:xfrm>
            <a:off x="1291065" y="183873"/>
            <a:ext cx="5904656" cy="46166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k-SK" sz="2400" b="1" i="0" u="none" strike="noStrike" kern="1200" cap="none" spc="0" normalizeH="0" baseline="0" noProof="0" dirty="0">
                <a:ln>
                  <a:noFill/>
                </a:ln>
                <a:solidFill>
                  <a:srgbClr val="FF0000"/>
                </a:solidFill>
                <a:effectLst/>
                <a:uLnTx/>
                <a:uFillTx/>
                <a:latin typeface="Calibri"/>
                <a:ea typeface="+mn-ea"/>
                <a:cs typeface="+mn-cs"/>
              </a:rPr>
              <a:t>SIGNALIZACE  PŘIJÍŽDĚJÍCÍHO  VOZIDLA</a:t>
            </a:r>
          </a:p>
        </p:txBody>
      </p:sp>
    </p:spTree>
    <p:extLst>
      <p:ext uri="{BB962C8B-B14F-4D97-AF65-F5344CB8AC3E}">
        <p14:creationId xmlns:p14="http://schemas.microsoft.com/office/powerpoint/2010/main" val="305149597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descr="C:\Users\user\Pictures\Rally Konečný\IMG_1312.JPG"/>
          <p:cNvPicPr>
            <a:picLocks noChangeAspect="1" noChangeArrowheads="1"/>
          </p:cNvPicPr>
          <p:nvPr/>
        </p:nvPicPr>
        <p:blipFill>
          <a:blip r:embed="rId3" cstate="print"/>
          <a:srcRect r="10505"/>
          <a:stretch>
            <a:fillRect/>
          </a:stretch>
        </p:blipFill>
        <p:spPr bwMode="auto">
          <a:xfrm>
            <a:off x="71999" y="71999"/>
            <a:ext cx="8991362" cy="6697872"/>
          </a:xfrm>
          <a:prstGeom prst="rect">
            <a:avLst/>
          </a:prstGeom>
          <a:noFill/>
          <a:ln>
            <a:noFill/>
          </a:ln>
          <a:effectLst>
            <a:softEdge rad="63500"/>
          </a:effectLst>
        </p:spPr>
      </p:pic>
      <p:sp>
        <p:nvSpPr>
          <p:cNvPr id="8" name="Obdĺžnik 7"/>
          <p:cNvSpPr/>
          <p:nvPr/>
        </p:nvSpPr>
        <p:spPr>
          <a:xfrm>
            <a:off x="323528" y="404664"/>
            <a:ext cx="8496944" cy="707886"/>
          </a:xfrm>
          <a:prstGeom prst="rect">
            <a:avLst/>
          </a:prstGeom>
        </p:spPr>
        <p:txBody>
          <a:bodyPr wrap="square">
            <a:spAutoFit/>
          </a:bodyPr>
          <a:lstStyle/>
          <a:p>
            <a:pPr algn="ctr" fontAlgn="auto">
              <a:spcBef>
                <a:spcPts val="0"/>
              </a:spcBef>
              <a:spcAft>
                <a:spcPts val="0"/>
              </a:spcAft>
              <a:defRPr/>
            </a:pPr>
            <a:r>
              <a:rPr lang="sk-SK" sz="4000" b="1" dirty="0">
                <a:solidFill>
                  <a:srgbClr val="FFFF00"/>
                </a:solidFill>
                <a:effectLst>
                  <a:outerShdw blurRad="50800" dist="50800" dir="3600000" algn="tr" rotWithShape="0">
                    <a:prstClr val="black">
                      <a:alpha val="97000"/>
                    </a:prstClr>
                  </a:outerShdw>
                </a:effectLst>
                <a:latin typeface="+mj-lt"/>
              </a:rPr>
              <a:t>NÁVĚSTÍ  CÍLE  RYCHLOSTNÍ  ZKOUŠKY</a:t>
            </a:r>
          </a:p>
        </p:txBody>
      </p:sp>
      <p:sp>
        <p:nvSpPr>
          <p:cNvPr id="9" name="Obdĺžnik 8"/>
          <p:cNvSpPr/>
          <p:nvPr/>
        </p:nvSpPr>
        <p:spPr>
          <a:xfrm>
            <a:off x="1331640" y="5877272"/>
            <a:ext cx="6768752" cy="523220"/>
          </a:xfrm>
          <a:prstGeom prst="rect">
            <a:avLst/>
          </a:prstGeom>
        </p:spPr>
        <p:txBody>
          <a:bodyPr wrap="square">
            <a:spAutoFit/>
          </a:bodyPr>
          <a:lstStyle/>
          <a:p>
            <a:pPr algn="ctr"/>
            <a:r>
              <a:rPr lang="sk-SK" sz="2800" b="1" dirty="0">
                <a:solidFill>
                  <a:srgbClr val="FFFF00"/>
                </a:solidFill>
                <a:latin typeface="Calibri" pitchFamily="34" charset="0"/>
              </a:rPr>
              <a:t>100 m  PŘED  CÍLEM  RYCHLOSTNÍ  ZKOUŠKY</a:t>
            </a:r>
          </a:p>
        </p:txBody>
      </p:sp>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Obdĺžnik 2"/>
          <p:cNvSpPr>
            <a:spLocks noChangeArrowheads="1"/>
          </p:cNvSpPr>
          <p:nvPr/>
        </p:nvSpPr>
        <p:spPr bwMode="auto">
          <a:xfrm>
            <a:off x="214313" y="5357813"/>
            <a:ext cx="8929687" cy="1446212"/>
          </a:xfrm>
          <a:prstGeom prst="rect">
            <a:avLst/>
          </a:prstGeom>
          <a:noFill/>
          <a:ln w="9525">
            <a:noFill/>
            <a:miter lim="800000"/>
            <a:headEnd/>
            <a:tailEnd/>
          </a:ln>
        </p:spPr>
        <p:txBody>
          <a:bodyPr>
            <a:spAutoFit/>
          </a:bodyPr>
          <a:lstStyle/>
          <a:p>
            <a:r>
              <a:rPr lang="sk-SK" sz="2800" b="1" dirty="0">
                <a:solidFill>
                  <a:srgbClr val="002060"/>
                </a:solidFill>
                <a:latin typeface="Calibri" pitchFamily="34" charset="0"/>
              </a:rPr>
              <a:t>•  </a:t>
            </a:r>
            <a:r>
              <a:rPr lang="cs-CZ" sz="2800" b="1" dirty="0">
                <a:solidFill>
                  <a:srgbClr val="002060"/>
                </a:solidFill>
                <a:latin typeface="Calibri" pitchFamily="34" charset="0"/>
              </a:rPr>
              <a:t>OD  TÉTO  TABULE  PO  STOPKU: </a:t>
            </a:r>
          </a:p>
          <a:p>
            <a:r>
              <a:rPr lang="cs-CZ" sz="2800" b="1" dirty="0">
                <a:solidFill>
                  <a:srgbClr val="002060"/>
                </a:solidFill>
                <a:latin typeface="Calibri" pitchFamily="34" charset="0"/>
              </a:rPr>
              <a:t>                                   </a:t>
            </a:r>
            <a:r>
              <a:rPr lang="cs-CZ" sz="3200" b="1" dirty="0">
                <a:solidFill>
                  <a:srgbClr val="C00000"/>
                </a:solidFill>
                <a:latin typeface="Calibri" pitchFamily="34" charset="0"/>
              </a:rPr>
              <a:t>„ZÁKAZ  ZASTAVENÍ !“</a:t>
            </a:r>
          </a:p>
          <a:p>
            <a:r>
              <a:rPr lang="cs-CZ" sz="2800" b="1" dirty="0">
                <a:solidFill>
                  <a:srgbClr val="002060"/>
                </a:solidFill>
                <a:latin typeface="Calibri" pitchFamily="34" charset="0"/>
              </a:rPr>
              <a:t>•  PŘESTUPEK  SE  HLÁSÍ  SPORTOVNÍM  KOMISAŘŮM</a:t>
            </a:r>
          </a:p>
        </p:txBody>
      </p:sp>
      <p:pic>
        <p:nvPicPr>
          <p:cNvPr id="225282" name="Picture 2" descr="C:\Users\user\Pictures\Rally Konečný\IMG_1620.JPG"/>
          <p:cNvPicPr>
            <a:picLocks noChangeAspect="1" noChangeArrowheads="1"/>
          </p:cNvPicPr>
          <p:nvPr/>
        </p:nvPicPr>
        <p:blipFill>
          <a:blip r:embed="rId3" cstate="print"/>
          <a:srcRect t="13744"/>
          <a:stretch>
            <a:fillRect/>
          </a:stretch>
        </p:blipFill>
        <p:spPr bwMode="auto">
          <a:xfrm>
            <a:off x="108000" y="108000"/>
            <a:ext cx="8928000" cy="5134016"/>
          </a:xfrm>
          <a:prstGeom prst="rect">
            <a:avLst/>
          </a:prstGeom>
          <a:noFill/>
          <a:ln>
            <a:noFill/>
          </a:ln>
          <a:effectLst>
            <a:softEdge rad="63500"/>
          </a:effectLst>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EB5D8AAA-2F43-4F8B-BC56-9B7DD37C4845}"/>
              </a:ext>
            </a:extLst>
          </p:cNvPr>
          <p:cNvPicPr>
            <a:picLocks noChangeAspect="1"/>
          </p:cNvPicPr>
          <p:nvPr/>
        </p:nvPicPr>
        <p:blipFill rotWithShape="1">
          <a:blip r:embed="rId3">
            <a:extLst>
              <a:ext uri="{28A0092B-C50C-407E-A947-70E740481C1C}">
                <a14:useLocalDpi xmlns:a14="http://schemas.microsoft.com/office/drawing/2010/main" val="0"/>
              </a:ext>
            </a:extLst>
          </a:blip>
          <a:srcRect l="11597" r="4768" b="6419"/>
          <a:stretch/>
        </p:blipFill>
        <p:spPr>
          <a:xfrm>
            <a:off x="72000" y="72000"/>
            <a:ext cx="8964000" cy="6686741"/>
          </a:xfrm>
          <a:prstGeom prst="rect">
            <a:avLst/>
          </a:prstGeom>
          <a:effectLst>
            <a:softEdge rad="63500"/>
          </a:effectLst>
        </p:spPr>
      </p:pic>
      <p:sp>
        <p:nvSpPr>
          <p:cNvPr id="7" name="BlokTextu 6">
            <a:extLst>
              <a:ext uri="{FF2B5EF4-FFF2-40B4-BE49-F238E27FC236}">
                <a16:creationId xmlns:a16="http://schemas.microsoft.com/office/drawing/2014/main" id="{B86F3A3D-1EBF-489C-9F03-5BBF9B4B329F}"/>
              </a:ext>
            </a:extLst>
          </p:cNvPr>
          <p:cNvSpPr txBox="1"/>
          <p:nvPr/>
        </p:nvSpPr>
        <p:spPr>
          <a:xfrm>
            <a:off x="539552" y="404664"/>
            <a:ext cx="806489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sz="4800" b="1" i="0" u="none" strike="noStrike" kern="1200" cap="none" spc="0" normalizeH="0" baseline="0" noProof="0" dirty="0">
                <a:ln>
                  <a:noFill/>
                </a:ln>
                <a:solidFill>
                  <a:srgbClr val="FF0000"/>
                </a:solidFill>
                <a:effectLst>
                  <a:outerShdw blurRad="50800" dist="50800" dir="5400000" algn="tl" rotWithShape="0">
                    <a:prstClr val="black"/>
                  </a:outerShdw>
                </a:effectLst>
                <a:uLnTx/>
                <a:uFillTx/>
                <a:latin typeface="Calibri"/>
                <a:ea typeface="+mn-ea"/>
                <a:cs typeface="+mn-cs"/>
              </a:rPr>
              <a:t>CÍL  RYCHLOSTNÍ  ZKOUŠKY</a:t>
            </a:r>
          </a:p>
        </p:txBody>
      </p:sp>
    </p:spTree>
    <p:extLst>
      <p:ext uri="{BB962C8B-B14F-4D97-AF65-F5344CB8AC3E}">
        <p14:creationId xmlns:p14="http://schemas.microsoft.com/office/powerpoint/2010/main" val="2408150333"/>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a:extLst>
              <a:ext uri="{FF2B5EF4-FFF2-40B4-BE49-F238E27FC236}">
                <a16:creationId xmlns:a16="http://schemas.microsoft.com/office/drawing/2014/main" id="{63EDB9DD-2399-4A8D-B36E-11F193CDA3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667" b="13492"/>
          <a:stretch/>
        </p:blipFill>
        <p:spPr>
          <a:xfrm>
            <a:off x="126000" y="116632"/>
            <a:ext cx="8892000" cy="5057899"/>
          </a:xfrm>
          <a:prstGeom prst="rect">
            <a:avLst/>
          </a:prstGeom>
          <a:ln>
            <a:noFill/>
          </a:ln>
          <a:effectLst>
            <a:softEdge rad="63500"/>
          </a:effectLst>
        </p:spPr>
      </p:pic>
      <p:sp>
        <p:nvSpPr>
          <p:cNvPr id="15" name="BlokTextu 14">
            <a:extLst>
              <a:ext uri="{FF2B5EF4-FFF2-40B4-BE49-F238E27FC236}">
                <a16:creationId xmlns:a16="http://schemas.microsoft.com/office/drawing/2014/main" id="{D9B3CF5C-E1DA-4248-AA2D-347B85E1A6B7}"/>
              </a:ext>
            </a:extLst>
          </p:cNvPr>
          <p:cNvSpPr txBox="1"/>
          <p:nvPr/>
        </p:nvSpPr>
        <p:spPr>
          <a:xfrm>
            <a:off x="366447" y="5529791"/>
            <a:ext cx="8748480" cy="954107"/>
          </a:xfrm>
          <a:prstGeom prst="rect">
            <a:avLst/>
          </a:prstGeom>
          <a:noFill/>
          <a:effectLst>
            <a:outerShdw blurRad="50800" dist="38100" dir="2700000" algn="tl" rotWithShape="0">
              <a:schemeClr val="bg1">
                <a:alpha val="40000"/>
              </a:schemeClr>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800" b="1" i="0" u="none" strike="noStrike" kern="1200" cap="none" spc="0" normalizeH="0" baseline="0" noProof="0" dirty="0">
                <a:ln>
                  <a:noFill/>
                </a:ln>
                <a:solidFill>
                  <a:srgbClr val="FF0000"/>
                </a:solidFill>
                <a:effectLst/>
                <a:uLnTx/>
                <a:uFillTx/>
                <a:latin typeface="Calibri"/>
                <a:ea typeface="+mn-ea"/>
                <a:cs typeface="+mn-cs"/>
              </a:rPr>
              <a:t>• FOTOBUŇKY  UMÍSTIT   NA  PEVNÝ  PODKLAD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800" b="1" i="0" u="none" strike="noStrike" kern="1200" cap="none" spc="0" normalizeH="0" baseline="0" noProof="0" dirty="0">
                <a:ln>
                  <a:noFill/>
                </a:ln>
                <a:solidFill>
                  <a:srgbClr val="FF0000"/>
                </a:solidFill>
                <a:effectLst/>
                <a:uLnTx/>
                <a:uFillTx/>
                <a:latin typeface="Calibri"/>
                <a:ea typeface="+mn-ea"/>
                <a:cs typeface="+mn-cs"/>
              </a:rPr>
              <a:t>• VÝŠKA  PAPRSKU  FB  NAD  VOZOVKOU  50 cm</a:t>
            </a:r>
            <a:r>
              <a:rPr kumimoji="0" lang="cs-CZ" sz="2800" b="1" i="0" u="none" strike="noStrike" kern="1200" cap="none" spc="0" normalizeH="0" baseline="0" noProof="0" dirty="0">
                <a:ln>
                  <a:noFill/>
                </a:ln>
                <a:solidFill>
                  <a:srgbClr val="002060"/>
                </a:solidFill>
                <a:effectLst/>
                <a:uLnTx/>
                <a:uFillTx/>
                <a:latin typeface="Calibri"/>
                <a:ea typeface="+mn-ea"/>
                <a:cs typeface="+mn-cs"/>
              </a:rPr>
              <a:t> </a:t>
            </a:r>
            <a:r>
              <a:rPr kumimoji="0" lang="cs-CZ" sz="2800" b="1" i="0" u="none" strike="noStrike" kern="1200" cap="none" spc="0" normalizeH="0" baseline="0" noProof="0" dirty="0">
                <a:ln>
                  <a:noFill/>
                </a:ln>
                <a:solidFill>
                  <a:srgbClr val="FF0000"/>
                </a:solidFill>
                <a:effectLst/>
                <a:uLnTx/>
                <a:uFillTx/>
                <a:latin typeface="Calibri"/>
                <a:ea typeface="+mn-ea"/>
                <a:cs typeface="+mn-cs"/>
              </a:rPr>
              <a:t>(± 5 cm) </a:t>
            </a:r>
          </a:p>
        </p:txBody>
      </p:sp>
      <p:pic>
        <p:nvPicPr>
          <p:cNvPr id="12" name="Obrázok 11">
            <a:extLst>
              <a:ext uri="{FF2B5EF4-FFF2-40B4-BE49-F238E27FC236}">
                <a16:creationId xmlns:a16="http://schemas.microsoft.com/office/drawing/2014/main" id="{CBBF78B6-0E65-4FAC-86A2-94F36F78C6F6}"/>
              </a:ext>
            </a:extLst>
          </p:cNvPr>
          <p:cNvPicPr>
            <a:picLocks noChangeAspect="1"/>
          </p:cNvPicPr>
          <p:nvPr/>
        </p:nvPicPr>
        <p:blipFill>
          <a:blip r:embed="rId4"/>
          <a:stretch>
            <a:fillRect/>
          </a:stretch>
        </p:blipFill>
        <p:spPr>
          <a:xfrm>
            <a:off x="282051" y="442069"/>
            <a:ext cx="2310584" cy="1737511"/>
          </a:xfrm>
          <a:prstGeom prst="rect">
            <a:avLst/>
          </a:prstGeom>
          <a:effectLst>
            <a:softEdge rad="63500"/>
          </a:effectLst>
        </p:spPr>
      </p:pic>
      <p:pic>
        <p:nvPicPr>
          <p:cNvPr id="13" name="Obrázok 12">
            <a:extLst>
              <a:ext uri="{FF2B5EF4-FFF2-40B4-BE49-F238E27FC236}">
                <a16:creationId xmlns:a16="http://schemas.microsoft.com/office/drawing/2014/main" id="{6EEF5554-DBFE-481F-94C7-21EF48BF2C76}"/>
              </a:ext>
            </a:extLst>
          </p:cNvPr>
          <p:cNvPicPr>
            <a:picLocks noChangeAspect="1"/>
          </p:cNvPicPr>
          <p:nvPr/>
        </p:nvPicPr>
        <p:blipFill>
          <a:blip r:embed="rId5"/>
          <a:stretch>
            <a:fillRect/>
          </a:stretch>
        </p:blipFill>
        <p:spPr>
          <a:xfrm>
            <a:off x="286900" y="2570696"/>
            <a:ext cx="2310584" cy="1743607"/>
          </a:xfrm>
          <a:prstGeom prst="rect">
            <a:avLst/>
          </a:prstGeom>
          <a:effectLst>
            <a:softEdge rad="63500"/>
          </a:effectLst>
        </p:spPr>
      </p:pic>
    </p:spTree>
    <p:extLst>
      <p:ext uri="{BB962C8B-B14F-4D97-AF65-F5344CB8AC3E}">
        <p14:creationId xmlns:p14="http://schemas.microsoft.com/office/powerpoint/2010/main" val="28203857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descr="C:\Users\user\Pictures\Rally Konečný\IMG_0566.JPG"/>
          <p:cNvPicPr>
            <a:picLocks noChangeAspect="1" noChangeArrowheads="1"/>
          </p:cNvPicPr>
          <p:nvPr/>
        </p:nvPicPr>
        <p:blipFill rotWithShape="1">
          <a:blip r:embed="rId3" cstate="print"/>
          <a:srcRect l="1147" t="10175" r="9241" b="4206"/>
          <a:stretch/>
        </p:blipFill>
        <p:spPr bwMode="auto">
          <a:xfrm>
            <a:off x="108000" y="108000"/>
            <a:ext cx="8903611" cy="5671368"/>
          </a:xfrm>
          <a:prstGeom prst="rect">
            <a:avLst/>
          </a:prstGeom>
          <a:noFill/>
          <a:ln>
            <a:noFill/>
          </a:ln>
          <a:effectLst>
            <a:softEdge rad="63500"/>
          </a:effectLst>
        </p:spPr>
      </p:pic>
      <p:sp>
        <p:nvSpPr>
          <p:cNvPr id="7" name="Obdĺžnik 6"/>
          <p:cNvSpPr/>
          <p:nvPr/>
        </p:nvSpPr>
        <p:spPr>
          <a:xfrm>
            <a:off x="395536" y="5949280"/>
            <a:ext cx="8208912" cy="523220"/>
          </a:xfrm>
          <a:prstGeom prst="rect">
            <a:avLst/>
          </a:prstGeom>
        </p:spPr>
        <p:txBody>
          <a:bodyPr wrap="square">
            <a:spAutoFit/>
          </a:bodyPr>
          <a:lstStyle/>
          <a:p>
            <a:pPr>
              <a:defRPr/>
            </a:pPr>
            <a:r>
              <a:rPr lang="cs-CZ" sz="2800" b="1" dirty="0">
                <a:solidFill>
                  <a:srgbClr val="FF0000"/>
                </a:solidFill>
                <a:latin typeface="+mn-lt"/>
              </a:rPr>
              <a:t>ČASOMĚŘIČI  MUSÍ  BÝT  NA  ÚROVNI  CÍLOVÉ  ČÁRY</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a:extLst>
              <a:ext uri="{FF2B5EF4-FFF2-40B4-BE49-F238E27FC236}">
                <a16:creationId xmlns:a16="http://schemas.microsoft.com/office/drawing/2014/main" id="{7DA81E19-24AD-4196-BFCB-033938A890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37" b="9757"/>
          <a:stretch/>
        </p:blipFill>
        <p:spPr>
          <a:xfrm>
            <a:off x="108000" y="89629"/>
            <a:ext cx="8928000" cy="5544616"/>
          </a:xfrm>
          <a:prstGeom prst="rect">
            <a:avLst/>
          </a:prstGeom>
          <a:ln>
            <a:noFill/>
          </a:ln>
          <a:effectLst>
            <a:softEdge rad="63500"/>
          </a:effectLst>
        </p:spPr>
      </p:pic>
      <p:sp>
        <p:nvSpPr>
          <p:cNvPr id="6" name="BlokTextu 5">
            <a:extLst>
              <a:ext uri="{FF2B5EF4-FFF2-40B4-BE49-F238E27FC236}">
                <a16:creationId xmlns:a16="http://schemas.microsoft.com/office/drawing/2014/main" id="{7D31E174-FA9E-4A2C-96A5-18E915045469}"/>
              </a:ext>
            </a:extLst>
          </p:cNvPr>
          <p:cNvSpPr txBox="1"/>
          <p:nvPr/>
        </p:nvSpPr>
        <p:spPr>
          <a:xfrm>
            <a:off x="251520" y="362136"/>
            <a:ext cx="8640960" cy="2677656"/>
          </a:xfrm>
          <a:prstGeom prst="rect">
            <a:avLst/>
          </a:prstGeom>
          <a:noFill/>
          <a:effectLst/>
        </p:spPr>
        <p:txBody>
          <a:bodyPr wrap="square" rtlCol="0">
            <a:spAutoFit/>
          </a:bodyPr>
          <a:lstStyle/>
          <a:p>
            <a:r>
              <a:rPr lang="sk-SK" sz="2800" b="1" dirty="0">
                <a:solidFill>
                  <a:srgbClr val="FF0000"/>
                </a:solidFill>
                <a:highlight>
                  <a:srgbClr val="FFFF00"/>
                </a:highlight>
                <a:latin typeface="+mn-lt"/>
              </a:rPr>
              <a:t>HLAVNÍ  MĚŘENÍ : </a:t>
            </a:r>
            <a:r>
              <a:rPr lang="sk-SK" sz="2800" b="1" dirty="0">
                <a:solidFill>
                  <a:srgbClr val="FF0000"/>
                </a:solidFill>
                <a:latin typeface="+mn-lt"/>
              </a:rPr>
              <a:t>    </a:t>
            </a:r>
            <a:r>
              <a:rPr lang="sk-SK" sz="2800" b="1" dirty="0">
                <a:solidFill>
                  <a:srgbClr val="FFFF00"/>
                </a:solidFill>
                <a:latin typeface="+mn-lt"/>
              </a:rPr>
              <a:t>ALGE  TIMY  +  AKTIVNĚ  PŘIPOJENY</a:t>
            </a:r>
          </a:p>
          <a:p>
            <a:r>
              <a:rPr lang="sk-SK" sz="2800" b="1" dirty="0">
                <a:solidFill>
                  <a:srgbClr val="FFFF00"/>
                </a:solidFill>
                <a:effectLst>
                  <a:outerShdw blurRad="50800" dist="38100" dir="2700000" algn="tl" rotWithShape="0">
                    <a:srgbClr val="FFFF00"/>
                  </a:outerShdw>
                </a:effectLst>
                <a:latin typeface="+mn-lt"/>
              </a:rPr>
              <a:t>			    </a:t>
            </a:r>
            <a:r>
              <a:rPr lang="sk-SK" sz="2800" b="1" dirty="0">
                <a:solidFill>
                  <a:srgbClr val="FFFF00"/>
                </a:solidFill>
                <a:latin typeface="+mn-lt"/>
              </a:rPr>
              <a:t>FUNKČNÍ  FOTOBUŇKY</a:t>
            </a:r>
          </a:p>
          <a:p>
            <a:r>
              <a:rPr lang="sk-SK" sz="2800" b="1" dirty="0">
                <a:solidFill>
                  <a:srgbClr val="FF0000"/>
                </a:solidFill>
                <a:highlight>
                  <a:srgbClr val="FFFF00"/>
                </a:highlight>
                <a:latin typeface="+mn-lt"/>
              </a:rPr>
              <a:t>ZÁLOŽNÍ  MĚŘENÍ : </a:t>
            </a:r>
            <a:r>
              <a:rPr lang="sk-SK" sz="2800" b="1" dirty="0">
                <a:solidFill>
                  <a:srgbClr val="FF0000"/>
                </a:solidFill>
                <a:latin typeface="+mn-lt"/>
              </a:rPr>
              <a:t>   </a:t>
            </a:r>
            <a:r>
              <a:rPr lang="sk-SK" sz="2800" b="1" dirty="0">
                <a:solidFill>
                  <a:srgbClr val="FFFF00"/>
                </a:solidFill>
                <a:latin typeface="+mn-lt"/>
              </a:rPr>
              <a:t>RUČNÍ  HEUER  CP  520</a:t>
            </a:r>
          </a:p>
          <a:p>
            <a:endParaRPr lang="sk-SK" sz="2800" b="1" dirty="0">
              <a:solidFill>
                <a:srgbClr val="FFFF00"/>
              </a:solidFill>
              <a:latin typeface="+mn-lt"/>
            </a:endParaRPr>
          </a:p>
          <a:p>
            <a:r>
              <a:rPr lang="sk-SK" sz="2800" b="1" dirty="0">
                <a:solidFill>
                  <a:srgbClr val="FF0000"/>
                </a:solidFill>
                <a:highlight>
                  <a:srgbClr val="00FFFF"/>
                </a:highlight>
                <a:latin typeface="+mn-lt"/>
              </a:rPr>
              <a:t>NÁHRADNÍ :</a:t>
            </a:r>
            <a:r>
              <a:rPr lang="sk-SK" sz="2800" b="1" dirty="0">
                <a:solidFill>
                  <a:srgbClr val="FF0000"/>
                </a:solidFill>
                <a:latin typeface="+mn-lt"/>
              </a:rPr>
              <a:t>         </a:t>
            </a:r>
            <a:r>
              <a:rPr lang="sk-SK" sz="2800" b="1" dirty="0">
                <a:solidFill>
                  <a:srgbClr val="00B0F0"/>
                </a:solidFill>
                <a:latin typeface="+mn-lt"/>
              </a:rPr>
              <a:t>HEUER  CP  520  + FOTOBUŇKY  SE</a:t>
            </a:r>
          </a:p>
          <a:p>
            <a:r>
              <a:rPr lang="sk-SK" sz="2800" b="1" dirty="0">
                <a:solidFill>
                  <a:srgbClr val="00B0F0"/>
                </a:solidFill>
                <a:latin typeface="+mn-lt"/>
              </a:rPr>
              <a:t>		         STOJANY  (NEBUDOU  SE  STAVĚT) </a:t>
            </a:r>
          </a:p>
        </p:txBody>
      </p:sp>
      <p:sp>
        <p:nvSpPr>
          <p:cNvPr id="12" name="BlokTextu 11">
            <a:extLst>
              <a:ext uri="{FF2B5EF4-FFF2-40B4-BE49-F238E27FC236}">
                <a16:creationId xmlns:a16="http://schemas.microsoft.com/office/drawing/2014/main" id="{4F1E62C1-1F2D-4C43-8757-5C5DE055D4BF}"/>
              </a:ext>
            </a:extLst>
          </p:cNvPr>
          <p:cNvSpPr txBox="1"/>
          <p:nvPr/>
        </p:nvSpPr>
        <p:spPr>
          <a:xfrm>
            <a:off x="611560" y="5634245"/>
            <a:ext cx="8229391" cy="95410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k-SK" sz="2800" b="1" i="0" u="none" strike="noStrike" kern="1200" cap="none" spc="0" normalizeH="0" baseline="0" noProof="0" dirty="0">
                <a:ln>
                  <a:noFill/>
                </a:ln>
                <a:solidFill>
                  <a:srgbClr val="FF0000"/>
                </a:solidFill>
                <a:uLnTx/>
                <a:uFillTx/>
                <a:latin typeface="Calibri"/>
                <a:ea typeface="+mn-ea"/>
                <a:cs typeface="+mn-cs"/>
              </a:rPr>
              <a:t>POUŽITÍ  ZDVOJENÝCH  FOTOBUNĚK  (ALGE + HEUER) JENOM  NA  PŘÍKAZ  HLAVNÍHO  ČASOMĚŘIČE</a:t>
            </a:r>
          </a:p>
        </p:txBody>
      </p:sp>
    </p:spTree>
    <p:extLst>
      <p:ext uri="{BB962C8B-B14F-4D97-AF65-F5344CB8AC3E}">
        <p14:creationId xmlns:p14="http://schemas.microsoft.com/office/powerpoint/2010/main" val="39777737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Obdĺžnik 2"/>
          <p:cNvSpPr>
            <a:spLocks noChangeArrowheads="1"/>
          </p:cNvSpPr>
          <p:nvPr/>
        </p:nvSpPr>
        <p:spPr bwMode="auto">
          <a:xfrm>
            <a:off x="214312" y="5589240"/>
            <a:ext cx="8715375" cy="954087"/>
          </a:xfrm>
          <a:prstGeom prst="rect">
            <a:avLst/>
          </a:prstGeom>
          <a:noFill/>
          <a:ln w="9525">
            <a:noFill/>
            <a:miter lim="800000"/>
            <a:headEnd/>
            <a:tailEnd/>
          </a:ln>
        </p:spPr>
        <p:txBody>
          <a:bodyPr>
            <a:spAutoFit/>
          </a:bodyPr>
          <a:lstStyle/>
          <a:p>
            <a:r>
              <a:rPr lang="sk-SK" sz="2800" b="1" dirty="0">
                <a:solidFill>
                  <a:srgbClr val="002060"/>
                </a:solidFill>
                <a:latin typeface="Calibri" pitchFamily="34" charset="0"/>
              </a:rPr>
              <a:t>• </a:t>
            </a:r>
            <a:r>
              <a:rPr lang="cs-CZ" sz="2800" b="1" dirty="0">
                <a:solidFill>
                  <a:srgbClr val="002060"/>
                </a:solidFill>
                <a:latin typeface="Calibri" pitchFamily="34" charset="0"/>
              </a:rPr>
              <a:t>HLAVNÍ  I  ZÁLOŽNÍ  HODINY  SYNCHRONIZOVÁNY </a:t>
            </a:r>
          </a:p>
          <a:p>
            <a:r>
              <a:rPr lang="cs-CZ" sz="2800" b="1" dirty="0">
                <a:solidFill>
                  <a:srgbClr val="002060"/>
                </a:solidFill>
                <a:latin typeface="Calibri" pitchFamily="34" charset="0"/>
              </a:rPr>
              <a:t>• MĚŘENÍ  ČASU  PROVÁDĚT  S  PŘESNOSTÍ  NA  0,1  SEK.</a:t>
            </a:r>
          </a:p>
        </p:txBody>
      </p:sp>
      <p:pic>
        <p:nvPicPr>
          <p:cNvPr id="19458" name="Picture 2" descr="C:\Users\user\Pictures\Barum Rally 2019\DSC01927.JPG"/>
          <p:cNvPicPr>
            <a:picLocks noChangeAspect="1" noChangeArrowheads="1"/>
          </p:cNvPicPr>
          <p:nvPr/>
        </p:nvPicPr>
        <p:blipFill rotWithShape="1">
          <a:blip r:embed="rId3" cstate="print"/>
          <a:srcRect l="215" t="21046" r="-215" b="-386"/>
          <a:stretch/>
        </p:blipFill>
        <p:spPr bwMode="auto">
          <a:xfrm>
            <a:off x="107999" y="116632"/>
            <a:ext cx="8928000" cy="5312651"/>
          </a:xfrm>
          <a:prstGeom prst="rect">
            <a:avLst/>
          </a:prstGeom>
          <a:noFill/>
          <a:ln>
            <a:noFill/>
          </a:ln>
          <a:effectLst>
            <a:softEdge rad="63500"/>
          </a:effectLst>
        </p:spPr>
      </p:pic>
      <p:sp>
        <p:nvSpPr>
          <p:cNvPr id="2" name="BlokTextu 1">
            <a:extLst>
              <a:ext uri="{FF2B5EF4-FFF2-40B4-BE49-F238E27FC236}">
                <a16:creationId xmlns:a16="http://schemas.microsoft.com/office/drawing/2014/main" id="{83578801-8B1B-4C6C-8E4D-E7CE94FA236D}"/>
              </a:ext>
            </a:extLst>
          </p:cNvPr>
          <p:cNvSpPr txBox="1"/>
          <p:nvPr/>
        </p:nvSpPr>
        <p:spPr>
          <a:xfrm>
            <a:off x="5796136" y="225440"/>
            <a:ext cx="2031496" cy="707886"/>
          </a:xfrm>
          <a:prstGeom prst="rect">
            <a:avLst/>
          </a:prstGeom>
          <a:noFill/>
        </p:spPr>
        <p:txBody>
          <a:bodyPr wrap="square" rtlCol="0">
            <a:spAutoFit/>
          </a:bodyPr>
          <a:lstStyle/>
          <a:p>
            <a:r>
              <a:rPr lang="sk-SK" sz="2000" b="1" dirty="0">
                <a:solidFill>
                  <a:srgbClr val="FF0000"/>
                </a:solidFill>
                <a:highlight>
                  <a:srgbClr val="FFFF00"/>
                </a:highlight>
                <a:latin typeface="+mn-lt"/>
              </a:rPr>
              <a:t>HLAVNÍ  MĚŘENÍ </a:t>
            </a:r>
          </a:p>
          <a:p>
            <a:r>
              <a:rPr lang="sk-SK" sz="2000" b="1" dirty="0">
                <a:solidFill>
                  <a:srgbClr val="FF0000"/>
                </a:solidFill>
                <a:highlight>
                  <a:srgbClr val="FFFF00"/>
                </a:highlight>
                <a:latin typeface="+mn-lt"/>
              </a:rPr>
              <a:t>   FOTOBUŇKA</a:t>
            </a:r>
          </a:p>
        </p:txBody>
      </p:sp>
      <p:sp>
        <p:nvSpPr>
          <p:cNvPr id="7" name="BlokTextu 6">
            <a:extLst>
              <a:ext uri="{FF2B5EF4-FFF2-40B4-BE49-F238E27FC236}">
                <a16:creationId xmlns:a16="http://schemas.microsoft.com/office/drawing/2014/main" id="{58014F13-4F76-4AC2-85DD-C7A780A84F41}"/>
              </a:ext>
            </a:extLst>
          </p:cNvPr>
          <p:cNvSpPr txBox="1"/>
          <p:nvPr/>
        </p:nvSpPr>
        <p:spPr>
          <a:xfrm>
            <a:off x="3820765" y="299349"/>
            <a:ext cx="2144968" cy="70788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k-SK" sz="2000" b="1" i="0" u="none" strike="noStrike" kern="1200" cap="none" spc="0" normalizeH="0" baseline="0" noProof="0" dirty="0">
                <a:ln>
                  <a:noFill/>
                </a:ln>
                <a:solidFill>
                  <a:srgbClr val="FF0000"/>
                </a:solidFill>
                <a:effectLst/>
                <a:highlight>
                  <a:srgbClr val="FFFF00"/>
                </a:highlight>
                <a:uLnTx/>
                <a:uFillTx/>
                <a:latin typeface="Calibri"/>
                <a:ea typeface="+mn-ea"/>
                <a:cs typeface="+mn-cs"/>
              </a:rPr>
              <a:t>ZÁLOŽNÍ  MĚŘENÍ</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sk-SK" sz="2000" b="1" i="0" u="none" strike="noStrike" kern="1200" cap="none" spc="0" normalizeH="0" baseline="0" noProof="0" dirty="0">
                <a:ln>
                  <a:noFill/>
                </a:ln>
                <a:solidFill>
                  <a:srgbClr val="FF0000"/>
                </a:solidFill>
                <a:effectLst/>
                <a:highlight>
                  <a:srgbClr val="FFFF00"/>
                </a:highlight>
                <a:uLnTx/>
                <a:uFillTx/>
                <a:latin typeface="Calibri"/>
                <a:ea typeface="+mn-ea"/>
                <a:cs typeface="+mn-cs"/>
              </a:rPr>
              <a:t>           RUČNÍ   </a:t>
            </a:r>
          </a:p>
        </p:txBody>
      </p:sp>
      <p:sp>
        <p:nvSpPr>
          <p:cNvPr id="9" name="BlokTextu 8">
            <a:extLst>
              <a:ext uri="{FF2B5EF4-FFF2-40B4-BE49-F238E27FC236}">
                <a16:creationId xmlns:a16="http://schemas.microsoft.com/office/drawing/2014/main" id="{511B5421-3FBE-40BF-95D0-F3F859B41D98}"/>
              </a:ext>
            </a:extLst>
          </p:cNvPr>
          <p:cNvSpPr txBox="1"/>
          <p:nvPr/>
        </p:nvSpPr>
        <p:spPr>
          <a:xfrm>
            <a:off x="1758114" y="299349"/>
            <a:ext cx="2232248" cy="4001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k-SK" sz="2000" b="1" i="0" u="none" strike="noStrike" kern="1200" cap="none" spc="0" normalizeH="0" baseline="0" noProof="0" dirty="0">
                <a:ln>
                  <a:noFill/>
                </a:ln>
                <a:solidFill>
                  <a:srgbClr val="FF0000"/>
                </a:solidFill>
                <a:effectLst/>
                <a:uLnTx/>
                <a:uFillTx/>
                <a:latin typeface="Calibri"/>
                <a:ea typeface="+mn-ea"/>
                <a:cs typeface="+mn-cs"/>
              </a:rPr>
              <a:t>       </a:t>
            </a:r>
            <a:r>
              <a:rPr kumimoji="0" lang="sk-SK" sz="2000" b="1" i="0" u="none" strike="noStrike" kern="1200" cap="none" spc="0" normalizeH="0" baseline="0" noProof="0" dirty="0">
                <a:ln>
                  <a:noFill/>
                </a:ln>
                <a:solidFill>
                  <a:srgbClr val="FF0000"/>
                </a:solidFill>
                <a:effectLst/>
                <a:highlight>
                  <a:srgbClr val="00FFFF"/>
                </a:highlight>
                <a:uLnTx/>
                <a:uFillTx/>
                <a:latin typeface="Calibri"/>
                <a:ea typeface="+mn-ea"/>
                <a:cs typeface="+mn-cs"/>
              </a:rPr>
              <a:t>NÁHRADNÍ</a:t>
            </a:r>
          </a:p>
        </p:txBody>
      </p:sp>
      <p:pic>
        <p:nvPicPr>
          <p:cNvPr id="10" name="Picture 3" descr="C:\Users\user\Pictures\Barum Rally 2019\DSC01973.JPG">
            <a:extLst>
              <a:ext uri="{FF2B5EF4-FFF2-40B4-BE49-F238E27FC236}">
                <a16:creationId xmlns:a16="http://schemas.microsoft.com/office/drawing/2014/main" id="{6057E23C-ABDC-4AB7-94B8-EE5644A82B5B}"/>
              </a:ext>
            </a:extLst>
          </p:cNvPr>
          <p:cNvPicPr>
            <a:picLocks noChangeAspect="1" noChangeArrowheads="1"/>
          </p:cNvPicPr>
          <p:nvPr/>
        </p:nvPicPr>
        <p:blipFill rotWithShape="1">
          <a:blip r:embed="rId4" cstate="print"/>
          <a:srcRect l="27976" t="27615" r="55691" b="51854"/>
          <a:stretch/>
        </p:blipFill>
        <p:spPr bwMode="auto">
          <a:xfrm>
            <a:off x="228670" y="3645024"/>
            <a:ext cx="1603758" cy="1512000"/>
          </a:xfrm>
          <a:prstGeom prst="rect">
            <a:avLst/>
          </a:prstGeom>
          <a:noFill/>
          <a:ln>
            <a:solidFill>
              <a:srgbClr val="FF0000"/>
            </a:solidFill>
          </a:ln>
        </p:spPr>
      </p:pic>
    </p:spTree>
    <p:extLst>
      <p:ext uri="{BB962C8B-B14F-4D97-AF65-F5344CB8AC3E}">
        <p14:creationId xmlns:p14="http://schemas.microsoft.com/office/powerpoint/2010/main" val="129981578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lokTextu 4">
            <a:extLst>
              <a:ext uri="{FF2B5EF4-FFF2-40B4-BE49-F238E27FC236}">
                <a16:creationId xmlns:a16="http://schemas.microsoft.com/office/drawing/2014/main" id="{7BE45368-589D-4CC3-AA7F-07E9CE029E5E}"/>
              </a:ext>
            </a:extLst>
          </p:cNvPr>
          <p:cNvSpPr txBox="1"/>
          <p:nvPr/>
        </p:nvSpPr>
        <p:spPr>
          <a:xfrm>
            <a:off x="539552" y="6200022"/>
            <a:ext cx="8208912" cy="523220"/>
          </a:xfrm>
          <a:prstGeom prst="rect">
            <a:avLst/>
          </a:prstGeom>
          <a:noFill/>
        </p:spPr>
        <p:txBody>
          <a:bodyPr wrap="square">
            <a:spAutoFit/>
          </a:bodyPr>
          <a:lstStyle/>
          <a:p>
            <a:r>
              <a:rPr lang="cs-CZ" sz="2800" b="1" dirty="0">
                <a:solidFill>
                  <a:srgbClr val="C00000"/>
                </a:solidFill>
                <a:latin typeface="+mn-lt"/>
              </a:rPr>
              <a:t>UMÍSTĚNÍ  MINIMÁLNĚ  200 m  ZA  LETMÝM  CÍLEM</a:t>
            </a:r>
          </a:p>
        </p:txBody>
      </p:sp>
      <p:pic>
        <p:nvPicPr>
          <p:cNvPr id="3" name="Obrázok 2">
            <a:extLst>
              <a:ext uri="{FF2B5EF4-FFF2-40B4-BE49-F238E27FC236}">
                <a16:creationId xmlns:a16="http://schemas.microsoft.com/office/drawing/2014/main" id="{CE40BE06-B410-4784-3075-25EE8E60CD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201"/>
          <a:stretch/>
        </p:blipFill>
        <p:spPr>
          <a:xfrm>
            <a:off x="108000" y="108000"/>
            <a:ext cx="8928000" cy="5879052"/>
          </a:xfrm>
          <a:prstGeom prst="rect">
            <a:avLst/>
          </a:prstGeom>
          <a:effectLst>
            <a:softEdge rad="63500"/>
          </a:effectLst>
        </p:spPr>
      </p:pic>
      <p:pic>
        <p:nvPicPr>
          <p:cNvPr id="6" name="Obrázok 5">
            <a:extLst>
              <a:ext uri="{FF2B5EF4-FFF2-40B4-BE49-F238E27FC236}">
                <a16:creationId xmlns:a16="http://schemas.microsoft.com/office/drawing/2014/main" id="{DB3A2ED9-635A-BCCF-0CAA-51A1511CA39C}"/>
              </a:ext>
            </a:extLst>
          </p:cNvPr>
          <p:cNvPicPr>
            <a:picLocks noChangeAspect="1"/>
          </p:cNvPicPr>
          <p:nvPr/>
        </p:nvPicPr>
        <p:blipFill>
          <a:blip r:embed="rId4"/>
          <a:stretch>
            <a:fillRect/>
          </a:stretch>
        </p:blipFill>
        <p:spPr>
          <a:xfrm>
            <a:off x="1546971" y="108000"/>
            <a:ext cx="6194073" cy="1359526"/>
          </a:xfrm>
          <a:prstGeom prst="rect">
            <a:avLst/>
          </a:prstGeom>
        </p:spPr>
      </p:pic>
    </p:spTree>
    <p:extLst>
      <p:ext uri="{BB962C8B-B14F-4D97-AF65-F5344CB8AC3E}">
        <p14:creationId xmlns:p14="http://schemas.microsoft.com/office/powerpoint/2010/main" val="4223464887"/>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p:cNvSpPr>
            <a:spLocks noGrp="1"/>
          </p:cNvSpPr>
          <p:nvPr>
            <p:ph type="title" idx="4294967295"/>
          </p:nvPr>
        </p:nvSpPr>
        <p:spPr>
          <a:xfrm>
            <a:off x="179512" y="188640"/>
            <a:ext cx="8496944" cy="882923"/>
          </a:xfrm>
        </p:spPr>
        <p:txBody>
          <a:bodyPr/>
          <a:lstStyle/>
          <a:p>
            <a:pPr eaLnBrk="1" hangingPunct="1"/>
            <a:r>
              <a:rPr lang="cs-CZ" sz="3600" b="1" dirty="0">
                <a:solidFill>
                  <a:srgbClr val="002060"/>
                </a:solidFill>
              </a:rPr>
              <a:t>DOPORUČENÉ  POSTAVENÍ  HODIN  V  ČK</a:t>
            </a:r>
            <a:endParaRPr lang="cs-CZ" sz="3600" dirty="0">
              <a:solidFill>
                <a:srgbClr val="002060"/>
              </a:solidFill>
            </a:endParaRPr>
          </a:p>
        </p:txBody>
      </p:sp>
      <p:sp>
        <p:nvSpPr>
          <p:cNvPr id="17" name="Obdĺžnik 16"/>
          <p:cNvSpPr/>
          <p:nvPr/>
        </p:nvSpPr>
        <p:spPr>
          <a:xfrm>
            <a:off x="179512" y="5949280"/>
            <a:ext cx="8856984" cy="461665"/>
          </a:xfrm>
          <a:prstGeom prst="rect">
            <a:avLst/>
          </a:prstGeom>
        </p:spPr>
        <p:txBody>
          <a:bodyPr wrap="square">
            <a:spAutoFit/>
          </a:bodyPr>
          <a:lstStyle/>
          <a:p>
            <a:r>
              <a:rPr lang="cs-CZ" sz="2400" b="1" dirty="0">
                <a:solidFill>
                  <a:srgbClr val="002060"/>
                </a:solidFill>
                <a:latin typeface="Calibri" pitchFamily="34" charset="0"/>
              </a:rPr>
              <a:t>  NA  HODINY  MUSÍ  VIDĚT  SOUČASNĚ  POSÁDKA  I  ČASOMĚŘIČI</a:t>
            </a:r>
          </a:p>
        </p:txBody>
      </p:sp>
      <p:pic>
        <p:nvPicPr>
          <p:cNvPr id="197633" name="Picture 1" descr="C:\Users\user\Pictures\Rally Vsetín 2018\DSC01864.JPG"/>
          <p:cNvPicPr>
            <a:picLocks noChangeAspect="1" noChangeArrowheads="1"/>
          </p:cNvPicPr>
          <p:nvPr/>
        </p:nvPicPr>
        <p:blipFill rotWithShape="1">
          <a:blip r:embed="rId3" cstate="print"/>
          <a:srcRect l="9916" r="25305"/>
          <a:stretch/>
        </p:blipFill>
        <p:spPr bwMode="auto">
          <a:xfrm>
            <a:off x="180000" y="1080000"/>
            <a:ext cx="3886786" cy="4500000"/>
          </a:xfrm>
          <a:prstGeom prst="rect">
            <a:avLst/>
          </a:prstGeom>
          <a:noFill/>
          <a:ln>
            <a:noFill/>
          </a:ln>
          <a:effectLst>
            <a:softEdge rad="63500"/>
          </a:effectLst>
        </p:spPr>
      </p:pic>
      <p:pic>
        <p:nvPicPr>
          <p:cNvPr id="4" name="Obrázok 3">
            <a:extLst>
              <a:ext uri="{FF2B5EF4-FFF2-40B4-BE49-F238E27FC236}">
                <a16:creationId xmlns:a16="http://schemas.microsoft.com/office/drawing/2014/main" id="{1281F4F7-7D24-4C9D-B605-E3114D88AF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242" r="4351" b="19013"/>
          <a:stretch/>
        </p:blipFill>
        <p:spPr>
          <a:xfrm>
            <a:off x="4211960" y="3459255"/>
            <a:ext cx="4644000" cy="2175559"/>
          </a:xfrm>
          <a:prstGeom prst="rect">
            <a:avLst/>
          </a:prstGeom>
          <a:ln>
            <a:noFill/>
          </a:ln>
          <a:effectLst>
            <a:softEdge rad="63500"/>
          </a:effectLst>
        </p:spPr>
      </p:pic>
      <p:pic>
        <p:nvPicPr>
          <p:cNvPr id="7" name="Obrázok 6">
            <a:extLst>
              <a:ext uri="{FF2B5EF4-FFF2-40B4-BE49-F238E27FC236}">
                <a16:creationId xmlns:a16="http://schemas.microsoft.com/office/drawing/2014/main" id="{55CDBA27-1BEA-408B-B239-0459FBD7F4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33" t="22437" r="14313" b="27644"/>
          <a:stretch/>
        </p:blipFill>
        <p:spPr>
          <a:xfrm>
            <a:off x="4211960" y="1062525"/>
            <a:ext cx="4644000" cy="2341564"/>
          </a:xfrm>
          <a:prstGeom prst="rect">
            <a:avLst/>
          </a:prstGeom>
          <a:effectLst>
            <a:softEdge rad="63500"/>
          </a:effectLst>
        </p:spPr>
      </p:pic>
    </p:spTree>
    <p:extLst>
      <p:ext uri="{BB962C8B-B14F-4D97-AF65-F5344CB8AC3E}">
        <p14:creationId xmlns:p14="http://schemas.microsoft.com/office/powerpoint/2010/main" val="13950055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Obdĺžnik 2"/>
          <p:cNvSpPr>
            <a:spLocks noChangeArrowheads="1"/>
          </p:cNvSpPr>
          <p:nvPr/>
        </p:nvSpPr>
        <p:spPr bwMode="auto">
          <a:xfrm>
            <a:off x="214313" y="4929188"/>
            <a:ext cx="8715375" cy="1816100"/>
          </a:xfrm>
          <a:prstGeom prst="rect">
            <a:avLst/>
          </a:prstGeom>
          <a:noFill/>
          <a:ln w="9525">
            <a:noFill/>
            <a:miter lim="800000"/>
            <a:headEnd/>
            <a:tailEnd/>
          </a:ln>
        </p:spPr>
        <p:txBody>
          <a:bodyPr>
            <a:spAutoFit/>
          </a:bodyPr>
          <a:lstStyle/>
          <a:p>
            <a:pPr marL="514350" indent="-514350"/>
            <a:r>
              <a:rPr lang="sk-SK" sz="2800" b="1" dirty="0">
                <a:solidFill>
                  <a:srgbClr val="002060"/>
                </a:solidFill>
                <a:latin typeface="Calibri" pitchFamily="34" charset="0"/>
              </a:rPr>
              <a:t>•  </a:t>
            </a:r>
            <a:r>
              <a:rPr lang="cs-CZ" sz="2800" b="1" dirty="0">
                <a:solidFill>
                  <a:srgbClr val="002060"/>
                </a:solidFill>
                <a:latin typeface="Calibri" pitchFamily="34" charset="0"/>
              </a:rPr>
              <a:t>POSÁDKA  MUSÍ  ZASTAVIT</a:t>
            </a:r>
          </a:p>
          <a:p>
            <a:pPr marL="514350" indent="-514350"/>
            <a:r>
              <a:rPr lang="cs-CZ" sz="2800" b="1" dirty="0">
                <a:solidFill>
                  <a:srgbClr val="002060"/>
                </a:solidFill>
                <a:latin typeface="Calibri" pitchFamily="34" charset="0"/>
              </a:rPr>
              <a:t>•  DO  JÍZDNÍHO  VÝKAZU  BUDE  ZAPSÁN  ČAS</a:t>
            </a:r>
          </a:p>
          <a:p>
            <a:pPr marL="514350" indent="-514350"/>
            <a:r>
              <a:rPr lang="cs-CZ" sz="2800" b="1" dirty="0">
                <a:solidFill>
                  <a:srgbClr val="002060"/>
                </a:solidFill>
                <a:latin typeface="Calibri" pitchFamily="34" charset="0"/>
              </a:rPr>
              <a:t>•  DO  KONTROLNÍ  LISTINY  ZAPSAT  PŘÍPADNÁ  HLÁŠENÍ</a:t>
            </a:r>
          </a:p>
          <a:p>
            <a:pPr marL="514350" indent="-514350"/>
            <a:r>
              <a:rPr lang="cs-CZ" sz="2800" b="1" dirty="0">
                <a:solidFill>
                  <a:srgbClr val="002060"/>
                </a:solidFill>
                <a:latin typeface="Calibri" pitchFamily="34" charset="0"/>
              </a:rPr>
              <a:t>    OD POSÁDEK</a:t>
            </a:r>
          </a:p>
        </p:txBody>
      </p:sp>
      <p:pic>
        <p:nvPicPr>
          <p:cNvPr id="3" name="Obrázok 2">
            <a:extLst>
              <a:ext uri="{FF2B5EF4-FFF2-40B4-BE49-F238E27FC236}">
                <a16:creationId xmlns:a16="http://schemas.microsoft.com/office/drawing/2014/main" id="{072A7293-2004-B38C-1B16-4A013F6695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300"/>
          <a:stretch/>
        </p:blipFill>
        <p:spPr>
          <a:xfrm>
            <a:off x="882000" y="115110"/>
            <a:ext cx="7380000" cy="4743461"/>
          </a:xfrm>
          <a:prstGeom prst="rect">
            <a:avLst/>
          </a:prstGeom>
          <a:effectLst>
            <a:softEdge rad="63500"/>
          </a:effectLst>
        </p:spPr>
      </p:pic>
    </p:spTree>
    <p:extLst>
      <p:ext uri="{BB962C8B-B14F-4D97-AF65-F5344CB8AC3E}">
        <p14:creationId xmlns:p14="http://schemas.microsoft.com/office/powerpoint/2010/main" val="52359214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Obdĺžnik 2"/>
          <p:cNvSpPr>
            <a:spLocks noChangeArrowheads="1"/>
          </p:cNvSpPr>
          <p:nvPr/>
        </p:nvSpPr>
        <p:spPr bwMode="auto">
          <a:xfrm>
            <a:off x="214313" y="5715000"/>
            <a:ext cx="8786812" cy="954107"/>
          </a:xfrm>
          <a:prstGeom prst="rect">
            <a:avLst/>
          </a:prstGeom>
          <a:noFill/>
          <a:ln w="9525">
            <a:noFill/>
            <a:miter lim="800000"/>
            <a:headEnd/>
            <a:tailEnd/>
          </a:ln>
        </p:spPr>
        <p:txBody>
          <a:bodyPr>
            <a:spAutoFit/>
          </a:bodyPr>
          <a:lstStyle/>
          <a:p>
            <a:pPr marL="514350" indent="-514350"/>
            <a:r>
              <a:rPr lang="sk-SK" sz="2800" b="1" dirty="0">
                <a:solidFill>
                  <a:srgbClr val="002060"/>
                </a:solidFill>
                <a:latin typeface="Calibri" pitchFamily="34" charset="0"/>
              </a:rPr>
              <a:t>PŘI  ZRUŠENÉ  RZ  </a:t>
            </a:r>
            <a:r>
              <a:rPr lang="cs-CZ" sz="2800" b="1" dirty="0">
                <a:solidFill>
                  <a:srgbClr val="002060"/>
                </a:solidFill>
                <a:latin typeface="Calibri" pitchFamily="34" charset="0"/>
              </a:rPr>
              <a:t>POSÁDKA  MUSÍ  VE  STOPCE  ZASTAVIT</a:t>
            </a:r>
          </a:p>
          <a:p>
            <a:pPr marL="514350" indent="-514350"/>
            <a:r>
              <a:rPr lang="cs-CZ" sz="2800" b="1" dirty="0">
                <a:solidFill>
                  <a:srgbClr val="002060"/>
                </a:solidFill>
                <a:latin typeface="Calibri" pitchFamily="34" charset="0"/>
              </a:rPr>
              <a:t>A  PŘEDLOŽIT  ČASOMĚŘIČI  JV  K  POTVRZENÍ  PRŮJEZDU</a:t>
            </a:r>
          </a:p>
        </p:txBody>
      </p:sp>
      <p:pic>
        <p:nvPicPr>
          <p:cNvPr id="3" name="Obrázok 2">
            <a:extLst>
              <a:ext uri="{FF2B5EF4-FFF2-40B4-BE49-F238E27FC236}">
                <a16:creationId xmlns:a16="http://schemas.microsoft.com/office/drawing/2014/main" id="{60EFE947-4ED4-EB55-F02C-F2AEDC6E3B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28" t="15977" r="7828" b="-4154"/>
          <a:stretch/>
        </p:blipFill>
        <p:spPr>
          <a:xfrm>
            <a:off x="-108520" y="188893"/>
            <a:ext cx="8655298" cy="5724000"/>
          </a:xfrm>
          <a:prstGeom prst="rect">
            <a:avLst/>
          </a:prstGeom>
          <a:effectLst>
            <a:softEdge rad="63500"/>
          </a:effectLst>
        </p:spPr>
      </p:pic>
    </p:spTree>
    <p:extLst>
      <p:ext uri="{BB962C8B-B14F-4D97-AF65-F5344CB8AC3E}">
        <p14:creationId xmlns:p14="http://schemas.microsoft.com/office/powerpoint/2010/main" val="219622843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Obdĺžnik 2"/>
          <p:cNvSpPr>
            <a:spLocks noChangeArrowheads="1"/>
          </p:cNvSpPr>
          <p:nvPr/>
        </p:nvSpPr>
        <p:spPr bwMode="auto">
          <a:xfrm>
            <a:off x="428625" y="5286375"/>
            <a:ext cx="8572500" cy="1508125"/>
          </a:xfrm>
          <a:prstGeom prst="rect">
            <a:avLst/>
          </a:prstGeom>
          <a:noFill/>
          <a:ln w="9525">
            <a:noFill/>
            <a:miter lim="800000"/>
            <a:headEnd/>
            <a:tailEnd/>
          </a:ln>
        </p:spPr>
        <p:txBody>
          <a:bodyPr>
            <a:spAutoFit/>
          </a:bodyPr>
          <a:lstStyle/>
          <a:p>
            <a:r>
              <a:rPr lang="sk-SK" sz="3600" b="1" dirty="0">
                <a:solidFill>
                  <a:srgbClr val="002060"/>
                </a:solidFill>
                <a:latin typeface="Calibri" pitchFamily="34" charset="0"/>
              </a:rPr>
              <a:t>    </a:t>
            </a:r>
            <a:r>
              <a:rPr lang="cs-CZ" sz="3600" b="1" dirty="0">
                <a:solidFill>
                  <a:srgbClr val="002060"/>
                </a:solidFill>
                <a:latin typeface="Calibri" pitchFamily="34" charset="0"/>
              </a:rPr>
              <a:t>PORUCHA  SPOJENÍ</a:t>
            </a:r>
          </a:p>
          <a:p>
            <a:r>
              <a:rPr lang="cs-CZ" sz="2800" b="1" dirty="0">
                <a:solidFill>
                  <a:srgbClr val="002060"/>
                </a:solidFill>
                <a:latin typeface="Calibri" pitchFamily="34" charset="0"/>
              </a:rPr>
              <a:t>•  ZÁZNAM  O  PORUŠE  DO  KONTROLNÍ  LISTINY</a:t>
            </a:r>
          </a:p>
          <a:p>
            <a:r>
              <a:rPr lang="cs-CZ" sz="2800" b="1" dirty="0">
                <a:solidFill>
                  <a:srgbClr val="002060"/>
                </a:solidFill>
                <a:latin typeface="Calibri" pitchFamily="34" charset="0"/>
              </a:rPr>
              <a:t>•  DO  JÍZDNÍHO  VÝKAZU „ BEZ  SPOJENÍ“  A  PODPIS</a:t>
            </a:r>
            <a:endParaRPr lang="cs-CZ" sz="2800" dirty="0">
              <a:solidFill>
                <a:srgbClr val="002060"/>
              </a:solidFill>
              <a:latin typeface="Calibri" pitchFamily="34" charset="0"/>
            </a:endParaRPr>
          </a:p>
        </p:txBody>
      </p:sp>
      <p:pic>
        <p:nvPicPr>
          <p:cNvPr id="3" name="Obrázok 2">
            <a:extLst>
              <a:ext uri="{FF2B5EF4-FFF2-40B4-BE49-F238E27FC236}">
                <a16:creationId xmlns:a16="http://schemas.microsoft.com/office/drawing/2014/main" id="{24E1CA9A-9DF7-AA24-F9A1-48781DDB3C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16" y="116632"/>
            <a:ext cx="6732000" cy="5049000"/>
          </a:xfrm>
          <a:prstGeom prst="rect">
            <a:avLst/>
          </a:prstGeom>
          <a:effectLst>
            <a:softEdge rad="63500"/>
          </a:effectLst>
        </p:spPr>
      </p:pic>
    </p:spTree>
    <p:extLst>
      <p:ext uri="{BB962C8B-B14F-4D97-AF65-F5344CB8AC3E}">
        <p14:creationId xmlns:p14="http://schemas.microsoft.com/office/powerpoint/2010/main" val="279876429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Obdĺžnik 7"/>
          <p:cNvSpPr>
            <a:spLocks noChangeArrowheads="1"/>
          </p:cNvSpPr>
          <p:nvPr/>
        </p:nvSpPr>
        <p:spPr bwMode="auto">
          <a:xfrm>
            <a:off x="2163763" y="3286125"/>
            <a:ext cx="185737" cy="307975"/>
          </a:xfrm>
          <a:prstGeom prst="rect">
            <a:avLst/>
          </a:prstGeom>
          <a:noFill/>
          <a:ln w="9525">
            <a:noFill/>
            <a:miter lim="800000"/>
            <a:headEnd/>
            <a:tailEnd/>
          </a:ln>
        </p:spPr>
        <p:txBody>
          <a:bodyPr wrap="none">
            <a:spAutoFit/>
          </a:bodyPr>
          <a:lstStyle/>
          <a:p>
            <a:pPr algn="ctr"/>
            <a:endParaRPr lang="sk-SK" sz="1400" b="1" dirty="0">
              <a:solidFill>
                <a:srgbClr val="002060"/>
              </a:solidFill>
              <a:latin typeface="Calibri" pitchFamily="34" charset="0"/>
            </a:endParaRPr>
          </a:p>
        </p:txBody>
      </p:sp>
      <p:pic>
        <p:nvPicPr>
          <p:cNvPr id="66563" name="Picture 3" descr="C:\Documents and Settings\Bedo\Desktop\fotky do prednášky\parc fermé.jpg"/>
          <p:cNvPicPr>
            <a:picLocks noChangeAspect="1" noChangeArrowheads="1"/>
          </p:cNvPicPr>
          <p:nvPr/>
        </p:nvPicPr>
        <p:blipFill rotWithShape="1">
          <a:blip r:embed="rId3" cstate="print"/>
          <a:srcRect t="68966"/>
          <a:stretch/>
        </p:blipFill>
        <p:spPr bwMode="auto">
          <a:xfrm>
            <a:off x="71438" y="4944025"/>
            <a:ext cx="9001125" cy="1861588"/>
          </a:xfrm>
          <a:prstGeom prst="rect">
            <a:avLst/>
          </a:prstGeom>
          <a:noFill/>
          <a:ln w="9525">
            <a:noFill/>
            <a:miter lim="800000"/>
            <a:headEnd/>
            <a:tailEnd/>
          </a:ln>
          <a:effectLst>
            <a:softEdge rad="63500"/>
          </a:effectLst>
        </p:spPr>
      </p:pic>
      <p:pic>
        <p:nvPicPr>
          <p:cNvPr id="66564" name="Picture 2" descr="C:\Documents and Settings\Bedo\My Documents\My Pictures\Rally Hustopeče 2015\DSC09507.JPG"/>
          <p:cNvPicPr>
            <a:picLocks noChangeAspect="1" noChangeArrowheads="1"/>
          </p:cNvPicPr>
          <p:nvPr/>
        </p:nvPicPr>
        <p:blipFill rotWithShape="1">
          <a:blip r:embed="rId4" cstate="print"/>
          <a:srcRect t="38493" b="20739"/>
          <a:stretch/>
        </p:blipFill>
        <p:spPr bwMode="auto">
          <a:xfrm>
            <a:off x="71437" y="624082"/>
            <a:ext cx="9001125" cy="2752208"/>
          </a:xfrm>
          <a:prstGeom prst="rect">
            <a:avLst/>
          </a:prstGeom>
          <a:noFill/>
          <a:ln w="9525">
            <a:noFill/>
            <a:miter lim="800000"/>
            <a:headEnd/>
            <a:tailEnd/>
          </a:ln>
          <a:effectLst>
            <a:softEdge rad="63500"/>
          </a:effectLst>
        </p:spPr>
      </p:pic>
      <p:sp>
        <p:nvSpPr>
          <p:cNvPr id="12" name="Obdĺžnik 11"/>
          <p:cNvSpPr/>
          <p:nvPr/>
        </p:nvSpPr>
        <p:spPr>
          <a:xfrm>
            <a:off x="1836626" y="76369"/>
            <a:ext cx="5470748" cy="646331"/>
          </a:xfrm>
          <a:prstGeom prst="rect">
            <a:avLst/>
          </a:prstGeom>
        </p:spPr>
        <p:txBody>
          <a:bodyPr wrap="square">
            <a:spAutoFit/>
          </a:bodyPr>
          <a:lstStyle/>
          <a:p>
            <a:pPr algn="ctr" fontAlgn="auto">
              <a:spcBef>
                <a:spcPts val="0"/>
              </a:spcBef>
              <a:spcAft>
                <a:spcPts val="0"/>
              </a:spcAft>
              <a:defRPr/>
            </a:pPr>
            <a:r>
              <a:rPr lang="cs-CZ" sz="3600" b="1" dirty="0">
                <a:solidFill>
                  <a:srgbClr val="002060"/>
                </a:solidFill>
                <a:latin typeface="+mn-lt"/>
              </a:rPr>
              <a:t>KONTROLA  PŘESKUPENÍ</a:t>
            </a:r>
          </a:p>
        </p:txBody>
      </p:sp>
      <p:sp>
        <p:nvSpPr>
          <p:cNvPr id="66566" name="BlokTextu 4"/>
          <p:cNvSpPr txBox="1">
            <a:spLocks noChangeArrowheads="1"/>
          </p:cNvSpPr>
          <p:nvPr/>
        </p:nvSpPr>
        <p:spPr bwMode="auto">
          <a:xfrm>
            <a:off x="5652120" y="1555761"/>
            <a:ext cx="1201492" cy="338554"/>
          </a:xfrm>
          <a:prstGeom prst="rect">
            <a:avLst/>
          </a:prstGeom>
          <a:solidFill>
            <a:schemeClr val="bg1"/>
          </a:solidFill>
          <a:ln w="9525">
            <a:solidFill>
              <a:srgbClr val="FF0000"/>
            </a:solidFill>
            <a:miter lim="800000"/>
            <a:headEnd/>
            <a:tailEnd/>
          </a:ln>
        </p:spPr>
        <p:txBody>
          <a:bodyPr wrap="square">
            <a:spAutoFit/>
          </a:bodyPr>
          <a:lstStyle/>
          <a:p>
            <a:pPr algn="ctr"/>
            <a:r>
              <a:rPr lang="sk-SK" sz="1600" b="1" dirty="0">
                <a:solidFill>
                  <a:srgbClr val="002060"/>
                </a:solidFill>
                <a:latin typeface="Calibri" pitchFamily="34" charset="0"/>
              </a:rPr>
              <a:t>ČK  VJEZD</a:t>
            </a:r>
          </a:p>
        </p:txBody>
      </p:sp>
      <p:sp>
        <p:nvSpPr>
          <p:cNvPr id="66567" name="BlokTextu 4"/>
          <p:cNvSpPr txBox="1">
            <a:spLocks noChangeArrowheads="1"/>
          </p:cNvSpPr>
          <p:nvPr/>
        </p:nvSpPr>
        <p:spPr bwMode="auto">
          <a:xfrm>
            <a:off x="1563017" y="1168013"/>
            <a:ext cx="1201491" cy="338554"/>
          </a:xfrm>
          <a:prstGeom prst="rect">
            <a:avLst/>
          </a:prstGeom>
          <a:solidFill>
            <a:schemeClr val="bg1"/>
          </a:solidFill>
          <a:ln w="9525">
            <a:solidFill>
              <a:srgbClr val="FF0000"/>
            </a:solidFill>
            <a:miter lim="800000"/>
            <a:headEnd/>
            <a:tailEnd/>
          </a:ln>
        </p:spPr>
        <p:txBody>
          <a:bodyPr wrap="square">
            <a:spAutoFit/>
          </a:bodyPr>
          <a:lstStyle/>
          <a:p>
            <a:pPr algn="ctr"/>
            <a:r>
              <a:rPr lang="sk-SK" sz="1600" b="1" dirty="0">
                <a:solidFill>
                  <a:srgbClr val="002060"/>
                </a:solidFill>
                <a:latin typeface="Calibri" pitchFamily="34" charset="0"/>
              </a:rPr>
              <a:t>ČK  VÝJEZD</a:t>
            </a:r>
          </a:p>
        </p:txBody>
      </p:sp>
      <p:sp>
        <p:nvSpPr>
          <p:cNvPr id="8" name="Obdĺžnik 7"/>
          <p:cNvSpPr/>
          <p:nvPr/>
        </p:nvSpPr>
        <p:spPr>
          <a:xfrm>
            <a:off x="215515" y="3292773"/>
            <a:ext cx="8712968" cy="1692771"/>
          </a:xfrm>
          <a:prstGeom prst="rect">
            <a:avLst/>
          </a:prstGeom>
        </p:spPr>
        <p:txBody>
          <a:bodyPr wrap="square">
            <a:spAutoFit/>
          </a:bodyPr>
          <a:lstStyle/>
          <a:p>
            <a:pPr>
              <a:defRPr/>
            </a:pPr>
            <a:r>
              <a:rPr lang="cs-CZ" sz="2800" b="1" dirty="0">
                <a:solidFill>
                  <a:srgbClr val="002060"/>
                </a:solidFill>
                <a:latin typeface="Calibri" pitchFamily="34" charset="0"/>
              </a:rPr>
              <a:t>• </a:t>
            </a:r>
            <a:r>
              <a:rPr lang="cs-CZ" sz="2800" b="1" dirty="0">
                <a:solidFill>
                  <a:srgbClr val="002060"/>
                </a:solidFill>
                <a:latin typeface="+mn-lt"/>
              </a:rPr>
              <a:t>NA  KONCI  SEKCE  VE  VJEZDOVÉ  ČK  PŘESKUPENÍ  SE</a:t>
            </a:r>
          </a:p>
          <a:p>
            <a:pPr>
              <a:defRPr/>
            </a:pPr>
            <a:r>
              <a:rPr lang="cs-CZ" sz="2800" b="1" dirty="0">
                <a:solidFill>
                  <a:srgbClr val="002060"/>
                </a:solidFill>
                <a:latin typeface="+mn-lt"/>
              </a:rPr>
              <a:t>   VYMĚŇUJÍ  JÍZDNÍ  VÝKAZY  ZA  NOVÉ</a:t>
            </a:r>
          </a:p>
          <a:p>
            <a:pPr>
              <a:defRPr/>
            </a:pPr>
            <a:r>
              <a:rPr lang="cs-CZ" sz="2400" b="1" dirty="0">
                <a:solidFill>
                  <a:srgbClr val="002060"/>
                </a:solidFill>
                <a:latin typeface="Calibri" pitchFamily="34" charset="0"/>
              </a:rPr>
              <a:t>• </a:t>
            </a:r>
            <a:r>
              <a:rPr lang="cs-CZ" sz="2400" b="1" dirty="0">
                <a:solidFill>
                  <a:srgbClr val="002060"/>
                </a:solidFill>
                <a:latin typeface="+mn-lt"/>
              </a:rPr>
              <a:t>NA  KONCI  SEKCE  OZNÁMENÍ  O  PŘEKROČENÍ  MAXIMÁLNÍHO </a:t>
            </a:r>
          </a:p>
          <a:p>
            <a:pPr>
              <a:defRPr/>
            </a:pPr>
            <a:r>
              <a:rPr lang="cs-CZ" sz="2400" b="1" dirty="0">
                <a:solidFill>
                  <a:srgbClr val="002060"/>
                </a:solidFill>
                <a:latin typeface="+mn-lt"/>
              </a:rPr>
              <a:t>   POVOLENÉHO  ZPOŽDĚNÍ</a:t>
            </a:r>
          </a:p>
        </p:txBody>
      </p:sp>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Obdĺžnik 2"/>
          <p:cNvSpPr>
            <a:spLocks noChangeArrowheads="1"/>
          </p:cNvSpPr>
          <p:nvPr/>
        </p:nvSpPr>
        <p:spPr bwMode="auto">
          <a:xfrm>
            <a:off x="179512" y="3717032"/>
            <a:ext cx="8856984" cy="3108543"/>
          </a:xfrm>
          <a:prstGeom prst="rect">
            <a:avLst/>
          </a:prstGeom>
          <a:noFill/>
          <a:ln w="9525">
            <a:noFill/>
            <a:miter lim="800000"/>
            <a:headEnd/>
            <a:tailEnd/>
          </a:ln>
        </p:spPr>
        <p:txBody>
          <a:bodyPr wrap="square">
            <a:spAutoFit/>
          </a:bodyPr>
          <a:lstStyle/>
          <a:p>
            <a:r>
              <a:rPr lang="cs-CZ" sz="2800" b="1" dirty="0">
                <a:solidFill>
                  <a:srgbClr val="002060"/>
                </a:solidFill>
                <a:latin typeface="Calibri" pitchFamily="34" charset="0"/>
              </a:rPr>
              <a:t>• PO  PŘÍJEZDU  DO  KONTROLY  PŘESKUPENÍ  DOSTANOU</a:t>
            </a:r>
          </a:p>
          <a:p>
            <a:r>
              <a:rPr lang="cs-CZ" sz="2800" b="1" dirty="0">
                <a:solidFill>
                  <a:srgbClr val="002060"/>
                </a:solidFill>
                <a:latin typeface="Calibri" pitchFamily="34" charset="0"/>
              </a:rPr>
              <a:t>    POSÁDKY  INSTRUKCE  O  SVÉM  STARTOVNÍM  ČASE</a:t>
            </a:r>
          </a:p>
          <a:p>
            <a:r>
              <a:rPr lang="cs-CZ" sz="2800" b="1" dirty="0">
                <a:solidFill>
                  <a:srgbClr val="0070C0"/>
                </a:solidFill>
                <a:latin typeface="Calibri" pitchFamily="34" charset="0"/>
              </a:rPr>
              <a:t>• PAK  ODSTAVIT  VŮZ  PODLE  POKYNŮ  POŘADATELŮ, </a:t>
            </a:r>
          </a:p>
          <a:p>
            <a:r>
              <a:rPr lang="cs-CZ" sz="2800" b="1" dirty="0">
                <a:solidFill>
                  <a:srgbClr val="0070C0"/>
                </a:solidFill>
                <a:latin typeface="Calibri" pitchFamily="34" charset="0"/>
              </a:rPr>
              <a:t>   VYPNOUT  MOTOR  A  OPUSTIT  UP</a:t>
            </a:r>
          </a:p>
          <a:p>
            <a:r>
              <a:rPr lang="cs-CZ" sz="2800" b="1" dirty="0">
                <a:solidFill>
                  <a:srgbClr val="002060"/>
                </a:solidFill>
                <a:latin typeface="Calibri" pitchFamily="34" charset="0"/>
              </a:rPr>
              <a:t>• </a:t>
            </a:r>
            <a:r>
              <a:rPr lang="cs-CZ" sz="2800" b="1" dirty="0">
                <a:solidFill>
                  <a:srgbClr val="002060"/>
                </a:solidFill>
                <a:latin typeface="+mn-lt"/>
              </a:rPr>
              <a:t>POSÁDKY  MUSÍ  BÝT  K  DISPOZICI  (CCA 5  MINUT) </a:t>
            </a:r>
          </a:p>
          <a:p>
            <a:r>
              <a:rPr lang="cs-CZ" sz="2800" b="1" dirty="0">
                <a:solidFill>
                  <a:srgbClr val="002060"/>
                </a:solidFill>
                <a:latin typeface="+mn-lt"/>
              </a:rPr>
              <a:t>   V  ZÓNĚ  PRO  AUTOGRAMY  ORGANIZOVANÉ  </a:t>
            </a:r>
          </a:p>
          <a:p>
            <a:r>
              <a:rPr lang="cs-CZ" sz="2800" b="1" dirty="0">
                <a:solidFill>
                  <a:srgbClr val="002060"/>
                </a:solidFill>
                <a:latin typeface="+mn-lt"/>
              </a:rPr>
              <a:t>   V  BLÍZKOSTI  ČK  A  PŘÍSTUPNÉ  PRO  DIVÁKY </a:t>
            </a:r>
            <a:endParaRPr lang="cs-CZ" sz="2800" b="1" dirty="0">
              <a:solidFill>
                <a:srgbClr val="002060"/>
              </a:solidFill>
              <a:latin typeface="Calibri" pitchFamily="34" charset="0"/>
            </a:endParaRPr>
          </a:p>
        </p:txBody>
      </p:sp>
      <p:pic>
        <p:nvPicPr>
          <p:cNvPr id="8194" name="Picture 2" descr="C:\Users\user\Desktop\Do prednášky 2\gry_81.jpg"/>
          <p:cNvPicPr>
            <a:picLocks noChangeAspect="1" noChangeArrowheads="1"/>
          </p:cNvPicPr>
          <p:nvPr/>
        </p:nvPicPr>
        <p:blipFill rotWithShape="1">
          <a:blip r:embed="rId3" cstate="print"/>
          <a:srcRect l="18594" t="35010" r="34644" b="6947"/>
          <a:stretch/>
        </p:blipFill>
        <p:spPr bwMode="auto">
          <a:xfrm>
            <a:off x="4816527" y="145215"/>
            <a:ext cx="4219969" cy="3492000"/>
          </a:xfrm>
          <a:prstGeom prst="rect">
            <a:avLst/>
          </a:prstGeom>
          <a:noFill/>
          <a:ln>
            <a:noFill/>
          </a:ln>
          <a:effectLst>
            <a:softEdge rad="63500"/>
          </a:effectLst>
        </p:spPr>
      </p:pic>
      <p:pic>
        <p:nvPicPr>
          <p:cNvPr id="5" name="Obrázok 4">
            <a:extLst>
              <a:ext uri="{FF2B5EF4-FFF2-40B4-BE49-F238E27FC236}">
                <a16:creationId xmlns:a16="http://schemas.microsoft.com/office/drawing/2014/main" id="{8BDCC2BF-AE15-8C68-1D16-8C50563FF7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897" r="5373"/>
          <a:stretch/>
        </p:blipFill>
        <p:spPr>
          <a:xfrm>
            <a:off x="107505" y="145215"/>
            <a:ext cx="4632695" cy="3492000"/>
          </a:xfrm>
          <a:prstGeom prst="rect">
            <a:avLst/>
          </a:prstGeom>
          <a:effectLst>
            <a:softEdge rad="63500"/>
          </a:effectLst>
        </p:spPr>
      </p:pic>
    </p:spTree>
    <p:extLst>
      <p:ext uri="{BB962C8B-B14F-4D97-AF65-F5344CB8AC3E}">
        <p14:creationId xmlns:p14="http://schemas.microsoft.com/office/powerpoint/2010/main" val="158131743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a:extLst>
              <a:ext uri="{FF2B5EF4-FFF2-40B4-BE49-F238E27FC236}">
                <a16:creationId xmlns:a16="http://schemas.microsoft.com/office/drawing/2014/main" id="{A1426AC5-B8DF-C8C8-4D5A-913D619C7A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19" t="28070"/>
          <a:stretch/>
        </p:blipFill>
        <p:spPr>
          <a:xfrm>
            <a:off x="107999" y="116632"/>
            <a:ext cx="8886427" cy="5139360"/>
          </a:xfrm>
          <a:prstGeom prst="rect">
            <a:avLst/>
          </a:prstGeom>
          <a:effectLst>
            <a:softEdge rad="63500"/>
          </a:effectLst>
        </p:spPr>
      </p:pic>
      <p:sp>
        <p:nvSpPr>
          <p:cNvPr id="8" name="BlokTextu 7">
            <a:extLst>
              <a:ext uri="{FF2B5EF4-FFF2-40B4-BE49-F238E27FC236}">
                <a16:creationId xmlns:a16="http://schemas.microsoft.com/office/drawing/2014/main" id="{559700FC-0029-EBE3-80E8-A303A83B6D02}"/>
              </a:ext>
            </a:extLst>
          </p:cNvPr>
          <p:cNvSpPr txBox="1"/>
          <p:nvPr/>
        </p:nvSpPr>
        <p:spPr>
          <a:xfrm>
            <a:off x="608775" y="5328000"/>
            <a:ext cx="7884876" cy="138499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800" b="1" i="0" u="none" strike="noStrike" kern="1200" cap="none" spc="0" normalizeH="0" baseline="0" noProof="0" dirty="0">
                <a:ln>
                  <a:noFill/>
                </a:ln>
                <a:solidFill>
                  <a:srgbClr val="002060"/>
                </a:solidFill>
                <a:effectLst/>
                <a:uLnTx/>
                <a:uFillTx/>
                <a:latin typeface="Calibri" pitchFamily="34" charset="0"/>
                <a:ea typeface="+mn-ea"/>
                <a:cs typeface="+mn-cs"/>
              </a:rPr>
              <a:t>• </a:t>
            </a:r>
            <a:r>
              <a:rPr lang="cs-CZ" sz="2800" b="1" dirty="0">
                <a:solidFill>
                  <a:srgbClr val="002060"/>
                </a:solidFill>
                <a:latin typeface="Calibri" pitchFamily="34" charset="0"/>
              </a:rPr>
              <a:t>ČASOVÝ  HARMONOGRAM</a:t>
            </a:r>
            <a:endParaRPr kumimoji="0" lang="cs-CZ" sz="2800" b="1" i="0" u="none" strike="noStrike" kern="1200" cap="none" spc="0" normalizeH="0" baseline="0" noProof="0" dirty="0">
              <a:ln>
                <a:noFill/>
              </a:ln>
              <a:solidFill>
                <a:srgbClr val="002060"/>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800" b="1" i="0" u="none" strike="noStrike" kern="1200" cap="none" spc="0" normalizeH="0" baseline="0" noProof="0" dirty="0">
                <a:ln>
                  <a:noFill/>
                </a:ln>
                <a:solidFill>
                  <a:srgbClr val="002060"/>
                </a:solidFill>
                <a:effectLst/>
                <a:uLnTx/>
                <a:uFillTx/>
                <a:latin typeface="Calibri" pitchFamily="34" charset="0"/>
                <a:ea typeface="+mn-ea"/>
                <a:cs typeface="+mn-cs"/>
              </a:rPr>
              <a:t>• STARTOVNÍ  LISTINA</a:t>
            </a:r>
          </a:p>
          <a:p>
            <a:pPr>
              <a:defRPr/>
            </a:pPr>
            <a:r>
              <a:rPr kumimoji="0" lang="cs-CZ" sz="2800" b="1" i="0" u="none" strike="noStrike" kern="1200" cap="none" spc="0" normalizeH="0" baseline="0" noProof="0" dirty="0">
                <a:ln>
                  <a:noFill/>
                </a:ln>
                <a:solidFill>
                  <a:srgbClr val="002060"/>
                </a:solidFill>
                <a:effectLst/>
                <a:uLnTx/>
                <a:uFillTx/>
                <a:latin typeface="Calibri" pitchFamily="34" charset="0"/>
                <a:ea typeface="+mn-ea"/>
                <a:cs typeface="+mn-cs"/>
              </a:rPr>
              <a:t>• JÍZDNÍ  VÝKAZY  DO  DALŠÍ  SEKCE</a:t>
            </a:r>
            <a:endParaRPr kumimoji="0" lang="cs-CZ" sz="2800" b="1" i="0" u="none" strike="noStrike" kern="1200" cap="none" spc="0" normalizeH="0" baseline="0" noProof="0" dirty="0">
              <a:ln>
                <a:noFill/>
              </a:ln>
              <a:solidFill>
                <a:srgbClr val="0070C0"/>
              </a:solidFill>
              <a:effectLst/>
              <a:uLnTx/>
              <a:uFillTx/>
              <a:latin typeface="Calibri" pitchFamily="34" charset="0"/>
              <a:ea typeface="+mn-ea"/>
              <a:cs typeface="+mn-cs"/>
            </a:endParaRPr>
          </a:p>
        </p:txBody>
      </p:sp>
      <p:cxnSp>
        <p:nvCxnSpPr>
          <p:cNvPr id="10" name="Rovná spojovacia šípka 9">
            <a:extLst>
              <a:ext uri="{FF2B5EF4-FFF2-40B4-BE49-F238E27FC236}">
                <a16:creationId xmlns:a16="http://schemas.microsoft.com/office/drawing/2014/main" id="{EC41C6C4-631A-2ADB-770E-507DEBEC0954}"/>
              </a:ext>
            </a:extLst>
          </p:cNvPr>
          <p:cNvCxnSpPr>
            <a:cxnSpLocks/>
          </p:cNvCxnSpPr>
          <p:nvPr/>
        </p:nvCxnSpPr>
        <p:spPr>
          <a:xfrm flipH="1">
            <a:off x="7020272" y="1363376"/>
            <a:ext cx="504056" cy="481448"/>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BlokTextu 11">
            <a:extLst>
              <a:ext uri="{FF2B5EF4-FFF2-40B4-BE49-F238E27FC236}">
                <a16:creationId xmlns:a16="http://schemas.microsoft.com/office/drawing/2014/main" id="{01E1F6A8-9F52-228B-FF59-4D16790D134B}"/>
              </a:ext>
            </a:extLst>
          </p:cNvPr>
          <p:cNvSpPr txBox="1"/>
          <p:nvPr/>
        </p:nvSpPr>
        <p:spPr>
          <a:xfrm>
            <a:off x="7524328" y="936605"/>
            <a:ext cx="1728192" cy="461665"/>
          </a:xfrm>
          <a:prstGeom prst="rect">
            <a:avLst/>
          </a:prstGeom>
          <a:noFill/>
        </p:spPr>
        <p:txBody>
          <a:bodyPr wrap="square" rtlCol="0">
            <a:spAutoFit/>
          </a:bodyPr>
          <a:lstStyle/>
          <a:p>
            <a:r>
              <a:rPr lang="cs-CZ" sz="2400" b="1" dirty="0">
                <a:solidFill>
                  <a:srgbClr val="FF0000"/>
                </a:solidFill>
                <a:latin typeface="+mn-lt"/>
              </a:rPr>
              <a:t>7 MINUT</a:t>
            </a:r>
            <a:r>
              <a:rPr lang="cs-CZ" dirty="0">
                <a:latin typeface="+mn-lt"/>
              </a:rPr>
              <a:t>.</a:t>
            </a:r>
          </a:p>
        </p:txBody>
      </p:sp>
      <p:pic>
        <p:nvPicPr>
          <p:cNvPr id="14" name="Obrázok 13">
            <a:extLst>
              <a:ext uri="{FF2B5EF4-FFF2-40B4-BE49-F238E27FC236}">
                <a16:creationId xmlns:a16="http://schemas.microsoft.com/office/drawing/2014/main" id="{432D4388-71E9-F916-59CA-3277FD208B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371" t="19880" r="44998" b="50000"/>
          <a:stretch/>
        </p:blipFill>
        <p:spPr>
          <a:xfrm>
            <a:off x="323776" y="215996"/>
            <a:ext cx="2240672" cy="2340000"/>
          </a:xfrm>
          <a:prstGeom prst="rect">
            <a:avLst/>
          </a:prstGeom>
          <a:ln w="12700">
            <a:solidFill>
              <a:srgbClr val="FF0000"/>
            </a:solidFill>
          </a:ln>
        </p:spPr>
      </p:pic>
      <p:cxnSp>
        <p:nvCxnSpPr>
          <p:cNvPr id="15" name="Rovná spojovacia šípka 14">
            <a:extLst>
              <a:ext uri="{FF2B5EF4-FFF2-40B4-BE49-F238E27FC236}">
                <a16:creationId xmlns:a16="http://schemas.microsoft.com/office/drawing/2014/main" id="{8B2B109C-609E-1232-A044-A0D71619DE20}"/>
              </a:ext>
            </a:extLst>
          </p:cNvPr>
          <p:cNvCxnSpPr>
            <a:cxnSpLocks/>
          </p:cNvCxnSpPr>
          <p:nvPr/>
        </p:nvCxnSpPr>
        <p:spPr>
          <a:xfrm flipH="1">
            <a:off x="2441467" y="1361284"/>
            <a:ext cx="504056" cy="481448"/>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0446989"/>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BlokTextu 19"/>
          <p:cNvSpPr txBox="1"/>
          <p:nvPr/>
        </p:nvSpPr>
        <p:spPr>
          <a:xfrm>
            <a:off x="179512" y="5949280"/>
            <a:ext cx="4392488" cy="830997"/>
          </a:xfrm>
          <a:prstGeom prst="rect">
            <a:avLst/>
          </a:prstGeom>
          <a:noFill/>
        </p:spPr>
        <p:txBody>
          <a:bodyPr wrap="square" rtlCol="0">
            <a:spAutoFit/>
          </a:bodyPr>
          <a:lstStyle/>
          <a:p>
            <a:r>
              <a:rPr lang="sk-SK" sz="2400" b="1" dirty="0">
                <a:solidFill>
                  <a:srgbClr val="FF0000"/>
                </a:solidFill>
                <a:latin typeface="+mn-lt"/>
              </a:rPr>
              <a:t>DŮLEŽITÝ  JE  </a:t>
            </a:r>
            <a:r>
              <a:rPr lang="sk-SK" sz="2400" b="1" u="sng" dirty="0">
                <a:solidFill>
                  <a:srgbClr val="FF0000"/>
                </a:solidFill>
                <a:latin typeface="+mn-lt"/>
              </a:rPr>
              <a:t>ČAS  ODJEZDU PRVNÍHO</a:t>
            </a:r>
            <a:r>
              <a:rPr lang="sk-SK" sz="2400" b="1" dirty="0">
                <a:solidFill>
                  <a:srgbClr val="FF0000"/>
                </a:solidFill>
                <a:latin typeface="+mn-lt"/>
              </a:rPr>
              <a:t>  SOUTĚŽNÍHO  VOZU !</a:t>
            </a:r>
          </a:p>
        </p:txBody>
      </p:sp>
      <p:pic>
        <p:nvPicPr>
          <p:cNvPr id="1026" name="Picture 2" descr="C:\Users\user\Desktop\Clipboard08.jpg"/>
          <p:cNvPicPr>
            <a:picLocks noChangeAspect="1" noChangeArrowheads="1"/>
          </p:cNvPicPr>
          <p:nvPr/>
        </p:nvPicPr>
        <p:blipFill>
          <a:blip r:embed="rId3" cstate="print"/>
          <a:srcRect l="3223" t="2692" r="2051" b="5799"/>
          <a:stretch>
            <a:fillRect/>
          </a:stretch>
        </p:blipFill>
        <p:spPr bwMode="auto">
          <a:xfrm>
            <a:off x="107999" y="108000"/>
            <a:ext cx="4284000" cy="5854534"/>
          </a:xfrm>
          <a:prstGeom prst="rect">
            <a:avLst/>
          </a:prstGeom>
          <a:noFill/>
          <a:effectLst>
            <a:outerShdw blurRad="50800" dist="76200" dir="2700000" algn="ctr" rotWithShape="0">
              <a:srgbClr val="000000">
                <a:alpha val="40000"/>
              </a:srgbClr>
            </a:outerShdw>
          </a:effectLst>
        </p:spPr>
      </p:pic>
      <p:pic>
        <p:nvPicPr>
          <p:cNvPr id="14" name="Picture 3" descr="C:\Users\user\Desktop\Obrázok ČK 1B.png"/>
          <p:cNvPicPr>
            <a:picLocks noChangeAspect="1" noChangeArrowheads="1"/>
          </p:cNvPicPr>
          <p:nvPr/>
        </p:nvPicPr>
        <p:blipFill>
          <a:blip r:embed="rId4" cstate="print"/>
          <a:srcRect l="2497" r="2497"/>
          <a:stretch>
            <a:fillRect/>
          </a:stretch>
        </p:blipFill>
        <p:spPr bwMode="auto">
          <a:xfrm>
            <a:off x="4536000" y="108000"/>
            <a:ext cx="4480533" cy="6661073"/>
          </a:xfrm>
          <a:prstGeom prst="rect">
            <a:avLst/>
          </a:prstGeom>
          <a:noFill/>
          <a:effectLst>
            <a:outerShdw blurRad="50800" dist="76200" dir="2700000" algn="ctr" rotWithShape="0">
              <a:srgbClr val="000000">
                <a:alpha val="40000"/>
              </a:srgbClr>
            </a:outerShdw>
          </a:effectLst>
        </p:spPr>
      </p:pic>
      <p:pic>
        <p:nvPicPr>
          <p:cNvPr id="18" name="Picture 3" descr="C:\Users\user\Desktop\Obrázok ČK 1B.png"/>
          <p:cNvPicPr>
            <a:picLocks noChangeAspect="1" noChangeArrowheads="1"/>
          </p:cNvPicPr>
          <p:nvPr/>
        </p:nvPicPr>
        <p:blipFill>
          <a:blip r:embed="rId4" cstate="print"/>
          <a:srcRect l="82409" t="18377" r="6243" b="36249"/>
          <a:stretch>
            <a:fillRect/>
          </a:stretch>
        </p:blipFill>
        <p:spPr bwMode="auto">
          <a:xfrm>
            <a:off x="6645533" y="1772816"/>
            <a:ext cx="832409" cy="4700910"/>
          </a:xfrm>
          <a:prstGeom prst="rect">
            <a:avLst/>
          </a:prstGeom>
          <a:noFill/>
          <a:effectLst>
            <a:outerShdw blurRad="50800" dist="76200" dir="2700000" algn="ctr" rotWithShape="0">
              <a:srgbClr val="000000">
                <a:alpha val="40000"/>
              </a:srgbClr>
            </a:outerShdw>
          </a:effectLst>
        </p:spPr>
      </p:pic>
      <p:sp>
        <p:nvSpPr>
          <p:cNvPr id="22" name="Obdĺžnik 21"/>
          <p:cNvSpPr/>
          <p:nvPr/>
        </p:nvSpPr>
        <p:spPr>
          <a:xfrm>
            <a:off x="8316000" y="1340768"/>
            <a:ext cx="432048" cy="2772000"/>
          </a:xfrm>
          <a:prstGeom prst="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3" name="Obdĺžnik 22"/>
          <p:cNvSpPr>
            <a:spLocks noChangeAspect="1"/>
          </p:cNvSpPr>
          <p:nvPr/>
        </p:nvSpPr>
        <p:spPr>
          <a:xfrm>
            <a:off x="6660232" y="1772816"/>
            <a:ext cx="837910" cy="4608000"/>
          </a:xfrm>
          <a:prstGeom prst="rect">
            <a:avLst/>
          </a:prstGeom>
          <a:solidFill>
            <a:srgbClr val="FFFF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27" name="Rovná spojnica 26"/>
          <p:cNvCxnSpPr/>
          <p:nvPr/>
        </p:nvCxnSpPr>
        <p:spPr>
          <a:xfrm>
            <a:off x="7524000" y="4104000"/>
            <a:ext cx="1440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9" name="Obdĺžnik 28"/>
          <p:cNvSpPr/>
          <p:nvPr/>
        </p:nvSpPr>
        <p:spPr>
          <a:xfrm>
            <a:off x="8748464" y="3717032"/>
            <a:ext cx="395536" cy="338554"/>
          </a:xfrm>
          <a:prstGeom prst="rect">
            <a:avLst/>
          </a:prstGeom>
        </p:spPr>
        <p:txBody>
          <a:bodyPr wrap="square" lIns="72000" rIns="72000">
            <a:spAutoFit/>
          </a:bodyPr>
          <a:lstStyle/>
          <a:p>
            <a:r>
              <a:rPr lang="sk-SK" sz="1400" dirty="0">
                <a:solidFill>
                  <a:srgbClr val="0070C0"/>
                </a:solidFill>
                <a:latin typeface="Comic Sans MS" pitchFamily="66" charset="0"/>
              </a:rPr>
              <a:t>2</a:t>
            </a:r>
            <a:r>
              <a:rPr lang="sk-SK" sz="1600" dirty="0">
                <a:solidFill>
                  <a:srgbClr val="0070C0"/>
                </a:solidFill>
                <a:latin typeface="Comic Sans MS" pitchFamily="66" charset="0"/>
              </a:rPr>
              <a:t>´</a:t>
            </a:r>
          </a:p>
        </p:txBody>
      </p:sp>
      <p:cxnSp>
        <p:nvCxnSpPr>
          <p:cNvPr id="30" name="Rovná spojnica 29"/>
          <p:cNvCxnSpPr/>
          <p:nvPr/>
        </p:nvCxnSpPr>
        <p:spPr>
          <a:xfrm>
            <a:off x="6660232" y="6093296"/>
            <a:ext cx="792088"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3" name="Rovná spojnica 32"/>
          <p:cNvCxnSpPr/>
          <p:nvPr/>
        </p:nvCxnSpPr>
        <p:spPr>
          <a:xfrm>
            <a:off x="4499992" y="4104000"/>
            <a:ext cx="21240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 name="Rovná spojovacia šípka 11"/>
          <p:cNvCxnSpPr/>
          <p:nvPr/>
        </p:nvCxnSpPr>
        <p:spPr>
          <a:xfrm flipH="1">
            <a:off x="7596336" y="2204864"/>
            <a:ext cx="648072" cy="115212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2" descr="C:\Users\user\Desktop\Clipboard08.jpg"/>
          <p:cNvPicPr>
            <a:picLocks noChangeAspect="1" noChangeArrowheads="1"/>
          </p:cNvPicPr>
          <p:nvPr/>
        </p:nvPicPr>
        <p:blipFill>
          <a:blip r:embed="rId3" cstate="print"/>
          <a:srcRect l="63277" t="32627" r="6518" b="57012"/>
          <a:stretch>
            <a:fillRect/>
          </a:stretch>
        </p:blipFill>
        <p:spPr bwMode="auto">
          <a:xfrm>
            <a:off x="1259632" y="3501008"/>
            <a:ext cx="2448272" cy="1188000"/>
          </a:xfrm>
          <a:prstGeom prst="rect">
            <a:avLst/>
          </a:prstGeom>
          <a:noFill/>
          <a:ln w="25400">
            <a:solidFill>
              <a:srgbClr val="FF0000"/>
            </a:solidFill>
          </a:ln>
          <a:effectLst>
            <a:outerShdw blurRad="50800" dist="76200" dir="2700000" algn="ctr" rotWithShape="0">
              <a:srgbClr val="000000">
                <a:alpha val="40000"/>
              </a:srgbClr>
            </a:outerShdw>
          </a:effectLst>
        </p:spPr>
      </p:pic>
      <p:sp>
        <p:nvSpPr>
          <p:cNvPr id="17" name="Obdĺžnik 16"/>
          <p:cNvSpPr/>
          <p:nvPr/>
        </p:nvSpPr>
        <p:spPr>
          <a:xfrm>
            <a:off x="179512" y="2060848"/>
            <a:ext cx="3959952" cy="648072"/>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p>
        </p:txBody>
      </p:sp>
      <p:sp>
        <p:nvSpPr>
          <p:cNvPr id="19" name="Ovál 18"/>
          <p:cNvSpPr/>
          <p:nvPr/>
        </p:nvSpPr>
        <p:spPr>
          <a:xfrm>
            <a:off x="2952000" y="3960000"/>
            <a:ext cx="609600" cy="39687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dirty="0"/>
          </a:p>
        </p:txBody>
      </p:sp>
      <p:sp>
        <p:nvSpPr>
          <p:cNvPr id="21" name="Dvojitá jednoduchá zátvorka 20"/>
          <p:cNvSpPr/>
          <p:nvPr/>
        </p:nvSpPr>
        <p:spPr>
          <a:xfrm>
            <a:off x="1584000" y="3888000"/>
            <a:ext cx="432048" cy="261120"/>
          </a:xfrm>
          <a:prstGeom prst="bracketPair">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cxnSp>
        <p:nvCxnSpPr>
          <p:cNvPr id="24" name="Rovná spojovacia šípka 23"/>
          <p:cNvCxnSpPr/>
          <p:nvPr/>
        </p:nvCxnSpPr>
        <p:spPr>
          <a:xfrm flipH="1">
            <a:off x="2843808" y="2780928"/>
            <a:ext cx="792088" cy="64807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Obdĺžnik 30"/>
          <p:cNvSpPr/>
          <p:nvPr/>
        </p:nvSpPr>
        <p:spPr>
          <a:xfrm>
            <a:off x="395536" y="2304000"/>
            <a:ext cx="792088"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2" name="Ovál 31"/>
          <p:cNvSpPr>
            <a:spLocks noChangeAspect="1"/>
          </p:cNvSpPr>
          <p:nvPr/>
        </p:nvSpPr>
        <p:spPr>
          <a:xfrm>
            <a:off x="3780000" y="2268000"/>
            <a:ext cx="331776" cy="2160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8482A952-6506-4A42-A87A-4D2B94983C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960"/>
            <a:ext cx="4494207" cy="4248000"/>
          </a:xfrm>
          <a:prstGeom prst="rect">
            <a:avLst/>
          </a:prstGeom>
        </p:spPr>
      </p:pic>
      <p:pic>
        <p:nvPicPr>
          <p:cNvPr id="14" name="Picture 3" descr="C:\Users\user\Desktop\Obrázok ČK 1B.png"/>
          <p:cNvPicPr>
            <a:picLocks noChangeAspect="1" noChangeArrowheads="1"/>
          </p:cNvPicPr>
          <p:nvPr/>
        </p:nvPicPr>
        <p:blipFill>
          <a:blip r:embed="rId4" cstate="print"/>
          <a:srcRect l="2497" r="2497"/>
          <a:stretch>
            <a:fillRect/>
          </a:stretch>
        </p:blipFill>
        <p:spPr bwMode="auto">
          <a:xfrm>
            <a:off x="4536000" y="108000"/>
            <a:ext cx="4480533" cy="6661073"/>
          </a:xfrm>
          <a:prstGeom prst="rect">
            <a:avLst/>
          </a:prstGeom>
          <a:noFill/>
          <a:effectLst>
            <a:outerShdw blurRad="50800" dist="76200" dir="2700000" algn="ctr" rotWithShape="0">
              <a:srgbClr val="000000">
                <a:alpha val="40000"/>
              </a:srgbClr>
            </a:outerShdw>
          </a:effectLst>
        </p:spPr>
      </p:pic>
      <p:sp>
        <p:nvSpPr>
          <p:cNvPr id="22" name="Obdĺžnik 21"/>
          <p:cNvSpPr/>
          <p:nvPr/>
        </p:nvSpPr>
        <p:spPr>
          <a:xfrm>
            <a:off x="8316000" y="1340768"/>
            <a:ext cx="432048" cy="2772000"/>
          </a:xfrm>
          <a:prstGeom prst="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27" name="Rovná spojnica 26"/>
          <p:cNvCxnSpPr/>
          <p:nvPr/>
        </p:nvCxnSpPr>
        <p:spPr>
          <a:xfrm>
            <a:off x="7524000" y="4104000"/>
            <a:ext cx="1440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9" name="Obdĺžnik 28"/>
          <p:cNvSpPr/>
          <p:nvPr/>
        </p:nvSpPr>
        <p:spPr>
          <a:xfrm>
            <a:off x="8748464" y="3717032"/>
            <a:ext cx="395536" cy="338554"/>
          </a:xfrm>
          <a:prstGeom prst="rect">
            <a:avLst/>
          </a:prstGeom>
        </p:spPr>
        <p:txBody>
          <a:bodyPr wrap="square" lIns="72000" rIns="72000">
            <a:spAutoFit/>
          </a:bodyPr>
          <a:lstStyle/>
          <a:p>
            <a:r>
              <a:rPr lang="sk-SK" sz="1400" dirty="0">
                <a:solidFill>
                  <a:srgbClr val="0070C0"/>
                </a:solidFill>
                <a:latin typeface="Comic Sans MS" pitchFamily="66" charset="0"/>
              </a:rPr>
              <a:t>2</a:t>
            </a:r>
            <a:r>
              <a:rPr lang="sk-SK" sz="1600" dirty="0">
                <a:solidFill>
                  <a:srgbClr val="0070C0"/>
                </a:solidFill>
                <a:latin typeface="Comic Sans MS" pitchFamily="66" charset="0"/>
              </a:rPr>
              <a:t>´</a:t>
            </a:r>
          </a:p>
        </p:txBody>
      </p:sp>
      <p:cxnSp>
        <p:nvCxnSpPr>
          <p:cNvPr id="30" name="Rovná spojnica 29"/>
          <p:cNvCxnSpPr/>
          <p:nvPr/>
        </p:nvCxnSpPr>
        <p:spPr>
          <a:xfrm>
            <a:off x="6660232" y="6093296"/>
            <a:ext cx="792088"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3" name="Rovná spojnica 32"/>
          <p:cNvCxnSpPr/>
          <p:nvPr/>
        </p:nvCxnSpPr>
        <p:spPr>
          <a:xfrm>
            <a:off x="4499992" y="4104000"/>
            <a:ext cx="2124000"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5" name="Picture 3" descr="C:\Users\user\Desktop\Obrázok ČK 1B.png"/>
          <p:cNvPicPr>
            <a:picLocks noChangeAspect="1" noChangeArrowheads="1"/>
          </p:cNvPicPr>
          <p:nvPr/>
        </p:nvPicPr>
        <p:blipFill>
          <a:blip r:embed="rId4" cstate="print"/>
          <a:srcRect l="2497" t="18381" r="60273" b="30811"/>
          <a:stretch>
            <a:fillRect/>
          </a:stretch>
        </p:blipFill>
        <p:spPr bwMode="auto">
          <a:xfrm>
            <a:off x="5328000" y="1908000"/>
            <a:ext cx="2446662" cy="4716000"/>
          </a:xfrm>
          <a:prstGeom prst="rect">
            <a:avLst/>
          </a:prstGeom>
          <a:noFill/>
          <a:ln w="25400">
            <a:solidFill>
              <a:srgbClr val="FF0000"/>
            </a:solidFill>
          </a:ln>
          <a:effectLst>
            <a:outerShdw blurRad="50800" dist="76200" dir="2700000" algn="ctr" rotWithShape="0">
              <a:srgbClr val="000000">
                <a:alpha val="40000"/>
              </a:srgbClr>
            </a:outerShdw>
          </a:effectLst>
        </p:spPr>
      </p:pic>
      <p:cxnSp>
        <p:nvCxnSpPr>
          <p:cNvPr id="17" name="Rovná spojnica 16"/>
          <p:cNvCxnSpPr/>
          <p:nvPr/>
        </p:nvCxnSpPr>
        <p:spPr>
          <a:xfrm>
            <a:off x="5436096" y="5805264"/>
            <a:ext cx="223224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Obdĺžnik 18"/>
          <p:cNvSpPr/>
          <p:nvPr/>
        </p:nvSpPr>
        <p:spPr>
          <a:xfrm>
            <a:off x="53752" y="4424891"/>
            <a:ext cx="4375930" cy="2308324"/>
          </a:xfrm>
          <a:prstGeom prst="rect">
            <a:avLst/>
          </a:prstGeom>
        </p:spPr>
        <p:txBody>
          <a:bodyPr wrap="square">
            <a:spAutoFit/>
          </a:bodyPr>
          <a:lstStyle/>
          <a:p>
            <a:r>
              <a:rPr lang="cs-CZ" b="1" dirty="0">
                <a:solidFill>
                  <a:srgbClr val="002060"/>
                </a:solidFill>
                <a:latin typeface="+mn-lt"/>
              </a:rPr>
              <a:t>● VOZIDLA  STARTUJÍ  Z  PŘESKUPENÍ  </a:t>
            </a:r>
          </a:p>
          <a:p>
            <a:r>
              <a:rPr lang="cs-CZ" b="1" dirty="0">
                <a:solidFill>
                  <a:srgbClr val="002060"/>
                </a:solidFill>
                <a:latin typeface="+mn-lt"/>
              </a:rPr>
              <a:t>   VE STEJNÉM  POŘADÍ, V  JAKÉM  DO  NĚJ</a:t>
            </a:r>
          </a:p>
          <a:p>
            <a:r>
              <a:rPr lang="cs-CZ" b="1" dirty="0">
                <a:solidFill>
                  <a:srgbClr val="002060"/>
                </a:solidFill>
                <a:latin typeface="+mn-lt"/>
              </a:rPr>
              <a:t>   DORAZILA</a:t>
            </a:r>
          </a:p>
          <a:p>
            <a:r>
              <a:rPr lang="cs-CZ" b="1" dirty="0">
                <a:solidFill>
                  <a:srgbClr val="0070C0"/>
                </a:solidFill>
                <a:latin typeface="+mn-lt"/>
              </a:rPr>
              <a:t>● PRO  VÝJEZD  Z  PŘESKUPENÍ  ZACHOVAT</a:t>
            </a:r>
          </a:p>
          <a:p>
            <a:r>
              <a:rPr lang="cs-CZ" b="1" dirty="0">
                <a:solidFill>
                  <a:srgbClr val="0070C0"/>
                </a:solidFill>
                <a:latin typeface="+mn-lt"/>
              </a:rPr>
              <a:t>   INTERVALY  PODLE  STARTOVNÍ  LISTINY</a:t>
            </a:r>
          </a:p>
          <a:p>
            <a:r>
              <a:rPr lang="cs-CZ" b="1" dirty="0">
                <a:solidFill>
                  <a:srgbClr val="002060"/>
                </a:solidFill>
                <a:latin typeface="+mn-lt"/>
              </a:rPr>
              <a:t>● ŘEDITEL  SOUTĚŽE  M</a:t>
            </a:r>
            <a:r>
              <a:rPr lang="cs-CZ" b="1" dirty="0">
                <a:solidFill>
                  <a:srgbClr val="002060"/>
                </a:solidFill>
                <a:latin typeface="+mn-lt"/>
                <a:cs typeface="Arial" panose="020B0604020202020204" pitchFamily="34" charset="0"/>
              </a:rPr>
              <a:t>ŮŽE  S  VĚDOMÍM</a:t>
            </a:r>
          </a:p>
          <a:p>
            <a:r>
              <a:rPr lang="cs-CZ" b="1" dirty="0">
                <a:solidFill>
                  <a:srgbClr val="002060"/>
                </a:solidFill>
                <a:latin typeface="+mn-lt"/>
                <a:cs typeface="Arial" panose="020B0604020202020204" pitchFamily="34" charset="0"/>
              </a:rPr>
              <a:t>    SPORT. KOMISAŘŮ  NAŘÍDIT  ZMĚNU</a:t>
            </a:r>
          </a:p>
          <a:p>
            <a:r>
              <a:rPr lang="cs-CZ" b="1" dirty="0">
                <a:solidFill>
                  <a:srgbClr val="002060"/>
                </a:solidFill>
                <a:latin typeface="+mn-lt"/>
                <a:cs typeface="Arial" panose="020B0604020202020204" pitchFamily="34" charset="0"/>
              </a:rPr>
              <a:t>   START.  POŘADÍ  JAKÉHOKOLIV  VOZU</a:t>
            </a:r>
            <a:r>
              <a:rPr lang="cs-CZ" b="1" dirty="0">
                <a:solidFill>
                  <a:srgbClr val="002060"/>
                </a:solidFill>
                <a:latin typeface="+mn-lt"/>
              </a:rPr>
              <a:t>  </a:t>
            </a:r>
            <a:endParaRPr lang="sk-SK" b="1" dirty="0">
              <a:solidFill>
                <a:srgbClr val="002060"/>
              </a:solidFill>
              <a:latin typeface="+mn-lt"/>
            </a:endParaRPr>
          </a:p>
        </p:txBody>
      </p:sp>
      <p:pic>
        <p:nvPicPr>
          <p:cNvPr id="20" name="Picture 2" descr="C:\Users\user\Desktop\Clipboard08.jpg"/>
          <p:cNvPicPr>
            <a:picLocks noChangeAspect="1" noChangeArrowheads="1"/>
          </p:cNvPicPr>
          <p:nvPr/>
        </p:nvPicPr>
        <p:blipFill>
          <a:blip r:embed="rId5" cstate="print"/>
          <a:srcRect l="63277" t="32627" r="6518" b="57012"/>
          <a:stretch>
            <a:fillRect/>
          </a:stretch>
        </p:blipFill>
        <p:spPr bwMode="auto">
          <a:xfrm>
            <a:off x="2331329" y="1315613"/>
            <a:ext cx="2151512" cy="1044000"/>
          </a:xfrm>
          <a:prstGeom prst="rect">
            <a:avLst/>
          </a:prstGeom>
          <a:noFill/>
          <a:ln w="25400">
            <a:solidFill>
              <a:srgbClr val="FF0000"/>
            </a:solidFill>
          </a:ln>
          <a:effectLst>
            <a:outerShdw blurRad="50800" dist="76200" dir="2700000" algn="ctr" rotWithShape="0">
              <a:srgbClr val="000000">
                <a:alpha val="40000"/>
              </a:srgbClr>
            </a:outerShdw>
          </a:effectLst>
        </p:spPr>
      </p:pic>
      <p:sp>
        <p:nvSpPr>
          <p:cNvPr id="21" name="Ovál 20"/>
          <p:cNvSpPr>
            <a:spLocks noChangeAspect="1"/>
          </p:cNvSpPr>
          <p:nvPr/>
        </p:nvSpPr>
        <p:spPr>
          <a:xfrm>
            <a:off x="3826301" y="1728000"/>
            <a:ext cx="552960" cy="360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dirty="0"/>
          </a:p>
        </p:txBody>
      </p:sp>
      <p:sp>
        <p:nvSpPr>
          <p:cNvPr id="24" name="Dvojitá jednoduchá zátvorka 23"/>
          <p:cNvSpPr>
            <a:spLocks noChangeAspect="1"/>
          </p:cNvSpPr>
          <p:nvPr/>
        </p:nvSpPr>
        <p:spPr>
          <a:xfrm>
            <a:off x="2628000" y="1672721"/>
            <a:ext cx="297828" cy="180000"/>
          </a:xfrm>
          <a:prstGeom prst="bracketPair">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cxnSp>
        <p:nvCxnSpPr>
          <p:cNvPr id="26" name="Rovná spojovacia šípka 25"/>
          <p:cNvCxnSpPr>
            <a:cxnSpLocks/>
            <a:stCxn id="21" idx="1"/>
          </p:cNvCxnSpPr>
          <p:nvPr/>
        </p:nvCxnSpPr>
        <p:spPr>
          <a:xfrm flipH="1" flipV="1">
            <a:off x="3826301" y="895947"/>
            <a:ext cx="80979" cy="884774"/>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Zaoblený obdĺžnik 30"/>
          <p:cNvSpPr/>
          <p:nvPr/>
        </p:nvSpPr>
        <p:spPr>
          <a:xfrm>
            <a:off x="424674" y="3222512"/>
            <a:ext cx="360040" cy="216024"/>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2" name="Zaoblený obdĺžnik 31"/>
          <p:cNvSpPr/>
          <p:nvPr/>
        </p:nvSpPr>
        <p:spPr>
          <a:xfrm>
            <a:off x="5580112" y="5517232"/>
            <a:ext cx="360040" cy="216024"/>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31122867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Users\user\Pictures\Barum Rally 2015\DSC09744.JPG"/>
          <p:cNvPicPr>
            <a:picLocks noChangeAspect="1" noChangeArrowheads="1"/>
          </p:cNvPicPr>
          <p:nvPr/>
        </p:nvPicPr>
        <p:blipFill rotWithShape="1">
          <a:blip r:embed="rId3" cstate="print"/>
          <a:srcRect t="6581" b="32122"/>
          <a:stretch/>
        </p:blipFill>
        <p:spPr bwMode="auto">
          <a:xfrm>
            <a:off x="108000" y="75172"/>
            <a:ext cx="8928000" cy="4104456"/>
          </a:xfrm>
          <a:prstGeom prst="rect">
            <a:avLst/>
          </a:prstGeom>
          <a:noFill/>
          <a:ln>
            <a:noFill/>
          </a:ln>
          <a:effectLst>
            <a:softEdge rad="63500"/>
          </a:effectLst>
        </p:spPr>
      </p:pic>
      <p:sp>
        <p:nvSpPr>
          <p:cNvPr id="5" name="Obdĺžnik 4"/>
          <p:cNvSpPr/>
          <p:nvPr/>
        </p:nvSpPr>
        <p:spPr>
          <a:xfrm>
            <a:off x="323528" y="4293096"/>
            <a:ext cx="8721899" cy="2246769"/>
          </a:xfrm>
          <a:prstGeom prst="rect">
            <a:avLst/>
          </a:prstGeom>
        </p:spPr>
        <p:txBody>
          <a:bodyPr wrap="square">
            <a:spAutoFit/>
          </a:bodyPr>
          <a:lstStyle/>
          <a:p>
            <a:r>
              <a:rPr lang="cs-CZ" sz="2800" b="1" dirty="0">
                <a:solidFill>
                  <a:srgbClr val="002060"/>
                </a:solidFill>
                <a:latin typeface="Calibri" pitchFamily="34" charset="0"/>
              </a:rPr>
              <a:t>• </a:t>
            </a:r>
            <a:r>
              <a:rPr lang="cs-CZ" sz="2800" b="1" dirty="0">
                <a:solidFill>
                  <a:srgbClr val="002060"/>
                </a:solidFill>
                <a:latin typeface="+mn-lt"/>
              </a:rPr>
              <a:t>POSÁDKA  MŮŽE  VSTOUPIT  DO  UZAVŘENÉHO</a:t>
            </a:r>
          </a:p>
          <a:p>
            <a:r>
              <a:rPr lang="cs-CZ" sz="2800" b="1" dirty="0">
                <a:solidFill>
                  <a:srgbClr val="002060"/>
                </a:solidFill>
                <a:latin typeface="+mn-lt"/>
              </a:rPr>
              <a:t>   PARKOVIŠTĚ  </a:t>
            </a:r>
            <a:r>
              <a:rPr lang="cs-CZ" sz="2800" b="1" dirty="0">
                <a:solidFill>
                  <a:srgbClr val="7030A0"/>
                </a:solidFill>
                <a:latin typeface="+mn-lt"/>
              </a:rPr>
              <a:t>10  MINUT  </a:t>
            </a:r>
            <a:r>
              <a:rPr lang="cs-CZ" sz="2800" b="1" dirty="0">
                <a:solidFill>
                  <a:srgbClr val="002060"/>
                </a:solidFill>
                <a:latin typeface="+mn-lt"/>
              </a:rPr>
              <a:t>PŘED  SVÝM  STARTOVNÍM</a:t>
            </a:r>
          </a:p>
          <a:p>
            <a:r>
              <a:rPr lang="cs-CZ" sz="2800" b="1" dirty="0">
                <a:solidFill>
                  <a:srgbClr val="002060"/>
                </a:solidFill>
                <a:latin typeface="+mn-lt"/>
              </a:rPr>
              <a:t>   ČASEM</a:t>
            </a:r>
          </a:p>
          <a:p>
            <a:r>
              <a:rPr lang="cs-CZ" sz="2800" b="1" dirty="0">
                <a:solidFill>
                  <a:srgbClr val="002060"/>
                </a:solidFill>
                <a:latin typeface="Calibri" pitchFamily="34" charset="0"/>
              </a:rPr>
              <a:t>• ZPOŽDĚNÍ  POSÁDKY  NA  STARTU  SEKCE  O  VÍCE</a:t>
            </a:r>
          </a:p>
          <a:p>
            <a:r>
              <a:rPr lang="cs-CZ" sz="2800" b="1" dirty="0">
                <a:solidFill>
                  <a:srgbClr val="002060"/>
                </a:solidFill>
                <a:latin typeface="Calibri" pitchFamily="34" charset="0"/>
              </a:rPr>
              <a:t>   NEŽ  15  MINUT  –  NEPOVOLENÍ STARTU</a:t>
            </a:r>
            <a:endParaRPr lang="sk-SK" sz="2800" b="1" dirty="0">
              <a:solidFill>
                <a:srgbClr val="002060"/>
              </a:solidFill>
              <a:latin typeface="+mn-lt"/>
            </a:endParaRPr>
          </a:p>
        </p:txBody>
      </p:sp>
    </p:spTree>
    <p:extLst>
      <p:ext uri="{BB962C8B-B14F-4D97-AF65-F5344CB8AC3E}">
        <p14:creationId xmlns:p14="http://schemas.microsoft.com/office/powerpoint/2010/main" val="23000658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71682" name="Picture 2" descr="C:\Documents and Settings\Administrator\Dokumenty\Obrázky\Barum Rally 2012\IMG_4035.jpg"/>
          <p:cNvPicPr>
            <a:picLocks noChangeAspect="1" noChangeArrowheads="1"/>
          </p:cNvPicPr>
          <p:nvPr/>
        </p:nvPicPr>
        <p:blipFill>
          <a:blip r:embed="rId3" cstate="print"/>
          <a:srcRect l="10713" t="14584" b="2833"/>
          <a:stretch>
            <a:fillRect/>
          </a:stretch>
        </p:blipFill>
        <p:spPr bwMode="auto">
          <a:xfrm>
            <a:off x="107950" y="108000"/>
            <a:ext cx="3911708" cy="2412000"/>
          </a:xfrm>
          <a:prstGeom prst="rect">
            <a:avLst/>
          </a:prstGeom>
          <a:noFill/>
          <a:ln w="9525">
            <a:noFill/>
            <a:miter lim="800000"/>
            <a:headEnd/>
            <a:tailEnd/>
          </a:ln>
          <a:effectLst>
            <a:softEdge rad="63500"/>
          </a:effectLst>
        </p:spPr>
      </p:pic>
      <p:pic>
        <p:nvPicPr>
          <p:cNvPr id="2050" name="Picture 2" descr="C:\Users\user\Desktop\do prednášky\zk_imgp1139.jpg"/>
          <p:cNvPicPr>
            <a:picLocks noChangeAspect="1" noChangeArrowheads="1"/>
          </p:cNvPicPr>
          <p:nvPr/>
        </p:nvPicPr>
        <p:blipFill rotWithShape="1">
          <a:blip r:embed="rId4" cstate="print"/>
          <a:srcRect l="1627" t="18796" r="3798" b="13266"/>
          <a:stretch/>
        </p:blipFill>
        <p:spPr bwMode="auto">
          <a:xfrm>
            <a:off x="2760596" y="1314000"/>
            <a:ext cx="6264696" cy="2677657"/>
          </a:xfrm>
          <a:prstGeom prst="rect">
            <a:avLst/>
          </a:prstGeom>
          <a:noFill/>
          <a:ln>
            <a:noFill/>
          </a:ln>
          <a:effectLst>
            <a:softEdge rad="63500"/>
          </a:effectLst>
        </p:spPr>
      </p:pic>
      <p:sp>
        <p:nvSpPr>
          <p:cNvPr id="6" name="BlokTextu 5"/>
          <p:cNvSpPr txBox="1"/>
          <p:nvPr/>
        </p:nvSpPr>
        <p:spPr>
          <a:xfrm>
            <a:off x="4709629" y="235291"/>
            <a:ext cx="3600400" cy="830997"/>
          </a:xfrm>
          <a:prstGeom prst="rect">
            <a:avLst/>
          </a:prstGeom>
          <a:noFill/>
          <a:ln>
            <a:noFill/>
          </a:ln>
          <a:effectLst>
            <a:outerShdw blurRad="50800" dist="38100" dir="8100000" algn="tr" rotWithShape="0">
              <a:schemeClr val="tx2">
                <a:lumMod val="40000"/>
                <a:lumOff val="60000"/>
                <a:alpha val="40000"/>
              </a:scheme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pPr algn="ctr" fontAlgn="auto">
              <a:spcBef>
                <a:spcPts val="0"/>
              </a:spcBef>
              <a:spcAft>
                <a:spcPts val="0"/>
              </a:spcAft>
              <a:defRPr/>
            </a:pPr>
            <a:r>
              <a:rPr lang="cs-CZ" sz="4800" b="1" dirty="0">
                <a:solidFill>
                  <a:srgbClr val="0070C0"/>
                </a:solidFill>
                <a:effectLst>
                  <a:outerShdw blurRad="50800" dist="50800" dir="5400000" algn="tr" rotWithShape="0">
                    <a:prstClr val="black"/>
                  </a:outerShdw>
                </a:effectLst>
                <a:latin typeface="+mj-lt"/>
              </a:rPr>
              <a:t>S E R V I S</a:t>
            </a:r>
          </a:p>
        </p:txBody>
      </p:sp>
      <p:sp>
        <p:nvSpPr>
          <p:cNvPr id="5" name="BlokTextu 4"/>
          <p:cNvSpPr txBox="1"/>
          <p:nvPr/>
        </p:nvSpPr>
        <p:spPr>
          <a:xfrm>
            <a:off x="179512" y="4109996"/>
            <a:ext cx="8784976" cy="2677656"/>
          </a:xfrm>
          <a:prstGeom prst="rect">
            <a:avLst/>
          </a:prstGeom>
          <a:noFill/>
        </p:spPr>
        <p:txBody>
          <a:bodyPr wrap="square" rtlCol="0">
            <a:spAutoFit/>
          </a:bodyPr>
          <a:lstStyle/>
          <a:p>
            <a:pPr>
              <a:spcBef>
                <a:spcPts val="0"/>
              </a:spcBef>
            </a:pPr>
            <a:r>
              <a:rPr lang="cs-CZ" sz="2400" b="1" dirty="0">
                <a:solidFill>
                  <a:srgbClr val="002060"/>
                </a:solidFill>
                <a:latin typeface="Calibri" pitchFamily="34" charset="0"/>
              </a:rPr>
              <a:t>• </a:t>
            </a:r>
            <a:r>
              <a:rPr lang="cs-CZ" sz="2400" b="1" dirty="0">
                <a:solidFill>
                  <a:srgbClr val="002060"/>
                </a:solidFill>
                <a:latin typeface="+mn-lt"/>
              </a:rPr>
              <a:t>UVNITŘ  SERVISNÍHO  PARKOVIŠTĚ  JE  POVOLENO,  ABY</a:t>
            </a:r>
          </a:p>
          <a:p>
            <a:pPr>
              <a:spcBef>
                <a:spcPts val="0"/>
              </a:spcBef>
            </a:pPr>
            <a:r>
              <a:rPr lang="cs-CZ" sz="2400" b="1" dirty="0">
                <a:solidFill>
                  <a:srgbClr val="002060"/>
                </a:solidFill>
                <a:latin typeface="+mn-lt"/>
              </a:rPr>
              <a:t>   POŘADATELÉ,  ČINOVNÍCI  NEBO  TÝMOVÍ  PRACOVNÍCI TLAČILI,</a:t>
            </a:r>
          </a:p>
          <a:p>
            <a:pPr>
              <a:spcBef>
                <a:spcPts val="0"/>
              </a:spcBef>
            </a:pPr>
            <a:r>
              <a:rPr lang="cs-CZ" sz="2400" b="1" dirty="0">
                <a:solidFill>
                  <a:srgbClr val="002060"/>
                </a:solidFill>
                <a:latin typeface="+mn-lt"/>
              </a:rPr>
              <a:t>   PŘEVÁŽELI  NEBO  TÁHLI  ZÁVODNÍ  VŮZ</a:t>
            </a:r>
          </a:p>
          <a:p>
            <a:pPr>
              <a:spcBef>
                <a:spcPts val="0"/>
              </a:spcBef>
            </a:pPr>
            <a:r>
              <a:rPr lang="cs-CZ" sz="2400" b="1" dirty="0">
                <a:solidFill>
                  <a:srgbClr val="002060"/>
                </a:solidFill>
                <a:latin typeface="Calibri" pitchFamily="34" charset="0"/>
              </a:rPr>
              <a:t>• </a:t>
            </a:r>
            <a:r>
              <a:rPr lang="cs-CZ" sz="2400" b="1" dirty="0">
                <a:solidFill>
                  <a:srgbClr val="002060"/>
                </a:solidFill>
                <a:latin typeface="+mn-lt"/>
              </a:rPr>
              <a:t>V  PŘÍPADĚ,  ŽE  VŮZ  NENÍ  SCHOPEN  ODJET  A  BÝT  ŘÍZENÝ</a:t>
            </a:r>
          </a:p>
          <a:p>
            <a:pPr>
              <a:spcBef>
                <a:spcPts val="0"/>
              </a:spcBef>
            </a:pPr>
            <a:r>
              <a:rPr lang="cs-CZ" sz="2400" b="1" dirty="0">
                <a:solidFill>
                  <a:srgbClr val="002060"/>
                </a:solidFill>
                <a:latin typeface="+mn-lt"/>
              </a:rPr>
              <a:t>   VLASTNÍ  SILOU  Z  UP  DO  SERVISU,  ČINOVNÍCI/POŘADATELÉ </a:t>
            </a:r>
          </a:p>
          <a:p>
            <a:pPr>
              <a:spcBef>
                <a:spcPts val="0"/>
              </a:spcBef>
            </a:pPr>
            <a:r>
              <a:rPr lang="cs-CZ" sz="2400" b="1" dirty="0">
                <a:solidFill>
                  <a:srgbClr val="002060"/>
                </a:solidFill>
                <a:latin typeface="+mn-lt"/>
              </a:rPr>
              <a:t>   A/NEBO  TÝMOVÍ PRACOVNÍCI  MAJÍ  DOVOLENO  TLAČIT  NEBO</a:t>
            </a:r>
          </a:p>
          <a:p>
            <a:pPr>
              <a:spcBef>
                <a:spcPts val="0"/>
              </a:spcBef>
            </a:pPr>
            <a:r>
              <a:rPr lang="cs-CZ" sz="2400" b="1" dirty="0">
                <a:solidFill>
                  <a:srgbClr val="002060"/>
                </a:solidFill>
                <a:latin typeface="+mn-lt"/>
              </a:rPr>
              <a:t>   TÁHNOUT  VOZIDLO DO  SVÉHO  SERVISNÍHO  MÍSTA</a:t>
            </a:r>
            <a:endParaRPr lang="sk-SK" sz="2800" b="1" dirty="0">
              <a:solidFill>
                <a:srgbClr val="002060"/>
              </a:solidFill>
              <a:latin typeface="+mn-lt"/>
            </a:endParaRPr>
          </a:p>
        </p:txBody>
      </p:sp>
    </p:spTree>
    <p:extLst>
      <p:ext uri="{BB962C8B-B14F-4D97-AF65-F5344CB8AC3E}">
        <p14:creationId xmlns:p14="http://schemas.microsoft.com/office/powerpoint/2010/main" val="840310798"/>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Nadpis 1"/>
          <p:cNvSpPr>
            <a:spLocks noGrp="1"/>
          </p:cNvSpPr>
          <p:nvPr>
            <p:ph type="title" idx="4294967295"/>
          </p:nvPr>
        </p:nvSpPr>
        <p:spPr>
          <a:xfrm>
            <a:off x="1571625" y="142875"/>
            <a:ext cx="5786438" cy="571500"/>
          </a:xfrm>
        </p:spPr>
        <p:txBody>
          <a:bodyPr/>
          <a:lstStyle/>
          <a:p>
            <a:pPr eaLnBrk="1" hangingPunct="1"/>
            <a:r>
              <a:rPr lang="cs-CZ" sz="3600" b="1" dirty="0">
                <a:solidFill>
                  <a:srgbClr val="002060"/>
                </a:solidFill>
              </a:rPr>
              <a:t>DŮLEŽITÉ  DOKUMENTY</a:t>
            </a:r>
            <a:endParaRPr lang="cs-CZ" sz="3600" dirty="0">
              <a:solidFill>
                <a:srgbClr val="002060"/>
              </a:solidFill>
            </a:endParaRPr>
          </a:p>
        </p:txBody>
      </p:sp>
      <p:sp>
        <p:nvSpPr>
          <p:cNvPr id="4" name="BlokTextu 3"/>
          <p:cNvSpPr txBox="1"/>
          <p:nvPr/>
        </p:nvSpPr>
        <p:spPr>
          <a:xfrm>
            <a:off x="395536" y="5915196"/>
            <a:ext cx="8854709" cy="830997"/>
          </a:xfrm>
          <a:prstGeom prst="rect">
            <a:avLst/>
          </a:prstGeom>
          <a:noFill/>
        </p:spPr>
        <p:txBody>
          <a:bodyPr wrap="square">
            <a:spAutoFit/>
          </a:bodyPr>
          <a:lstStyle/>
          <a:p>
            <a:pPr>
              <a:defRPr/>
            </a:pPr>
            <a:r>
              <a:rPr lang="cs-CZ" sz="2400" b="1" dirty="0">
                <a:solidFill>
                  <a:srgbClr val="002060"/>
                </a:solidFill>
                <a:latin typeface="+mn-lt"/>
              </a:rPr>
              <a:t>PŘED  PŘÍCHODEM  NA  STANOVIŠTĚ  MUSÍ  MÍT  ČASOMĚŘIČ</a:t>
            </a:r>
          </a:p>
          <a:p>
            <a:pPr>
              <a:defRPr/>
            </a:pPr>
            <a:r>
              <a:rPr lang="cs-CZ" sz="2400" b="1" dirty="0">
                <a:solidFill>
                  <a:srgbClr val="002060"/>
                </a:solidFill>
                <a:latin typeface="+mn-lt"/>
              </a:rPr>
              <a:t>   PROSTUDOVÁNY   ZÁKLADNÍ  DOKUMENTY  K  SOUTĚŽI !</a:t>
            </a:r>
          </a:p>
        </p:txBody>
      </p:sp>
      <p:pic>
        <p:nvPicPr>
          <p:cNvPr id="5" name="Obrázok 4">
            <a:extLst>
              <a:ext uri="{FF2B5EF4-FFF2-40B4-BE49-F238E27FC236}">
                <a16:creationId xmlns:a16="http://schemas.microsoft.com/office/drawing/2014/main" id="{2175B0EC-AA05-448A-BED7-D103C64DA315}"/>
              </a:ext>
            </a:extLst>
          </p:cNvPr>
          <p:cNvPicPr>
            <a:picLocks noChangeAspect="1"/>
          </p:cNvPicPr>
          <p:nvPr/>
        </p:nvPicPr>
        <p:blipFill rotWithShape="1">
          <a:blip r:embed="rId3"/>
          <a:srcRect l="2428"/>
          <a:stretch/>
        </p:blipFill>
        <p:spPr>
          <a:xfrm>
            <a:off x="6129416" y="1580851"/>
            <a:ext cx="2917695" cy="4140000"/>
          </a:xfrm>
          <a:prstGeom prst="rect">
            <a:avLst/>
          </a:prstGeom>
          <a:effectLst>
            <a:outerShdw blurRad="50800" dist="76200" dir="2700000" algn="tl" rotWithShape="0">
              <a:prstClr val="black">
                <a:alpha val="40000"/>
              </a:prstClr>
            </a:outerShdw>
          </a:effectLst>
        </p:spPr>
      </p:pic>
      <p:pic>
        <p:nvPicPr>
          <p:cNvPr id="7" name="Obrázok 6">
            <a:extLst>
              <a:ext uri="{FF2B5EF4-FFF2-40B4-BE49-F238E27FC236}">
                <a16:creationId xmlns:a16="http://schemas.microsoft.com/office/drawing/2014/main" id="{BEA5DA0F-EF6B-29B0-CC76-C3A2E8EE17FC}"/>
              </a:ext>
            </a:extLst>
          </p:cNvPr>
          <p:cNvPicPr>
            <a:picLocks noChangeAspect="1"/>
          </p:cNvPicPr>
          <p:nvPr/>
        </p:nvPicPr>
        <p:blipFill rotWithShape="1">
          <a:blip r:embed="rId4">
            <a:extLst>
              <a:ext uri="{28A0092B-C50C-407E-A947-70E740481C1C}">
                <a14:useLocalDpi xmlns:a14="http://schemas.microsoft.com/office/drawing/2010/main" val="0"/>
              </a:ext>
            </a:extLst>
          </a:blip>
          <a:srcRect l="1854" t="295" r="29635" b="28994"/>
          <a:stretch/>
        </p:blipFill>
        <p:spPr>
          <a:xfrm>
            <a:off x="3170161" y="1341730"/>
            <a:ext cx="2811693" cy="4140000"/>
          </a:xfrm>
          <a:prstGeom prst="rect">
            <a:avLst/>
          </a:prstGeom>
          <a:effectLst>
            <a:outerShdw blurRad="50800" dist="76200" dir="2700000" algn="tl" rotWithShape="0">
              <a:prstClr val="black">
                <a:alpha val="40000"/>
              </a:prstClr>
            </a:outerShdw>
          </a:effectLst>
        </p:spPr>
      </p:pic>
      <p:pic>
        <p:nvPicPr>
          <p:cNvPr id="8" name="Obrázok 7">
            <a:extLst>
              <a:ext uri="{FF2B5EF4-FFF2-40B4-BE49-F238E27FC236}">
                <a16:creationId xmlns:a16="http://schemas.microsoft.com/office/drawing/2014/main" id="{5A4B2DFF-6D29-9660-5E51-0FA3D9F9AE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651" y="908720"/>
            <a:ext cx="2901948" cy="4139543"/>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239091600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B9CDE5"/>
        </a:solidFill>
        <a:effectLst/>
      </p:bgPr>
    </p:bg>
    <p:spTree>
      <p:nvGrpSpPr>
        <p:cNvPr id="1" name=""/>
        <p:cNvGrpSpPr/>
        <p:nvPr/>
      </p:nvGrpSpPr>
      <p:grpSpPr>
        <a:xfrm>
          <a:off x="0" y="0"/>
          <a:ext cx="0" cy="0"/>
          <a:chOff x="0" y="0"/>
          <a:chExt cx="0" cy="0"/>
        </a:xfrm>
      </p:grpSpPr>
      <p:sp>
        <p:nvSpPr>
          <p:cNvPr id="3076" name="Obdĺžnik 2"/>
          <p:cNvSpPr>
            <a:spLocks noChangeArrowheads="1"/>
          </p:cNvSpPr>
          <p:nvPr/>
        </p:nvSpPr>
        <p:spPr bwMode="auto">
          <a:xfrm>
            <a:off x="323529" y="5877272"/>
            <a:ext cx="6552727" cy="830997"/>
          </a:xfrm>
          <a:prstGeom prst="rect">
            <a:avLst/>
          </a:prstGeom>
          <a:noFill/>
          <a:ln w="9525">
            <a:noFill/>
            <a:miter lim="800000"/>
            <a:headEnd/>
            <a:tailEnd/>
          </a:ln>
        </p:spPr>
        <p:txBody>
          <a:bodyPr wrap="square">
            <a:spAutoFit/>
          </a:bodyPr>
          <a:lstStyle/>
          <a:p>
            <a:r>
              <a:rPr lang="sk-SK" sz="2400" b="1" dirty="0">
                <a:solidFill>
                  <a:srgbClr val="002060"/>
                </a:solidFill>
                <a:latin typeface="Calibri" pitchFamily="34" charset="0"/>
              </a:rPr>
              <a:t>•  </a:t>
            </a:r>
            <a:r>
              <a:rPr lang="cs-CZ" sz="2400" b="1" dirty="0">
                <a:solidFill>
                  <a:srgbClr val="002060"/>
                </a:solidFill>
                <a:latin typeface="Calibri" pitchFamily="34" charset="0"/>
              </a:rPr>
              <a:t>OZNAČENÍ  KONTROL  STANDARDNÍ</a:t>
            </a:r>
          </a:p>
          <a:p>
            <a:r>
              <a:rPr lang="cs-CZ" sz="2400" b="1" dirty="0">
                <a:solidFill>
                  <a:srgbClr val="002060"/>
                </a:solidFill>
                <a:latin typeface="Calibri" pitchFamily="34" charset="0"/>
              </a:rPr>
              <a:t>•  VZDÁLENOST  U  ČK  SKRÁCENA  NA  5m</a:t>
            </a:r>
          </a:p>
        </p:txBody>
      </p:sp>
      <p:sp>
        <p:nvSpPr>
          <p:cNvPr id="4" name="BlokTextu 3"/>
          <p:cNvSpPr txBox="1"/>
          <p:nvPr/>
        </p:nvSpPr>
        <p:spPr>
          <a:xfrm>
            <a:off x="215517" y="56867"/>
            <a:ext cx="8712966" cy="707886"/>
          </a:xfrm>
          <a:prstGeom prst="rect">
            <a:avLst/>
          </a:prstGeom>
          <a:noFill/>
          <a:ln>
            <a:noFill/>
          </a:ln>
          <a:effectLst>
            <a:outerShdw blurRad="50800" dist="38100" dir="8100000" algn="tr" rotWithShape="0">
              <a:schemeClr val="tx2">
                <a:lumMod val="40000"/>
                <a:lumOff val="60000"/>
                <a:alpha val="40000"/>
              </a:scheme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pPr algn="ctr" fontAlgn="auto">
              <a:spcBef>
                <a:spcPts val="0"/>
              </a:spcBef>
              <a:spcAft>
                <a:spcPts val="0"/>
              </a:spcAft>
              <a:defRPr/>
            </a:pPr>
            <a:r>
              <a:rPr lang="cs-CZ" sz="4000" b="1" dirty="0">
                <a:solidFill>
                  <a:srgbClr val="002060"/>
                </a:solidFill>
              </a:rPr>
              <a:t>OZNAČENÍ  SERVISNÍHO  PARKOVIŠTĚ</a:t>
            </a:r>
          </a:p>
        </p:txBody>
      </p:sp>
      <p:pic>
        <p:nvPicPr>
          <p:cNvPr id="5" name="Obrázok 4" descr="C:\Users\user\Desktop\Obrázok5.png"/>
          <p:cNvPicPr/>
          <p:nvPr/>
        </p:nvPicPr>
        <p:blipFill>
          <a:blip r:embed="rId3" cstate="print"/>
          <a:srcRect/>
          <a:stretch>
            <a:fillRect/>
          </a:stretch>
        </p:blipFill>
        <p:spPr bwMode="auto">
          <a:xfrm>
            <a:off x="1835696" y="908720"/>
            <a:ext cx="621000" cy="540000"/>
          </a:xfrm>
          <a:prstGeom prst="rect">
            <a:avLst/>
          </a:prstGeom>
          <a:noFill/>
          <a:ln w="9525">
            <a:noFill/>
            <a:miter lim="800000"/>
            <a:headEnd/>
            <a:tailEnd/>
          </a:ln>
        </p:spPr>
      </p:pic>
      <p:pic>
        <p:nvPicPr>
          <p:cNvPr id="6" name="Obrázok 5" descr="03"/>
          <p:cNvPicPr/>
          <p:nvPr/>
        </p:nvPicPr>
        <p:blipFill>
          <a:blip r:embed="rId4" cstate="print"/>
          <a:srcRect/>
          <a:stretch>
            <a:fillRect/>
          </a:stretch>
        </p:blipFill>
        <p:spPr bwMode="auto">
          <a:xfrm>
            <a:off x="1835696" y="1484784"/>
            <a:ext cx="542925" cy="542925"/>
          </a:xfrm>
          <a:prstGeom prst="rect">
            <a:avLst/>
          </a:prstGeom>
          <a:noFill/>
          <a:ln w="9525">
            <a:noFill/>
            <a:miter lim="800000"/>
            <a:headEnd/>
            <a:tailEnd/>
          </a:ln>
        </p:spPr>
      </p:pic>
      <p:pic>
        <p:nvPicPr>
          <p:cNvPr id="7" name="Obrázok 6" descr="04"/>
          <p:cNvPicPr/>
          <p:nvPr/>
        </p:nvPicPr>
        <p:blipFill>
          <a:blip r:embed="rId5" cstate="print"/>
          <a:srcRect/>
          <a:stretch>
            <a:fillRect/>
          </a:stretch>
        </p:blipFill>
        <p:spPr bwMode="auto">
          <a:xfrm>
            <a:off x="3419872" y="1484784"/>
            <a:ext cx="542925" cy="542925"/>
          </a:xfrm>
          <a:prstGeom prst="rect">
            <a:avLst/>
          </a:prstGeom>
          <a:noFill/>
          <a:ln w="9525">
            <a:noFill/>
            <a:miter lim="800000"/>
            <a:headEnd/>
            <a:tailEnd/>
          </a:ln>
        </p:spPr>
      </p:pic>
      <p:pic>
        <p:nvPicPr>
          <p:cNvPr id="8" name="Obrázok 7" descr="17"/>
          <p:cNvPicPr/>
          <p:nvPr/>
        </p:nvPicPr>
        <p:blipFill>
          <a:blip r:embed="rId6" cstate="print"/>
          <a:srcRect/>
          <a:stretch>
            <a:fillRect/>
          </a:stretch>
        </p:blipFill>
        <p:spPr bwMode="auto">
          <a:xfrm>
            <a:off x="3203848" y="5157192"/>
            <a:ext cx="542925" cy="542925"/>
          </a:xfrm>
          <a:prstGeom prst="rect">
            <a:avLst/>
          </a:prstGeom>
          <a:noFill/>
          <a:ln w="9525">
            <a:noFill/>
            <a:miter lim="800000"/>
            <a:headEnd/>
            <a:tailEnd/>
          </a:ln>
        </p:spPr>
      </p:pic>
      <p:pic>
        <p:nvPicPr>
          <p:cNvPr id="9" name="Obrázok 8" descr="13"/>
          <p:cNvPicPr/>
          <p:nvPr/>
        </p:nvPicPr>
        <p:blipFill>
          <a:blip r:embed="rId7" cstate="print"/>
          <a:srcRect/>
          <a:stretch>
            <a:fillRect/>
          </a:stretch>
        </p:blipFill>
        <p:spPr bwMode="auto">
          <a:xfrm>
            <a:off x="4932040" y="908720"/>
            <a:ext cx="542925" cy="542925"/>
          </a:xfrm>
          <a:prstGeom prst="rect">
            <a:avLst/>
          </a:prstGeom>
          <a:noFill/>
          <a:ln w="9525">
            <a:noFill/>
            <a:miter lim="800000"/>
            <a:headEnd/>
            <a:tailEnd/>
          </a:ln>
        </p:spPr>
      </p:pic>
      <p:pic>
        <p:nvPicPr>
          <p:cNvPr id="10" name="Obrázok 9" descr="11"/>
          <p:cNvPicPr/>
          <p:nvPr/>
        </p:nvPicPr>
        <p:blipFill>
          <a:blip r:embed="rId8" cstate="print"/>
          <a:srcRect/>
          <a:stretch>
            <a:fillRect/>
          </a:stretch>
        </p:blipFill>
        <p:spPr bwMode="auto">
          <a:xfrm>
            <a:off x="6156176" y="4581128"/>
            <a:ext cx="542925" cy="542925"/>
          </a:xfrm>
          <a:prstGeom prst="rect">
            <a:avLst/>
          </a:prstGeom>
          <a:noFill/>
          <a:ln w="9525">
            <a:noFill/>
            <a:miter lim="800000"/>
            <a:headEnd/>
            <a:tailEnd/>
          </a:ln>
        </p:spPr>
      </p:pic>
      <p:pic>
        <p:nvPicPr>
          <p:cNvPr id="11" name="Obrázok 10" descr="12"/>
          <p:cNvPicPr/>
          <p:nvPr/>
        </p:nvPicPr>
        <p:blipFill>
          <a:blip r:embed="rId9" cstate="print"/>
          <a:srcRect/>
          <a:stretch>
            <a:fillRect/>
          </a:stretch>
        </p:blipFill>
        <p:spPr bwMode="auto">
          <a:xfrm>
            <a:off x="3203848" y="4581128"/>
            <a:ext cx="542925" cy="542925"/>
          </a:xfrm>
          <a:prstGeom prst="rect">
            <a:avLst/>
          </a:prstGeom>
          <a:noFill/>
          <a:ln w="9525">
            <a:noFill/>
            <a:miter lim="800000"/>
            <a:headEnd/>
            <a:tailEnd/>
          </a:ln>
        </p:spPr>
      </p:pic>
      <p:pic>
        <p:nvPicPr>
          <p:cNvPr id="12" name="Obrázok 11" descr="14"/>
          <p:cNvPicPr/>
          <p:nvPr/>
        </p:nvPicPr>
        <p:blipFill>
          <a:blip r:embed="rId10" cstate="print"/>
          <a:srcRect/>
          <a:stretch>
            <a:fillRect/>
          </a:stretch>
        </p:blipFill>
        <p:spPr bwMode="auto">
          <a:xfrm>
            <a:off x="1763688" y="4581128"/>
            <a:ext cx="542925" cy="542925"/>
          </a:xfrm>
          <a:prstGeom prst="rect">
            <a:avLst/>
          </a:prstGeom>
          <a:noFill/>
          <a:ln w="9525">
            <a:noFill/>
            <a:miter lim="800000"/>
            <a:headEnd/>
            <a:tailEnd/>
          </a:ln>
        </p:spPr>
      </p:pic>
      <p:pic>
        <p:nvPicPr>
          <p:cNvPr id="13" name="Obrázok 12" descr="C:\Users\user\Desktop\Obrázok5.png"/>
          <p:cNvPicPr/>
          <p:nvPr/>
        </p:nvPicPr>
        <p:blipFill>
          <a:blip r:embed="rId3" cstate="print"/>
          <a:srcRect/>
          <a:stretch>
            <a:fillRect/>
          </a:stretch>
        </p:blipFill>
        <p:spPr bwMode="auto">
          <a:xfrm>
            <a:off x="395536" y="908720"/>
            <a:ext cx="621000" cy="540000"/>
          </a:xfrm>
          <a:prstGeom prst="rect">
            <a:avLst/>
          </a:prstGeom>
          <a:noFill/>
          <a:ln w="9525">
            <a:noFill/>
            <a:miter lim="800000"/>
            <a:headEnd/>
            <a:tailEnd/>
          </a:ln>
        </p:spPr>
      </p:pic>
      <p:pic>
        <p:nvPicPr>
          <p:cNvPr id="14" name="Obrázok 13" descr="03"/>
          <p:cNvPicPr/>
          <p:nvPr/>
        </p:nvPicPr>
        <p:blipFill>
          <a:blip r:embed="rId4" cstate="print"/>
          <a:srcRect/>
          <a:stretch>
            <a:fillRect/>
          </a:stretch>
        </p:blipFill>
        <p:spPr bwMode="auto">
          <a:xfrm>
            <a:off x="6156176" y="5157192"/>
            <a:ext cx="542925" cy="542925"/>
          </a:xfrm>
          <a:prstGeom prst="rect">
            <a:avLst/>
          </a:prstGeom>
          <a:noFill/>
          <a:ln w="9525">
            <a:noFill/>
            <a:miter lim="800000"/>
            <a:headEnd/>
            <a:tailEnd/>
          </a:ln>
        </p:spPr>
      </p:pic>
      <p:pic>
        <p:nvPicPr>
          <p:cNvPr id="15" name="Obrázok 14" descr="04"/>
          <p:cNvPicPr/>
          <p:nvPr/>
        </p:nvPicPr>
        <p:blipFill>
          <a:blip r:embed="rId5" cstate="print"/>
          <a:srcRect/>
          <a:stretch>
            <a:fillRect/>
          </a:stretch>
        </p:blipFill>
        <p:spPr bwMode="auto">
          <a:xfrm>
            <a:off x="4572000" y="5157192"/>
            <a:ext cx="542925" cy="542925"/>
          </a:xfrm>
          <a:prstGeom prst="rect">
            <a:avLst/>
          </a:prstGeom>
          <a:noFill/>
          <a:ln w="9525">
            <a:noFill/>
            <a:miter lim="800000"/>
            <a:headEnd/>
            <a:tailEnd/>
          </a:ln>
        </p:spPr>
      </p:pic>
      <p:pic>
        <p:nvPicPr>
          <p:cNvPr id="16" name="Obrázok 15" descr="C:\Users\user\Desktop\Obrázok5.png"/>
          <p:cNvPicPr/>
          <p:nvPr/>
        </p:nvPicPr>
        <p:blipFill>
          <a:blip r:embed="rId3" cstate="print"/>
          <a:srcRect/>
          <a:stretch>
            <a:fillRect/>
          </a:stretch>
        </p:blipFill>
        <p:spPr bwMode="auto">
          <a:xfrm>
            <a:off x="1763688" y="5157192"/>
            <a:ext cx="621000" cy="540000"/>
          </a:xfrm>
          <a:prstGeom prst="rect">
            <a:avLst/>
          </a:prstGeom>
          <a:noFill/>
          <a:ln w="9525">
            <a:noFill/>
            <a:miter lim="800000"/>
            <a:headEnd/>
            <a:tailEnd/>
          </a:ln>
        </p:spPr>
      </p:pic>
      <p:pic>
        <p:nvPicPr>
          <p:cNvPr id="17" name="Obrázok 16" descr="C:\Users\user\Desktop\Obrázok5.png"/>
          <p:cNvPicPr/>
          <p:nvPr/>
        </p:nvPicPr>
        <p:blipFill>
          <a:blip r:embed="rId3" cstate="print"/>
          <a:srcRect/>
          <a:stretch>
            <a:fillRect/>
          </a:stretch>
        </p:blipFill>
        <p:spPr bwMode="auto">
          <a:xfrm>
            <a:off x="467544" y="5157192"/>
            <a:ext cx="621000" cy="540000"/>
          </a:xfrm>
          <a:prstGeom prst="rect">
            <a:avLst/>
          </a:prstGeom>
          <a:noFill/>
          <a:ln w="9525">
            <a:noFill/>
            <a:miter lim="800000"/>
            <a:headEnd/>
            <a:tailEnd/>
          </a:ln>
        </p:spPr>
      </p:pic>
      <p:pic>
        <p:nvPicPr>
          <p:cNvPr id="18" name="Obrázok 17" descr="17"/>
          <p:cNvPicPr/>
          <p:nvPr/>
        </p:nvPicPr>
        <p:blipFill>
          <a:blip r:embed="rId6" cstate="print"/>
          <a:srcRect/>
          <a:stretch>
            <a:fillRect/>
          </a:stretch>
        </p:blipFill>
        <p:spPr bwMode="auto">
          <a:xfrm>
            <a:off x="4932040" y="1484784"/>
            <a:ext cx="542925" cy="542925"/>
          </a:xfrm>
          <a:prstGeom prst="rect">
            <a:avLst/>
          </a:prstGeom>
          <a:noFill/>
          <a:ln w="9525">
            <a:noFill/>
            <a:miter lim="800000"/>
            <a:headEnd/>
            <a:tailEnd/>
          </a:ln>
        </p:spPr>
      </p:pic>
      <p:sp>
        <p:nvSpPr>
          <p:cNvPr id="19" name="BlokTextu 18"/>
          <p:cNvSpPr txBox="1"/>
          <p:nvPr/>
        </p:nvSpPr>
        <p:spPr>
          <a:xfrm>
            <a:off x="2555776" y="1556792"/>
            <a:ext cx="576064" cy="369332"/>
          </a:xfrm>
          <a:prstGeom prst="rect">
            <a:avLst/>
          </a:prstGeom>
          <a:noFill/>
        </p:spPr>
        <p:txBody>
          <a:bodyPr wrap="square" rtlCol="0">
            <a:spAutoFit/>
          </a:bodyPr>
          <a:lstStyle/>
          <a:p>
            <a:r>
              <a:rPr lang="sk-SK" dirty="0">
                <a:solidFill>
                  <a:srgbClr val="002060"/>
                </a:solidFill>
                <a:latin typeface="+mn-lt"/>
              </a:rPr>
              <a:t>5 m</a:t>
            </a:r>
          </a:p>
        </p:txBody>
      </p:sp>
      <p:sp>
        <p:nvSpPr>
          <p:cNvPr id="20" name="Obdĺžnik 19"/>
          <p:cNvSpPr/>
          <p:nvPr/>
        </p:nvSpPr>
        <p:spPr>
          <a:xfrm>
            <a:off x="4139952" y="1556792"/>
            <a:ext cx="569387" cy="369332"/>
          </a:xfrm>
          <a:prstGeom prst="rect">
            <a:avLst/>
          </a:prstGeom>
        </p:spPr>
        <p:txBody>
          <a:bodyPr wrap="none">
            <a:spAutoFit/>
          </a:bodyPr>
          <a:lstStyle/>
          <a:p>
            <a:r>
              <a:rPr lang="sk-SK" dirty="0">
                <a:solidFill>
                  <a:srgbClr val="002060"/>
                </a:solidFill>
              </a:rPr>
              <a:t>5 m</a:t>
            </a:r>
          </a:p>
        </p:txBody>
      </p:sp>
      <p:sp>
        <p:nvSpPr>
          <p:cNvPr id="21" name="Obdĺžnik 20"/>
          <p:cNvSpPr/>
          <p:nvPr/>
        </p:nvSpPr>
        <p:spPr>
          <a:xfrm>
            <a:off x="3851920" y="5229200"/>
            <a:ext cx="569387" cy="369332"/>
          </a:xfrm>
          <a:prstGeom prst="rect">
            <a:avLst/>
          </a:prstGeom>
        </p:spPr>
        <p:txBody>
          <a:bodyPr wrap="none">
            <a:spAutoFit/>
          </a:bodyPr>
          <a:lstStyle/>
          <a:p>
            <a:r>
              <a:rPr lang="sk-SK" dirty="0">
                <a:solidFill>
                  <a:srgbClr val="002060"/>
                </a:solidFill>
              </a:rPr>
              <a:t>5 m</a:t>
            </a:r>
          </a:p>
        </p:txBody>
      </p:sp>
      <p:sp>
        <p:nvSpPr>
          <p:cNvPr id="22" name="Obdĺžnik 21"/>
          <p:cNvSpPr/>
          <p:nvPr/>
        </p:nvSpPr>
        <p:spPr>
          <a:xfrm>
            <a:off x="5292080" y="5229200"/>
            <a:ext cx="569387" cy="369332"/>
          </a:xfrm>
          <a:prstGeom prst="rect">
            <a:avLst/>
          </a:prstGeom>
        </p:spPr>
        <p:txBody>
          <a:bodyPr wrap="none">
            <a:spAutoFit/>
          </a:bodyPr>
          <a:lstStyle/>
          <a:p>
            <a:r>
              <a:rPr lang="sk-SK" dirty="0">
                <a:solidFill>
                  <a:srgbClr val="002060"/>
                </a:solidFill>
              </a:rPr>
              <a:t>5 m</a:t>
            </a:r>
          </a:p>
        </p:txBody>
      </p:sp>
      <p:cxnSp>
        <p:nvCxnSpPr>
          <p:cNvPr id="24" name="Rovná spojnica 23"/>
          <p:cNvCxnSpPr/>
          <p:nvPr/>
        </p:nvCxnSpPr>
        <p:spPr>
          <a:xfrm>
            <a:off x="539552" y="2204864"/>
            <a:ext cx="648072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Rovná spojnica 25"/>
          <p:cNvCxnSpPr/>
          <p:nvPr/>
        </p:nvCxnSpPr>
        <p:spPr>
          <a:xfrm>
            <a:off x="539552" y="2204864"/>
            <a:ext cx="0" cy="21602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Rovná spojnica 27"/>
          <p:cNvCxnSpPr/>
          <p:nvPr/>
        </p:nvCxnSpPr>
        <p:spPr>
          <a:xfrm>
            <a:off x="539552" y="4365104"/>
            <a:ext cx="662473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Rovná spojnica 30"/>
          <p:cNvCxnSpPr/>
          <p:nvPr/>
        </p:nvCxnSpPr>
        <p:spPr>
          <a:xfrm>
            <a:off x="539552" y="764704"/>
            <a:ext cx="799288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Rovná spojnica 32"/>
          <p:cNvCxnSpPr/>
          <p:nvPr/>
        </p:nvCxnSpPr>
        <p:spPr>
          <a:xfrm>
            <a:off x="8532440" y="764704"/>
            <a:ext cx="0" cy="50405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Rovná spojnica 34"/>
          <p:cNvCxnSpPr/>
          <p:nvPr/>
        </p:nvCxnSpPr>
        <p:spPr>
          <a:xfrm flipH="1">
            <a:off x="539552" y="5805264"/>
            <a:ext cx="799288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Rovná spojovacia šípka 37"/>
          <p:cNvCxnSpPr/>
          <p:nvPr/>
        </p:nvCxnSpPr>
        <p:spPr>
          <a:xfrm>
            <a:off x="251520" y="1772816"/>
            <a:ext cx="79208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Rovná spojovacia šípka 38"/>
          <p:cNvCxnSpPr/>
          <p:nvPr/>
        </p:nvCxnSpPr>
        <p:spPr>
          <a:xfrm flipH="1">
            <a:off x="7020272" y="5157192"/>
            <a:ext cx="79208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Rovná spojnica 46"/>
          <p:cNvCxnSpPr/>
          <p:nvPr/>
        </p:nvCxnSpPr>
        <p:spPr>
          <a:xfrm flipV="1">
            <a:off x="1907704" y="980728"/>
            <a:ext cx="360320" cy="324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Rovná spojnica 65"/>
          <p:cNvCxnSpPr/>
          <p:nvPr/>
        </p:nvCxnSpPr>
        <p:spPr>
          <a:xfrm flipV="1">
            <a:off x="1944000" y="1008000"/>
            <a:ext cx="360320" cy="324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Rovná spojnica 66"/>
          <p:cNvCxnSpPr/>
          <p:nvPr/>
        </p:nvCxnSpPr>
        <p:spPr>
          <a:xfrm flipV="1">
            <a:off x="1979712" y="1052736"/>
            <a:ext cx="360320" cy="33276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Rovná spojnica 70"/>
          <p:cNvCxnSpPr/>
          <p:nvPr/>
        </p:nvCxnSpPr>
        <p:spPr>
          <a:xfrm flipV="1">
            <a:off x="540000" y="5256000"/>
            <a:ext cx="360320" cy="33276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Rovná spojnica 71"/>
          <p:cNvCxnSpPr/>
          <p:nvPr/>
        </p:nvCxnSpPr>
        <p:spPr>
          <a:xfrm flipV="1">
            <a:off x="576000" y="5256000"/>
            <a:ext cx="360320" cy="33276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Rovná spojnica 72"/>
          <p:cNvCxnSpPr/>
          <p:nvPr/>
        </p:nvCxnSpPr>
        <p:spPr>
          <a:xfrm flipV="1">
            <a:off x="576000" y="5301208"/>
            <a:ext cx="360320" cy="33276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Obdĺžnik 73"/>
          <p:cNvSpPr/>
          <p:nvPr/>
        </p:nvSpPr>
        <p:spPr>
          <a:xfrm>
            <a:off x="2267744" y="4941168"/>
            <a:ext cx="1008112" cy="461665"/>
          </a:xfrm>
          <a:prstGeom prst="rect">
            <a:avLst/>
          </a:prstGeom>
        </p:spPr>
        <p:txBody>
          <a:bodyPr wrap="square">
            <a:spAutoFit/>
          </a:bodyPr>
          <a:lstStyle/>
          <a:p>
            <a:pPr algn="ctr"/>
            <a:r>
              <a:rPr lang="sk-SK" sz="1200" b="1" dirty="0">
                <a:solidFill>
                  <a:srgbClr val="002060"/>
                </a:solidFill>
                <a:latin typeface="+mn-lt"/>
              </a:rPr>
              <a:t>TANKOVACÍ ZÓNA</a:t>
            </a:r>
          </a:p>
        </p:txBody>
      </p:sp>
      <p:sp>
        <p:nvSpPr>
          <p:cNvPr id="75" name="Obdĺžnik 74"/>
          <p:cNvSpPr/>
          <p:nvPr/>
        </p:nvSpPr>
        <p:spPr>
          <a:xfrm>
            <a:off x="971600" y="4869160"/>
            <a:ext cx="864096" cy="646331"/>
          </a:xfrm>
          <a:prstGeom prst="rect">
            <a:avLst/>
          </a:prstGeom>
        </p:spPr>
        <p:txBody>
          <a:bodyPr wrap="square">
            <a:spAutoFit/>
          </a:bodyPr>
          <a:lstStyle/>
          <a:p>
            <a:pPr algn="ctr"/>
            <a:r>
              <a:rPr lang="sk-SK" sz="1200" b="1" dirty="0">
                <a:solidFill>
                  <a:srgbClr val="002060"/>
                </a:solidFill>
              </a:rPr>
              <a:t> ZÓNA ZNAČENÍ PNEU</a:t>
            </a:r>
          </a:p>
        </p:txBody>
      </p:sp>
      <p:sp>
        <p:nvSpPr>
          <p:cNvPr id="76" name="Obdĺžnik 75"/>
          <p:cNvSpPr/>
          <p:nvPr/>
        </p:nvSpPr>
        <p:spPr>
          <a:xfrm>
            <a:off x="827584" y="1052736"/>
            <a:ext cx="1080119" cy="646331"/>
          </a:xfrm>
          <a:prstGeom prst="rect">
            <a:avLst/>
          </a:prstGeom>
        </p:spPr>
        <p:txBody>
          <a:bodyPr wrap="square">
            <a:spAutoFit/>
          </a:bodyPr>
          <a:lstStyle/>
          <a:p>
            <a:pPr algn="ctr"/>
            <a:r>
              <a:rPr lang="sk-SK" sz="1200" b="1" dirty="0">
                <a:solidFill>
                  <a:srgbClr val="002060"/>
                </a:solidFill>
              </a:rPr>
              <a:t>ZÓNA KONTROLY PNEU</a:t>
            </a:r>
            <a:endParaRPr lang="sk-SK" sz="1200" dirty="0"/>
          </a:p>
        </p:txBody>
      </p:sp>
      <p:pic>
        <p:nvPicPr>
          <p:cNvPr id="314376" name="Picture 8" descr="C:\Users\user\Pictures\Barum Rally 2013 by Oli\DSC08034.JPG"/>
          <p:cNvPicPr>
            <a:picLocks noChangeAspect="1" noChangeArrowheads="1"/>
          </p:cNvPicPr>
          <p:nvPr/>
        </p:nvPicPr>
        <p:blipFill>
          <a:blip r:embed="rId11" cstate="print"/>
          <a:srcRect/>
          <a:stretch>
            <a:fillRect/>
          </a:stretch>
        </p:blipFill>
        <p:spPr bwMode="auto">
          <a:xfrm>
            <a:off x="827584" y="2376000"/>
            <a:ext cx="2400000" cy="1800000"/>
          </a:xfrm>
          <a:prstGeom prst="rect">
            <a:avLst/>
          </a:prstGeom>
          <a:noFill/>
          <a:ln>
            <a:solidFill>
              <a:schemeClr val="tx1"/>
            </a:solidFill>
          </a:ln>
        </p:spPr>
      </p:pic>
      <p:pic>
        <p:nvPicPr>
          <p:cNvPr id="314377" name="Picture 9" descr="C:\Users\user\Pictures\Barum Rally 2013 by Oli\DSC08039.JPG"/>
          <p:cNvPicPr>
            <a:picLocks noChangeAspect="1" noChangeArrowheads="1"/>
          </p:cNvPicPr>
          <p:nvPr/>
        </p:nvPicPr>
        <p:blipFill>
          <a:blip r:embed="rId12" cstate="print"/>
          <a:srcRect/>
          <a:stretch>
            <a:fillRect/>
          </a:stretch>
        </p:blipFill>
        <p:spPr bwMode="auto">
          <a:xfrm>
            <a:off x="3563888" y="2376000"/>
            <a:ext cx="2400000" cy="1800000"/>
          </a:xfrm>
          <a:prstGeom prst="rect">
            <a:avLst/>
          </a:prstGeom>
          <a:noFill/>
          <a:ln>
            <a:solidFill>
              <a:schemeClr val="tx1"/>
            </a:solidFill>
          </a:ln>
        </p:spPr>
      </p:pic>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descr="C:\Users\user\Pictures\Rally Konečný\IMG_1554.JPG"/>
          <p:cNvPicPr>
            <a:picLocks noChangeAspect="1" noChangeArrowheads="1"/>
          </p:cNvPicPr>
          <p:nvPr/>
        </p:nvPicPr>
        <p:blipFill>
          <a:blip r:embed="rId3" cstate="print"/>
          <a:srcRect l="9778" r="328"/>
          <a:stretch>
            <a:fillRect/>
          </a:stretch>
        </p:blipFill>
        <p:spPr bwMode="auto">
          <a:xfrm>
            <a:off x="72000" y="72000"/>
            <a:ext cx="9000000" cy="6674581"/>
          </a:xfrm>
          <a:prstGeom prst="rect">
            <a:avLst/>
          </a:prstGeom>
          <a:noFill/>
          <a:ln>
            <a:noFill/>
          </a:ln>
          <a:effectLst>
            <a:softEdge rad="63500"/>
          </a:effectLst>
        </p:spPr>
      </p:pic>
      <p:sp>
        <p:nvSpPr>
          <p:cNvPr id="5" name="Obdĺžnik 4"/>
          <p:cNvSpPr/>
          <p:nvPr/>
        </p:nvSpPr>
        <p:spPr>
          <a:xfrm>
            <a:off x="578182" y="404664"/>
            <a:ext cx="7987636" cy="707886"/>
          </a:xfrm>
          <a:prstGeom prst="rect">
            <a:avLst/>
          </a:prstGeom>
        </p:spPr>
        <p:txBody>
          <a:bodyPr wrap="square">
            <a:spAutoFit/>
          </a:bodyPr>
          <a:lstStyle/>
          <a:p>
            <a:pPr algn="ctr" fontAlgn="auto">
              <a:spcBef>
                <a:spcPts val="0"/>
              </a:spcBef>
              <a:spcAft>
                <a:spcPts val="0"/>
              </a:spcAft>
              <a:defRPr/>
            </a:pPr>
            <a:r>
              <a:rPr lang="cs-CZ" sz="4000" b="1" dirty="0">
                <a:solidFill>
                  <a:srgbClr val="0070C0"/>
                </a:solidFill>
                <a:latin typeface="+mj-lt"/>
              </a:rPr>
              <a:t>ČASOVÁ  KONTROLA  SERVIS - VSTUP</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ĺžnik 4"/>
          <p:cNvSpPr/>
          <p:nvPr/>
        </p:nvSpPr>
        <p:spPr>
          <a:xfrm>
            <a:off x="179512" y="4725144"/>
            <a:ext cx="8784976" cy="1815882"/>
          </a:xfrm>
          <a:prstGeom prst="rect">
            <a:avLst/>
          </a:prstGeom>
        </p:spPr>
        <p:txBody>
          <a:bodyPr wrap="square">
            <a:spAutoFit/>
          </a:bodyPr>
          <a:lstStyle/>
          <a:p>
            <a:r>
              <a:rPr lang="sk-SK" sz="2800" b="1" dirty="0">
                <a:solidFill>
                  <a:srgbClr val="002060"/>
                </a:solidFill>
                <a:latin typeface="Calibri" pitchFamily="34" charset="0"/>
              </a:rPr>
              <a:t>• </a:t>
            </a:r>
            <a:r>
              <a:rPr lang="cs-CZ" sz="2800" b="1" dirty="0">
                <a:solidFill>
                  <a:srgbClr val="002060"/>
                </a:solidFill>
                <a:latin typeface="+mn-lt"/>
              </a:rPr>
              <a:t>V  TRAŤOVÉM  ÚSEKU  NA  VEŘEJNÉ  KOMUNIKACI</a:t>
            </a:r>
          </a:p>
          <a:p>
            <a:r>
              <a:rPr lang="cs-CZ" sz="2800" b="1" dirty="0">
                <a:solidFill>
                  <a:srgbClr val="002060"/>
                </a:solidFill>
                <a:latin typeface="+mn-lt"/>
              </a:rPr>
              <a:t>   MUSÍ  JET  SOUTĚŽNÍ  VOZIDLO  JEN  </a:t>
            </a:r>
            <a:r>
              <a:rPr lang="cs-CZ" sz="2800" b="1" dirty="0">
                <a:solidFill>
                  <a:schemeClr val="accent1">
                    <a:lumMod val="75000"/>
                  </a:schemeClr>
                </a:solidFill>
                <a:latin typeface="+mn-lt"/>
              </a:rPr>
              <a:t>NA</a:t>
            </a:r>
            <a:r>
              <a:rPr lang="cs-CZ" sz="2800" b="1" dirty="0">
                <a:solidFill>
                  <a:srgbClr val="002060"/>
                </a:solidFill>
                <a:latin typeface="+mn-lt"/>
              </a:rPr>
              <a:t>  </a:t>
            </a:r>
            <a:r>
              <a:rPr lang="cs-CZ" sz="2800" b="1" dirty="0">
                <a:solidFill>
                  <a:schemeClr val="accent1">
                    <a:lumMod val="75000"/>
                  </a:schemeClr>
                </a:solidFill>
                <a:latin typeface="+mn-lt"/>
              </a:rPr>
              <a:t>ČTYŘECH </a:t>
            </a:r>
          </a:p>
          <a:p>
            <a:r>
              <a:rPr lang="cs-CZ" sz="2800" b="1" dirty="0">
                <a:solidFill>
                  <a:schemeClr val="accent1">
                    <a:lumMod val="75000"/>
                  </a:schemeClr>
                </a:solidFill>
                <a:latin typeface="+mn-lt"/>
              </a:rPr>
              <a:t>   VOLNĚ  OTOČNÝCH  KOLECH  S  PNEUMATIKAMI</a:t>
            </a:r>
          </a:p>
          <a:p>
            <a:r>
              <a:rPr lang="sk-SK" sz="2800" b="1" dirty="0">
                <a:solidFill>
                  <a:srgbClr val="002060"/>
                </a:solidFill>
                <a:latin typeface="+mn-lt"/>
              </a:rPr>
              <a:t>• PŘESTUPKY  OZNÁMIT  SPORTOVNÍM  KOMISAŘŮM</a:t>
            </a:r>
          </a:p>
        </p:txBody>
      </p:sp>
      <p:pic>
        <p:nvPicPr>
          <p:cNvPr id="11266" name="Picture 2" descr="C:\Users\user\Desktop\Do prednášky 2\jro_img_4108.jpg"/>
          <p:cNvPicPr>
            <a:picLocks noChangeAspect="1" noChangeArrowheads="1"/>
          </p:cNvPicPr>
          <p:nvPr/>
        </p:nvPicPr>
        <p:blipFill>
          <a:blip r:embed="rId3" cstate="print"/>
          <a:srcRect t="8943" b="14499"/>
          <a:stretch>
            <a:fillRect/>
          </a:stretch>
        </p:blipFill>
        <p:spPr bwMode="auto">
          <a:xfrm>
            <a:off x="108000" y="108000"/>
            <a:ext cx="8888400" cy="4536504"/>
          </a:xfrm>
          <a:prstGeom prst="rect">
            <a:avLst/>
          </a:prstGeom>
          <a:noFill/>
          <a:ln>
            <a:noFill/>
          </a:ln>
          <a:effectLst>
            <a:softEdge rad="63500"/>
          </a:effectLst>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B9CDE5"/>
        </a:solidFill>
        <a:effectLst/>
      </p:bgPr>
    </p:bg>
    <p:spTree>
      <p:nvGrpSpPr>
        <p:cNvPr id="1" name=""/>
        <p:cNvGrpSpPr/>
        <p:nvPr/>
      </p:nvGrpSpPr>
      <p:grpSpPr>
        <a:xfrm>
          <a:off x="0" y="0"/>
          <a:ext cx="0" cy="0"/>
          <a:chOff x="0" y="0"/>
          <a:chExt cx="0" cy="0"/>
        </a:xfrm>
      </p:grpSpPr>
      <p:pic>
        <p:nvPicPr>
          <p:cNvPr id="162818" name="Picture 2" descr="C:\Users\user\Pictures\Rally Hustopeče 2017\DSC00638.JPG"/>
          <p:cNvPicPr>
            <a:picLocks noChangeAspect="1" noChangeArrowheads="1"/>
          </p:cNvPicPr>
          <p:nvPr/>
        </p:nvPicPr>
        <p:blipFill>
          <a:blip r:embed="rId3" cstate="print"/>
          <a:srcRect b="25669"/>
          <a:stretch>
            <a:fillRect/>
          </a:stretch>
        </p:blipFill>
        <p:spPr bwMode="auto">
          <a:xfrm>
            <a:off x="108000" y="108000"/>
            <a:ext cx="8928000" cy="4977184"/>
          </a:xfrm>
          <a:prstGeom prst="rect">
            <a:avLst/>
          </a:prstGeom>
          <a:noFill/>
          <a:ln>
            <a:noFill/>
          </a:ln>
          <a:effectLst>
            <a:softEdge rad="63500"/>
          </a:effectLst>
        </p:spPr>
      </p:pic>
      <p:sp>
        <p:nvSpPr>
          <p:cNvPr id="73730" name="Obdĺžnik 3"/>
          <p:cNvSpPr>
            <a:spLocks noChangeArrowheads="1"/>
          </p:cNvSpPr>
          <p:nvPr/>
        </p:nvSpPr>
        <p:spPr bwMode="auto">
          <a:xfrm>
            <a:off x="108000" y="5373216"/>
            <a:ext cx="8640464" cy="954107"/>
          </a:xfrm>
          <a:prstGeom prst="rect">
            <a:avLst/>
          </a:prstGeom>
          <a:noFill/>
          <a:ln w="9525">
            <a:noFill/>
            <a:miter lim="800000"/>
            <a:headEnd/>
            <a:tailEnd/>
          </a:ln>
        </p:spPr>
        <p:txBody>
          <a:bodyPr wrap="square">
            <a:spAutoFit/>
          </a:bodyPr>
          <a:lstStyle/>
          <a:p>
            <a:r>
              <a:rPr lang="cs-CZ" sz="2800" b="1" dirty="0">
                <a:solidFill>
                  <a:srgbClr val="002060"/>
                </a:solidFill>
                <a:latin typeface="Calibri" pitchFamily="34" charset="0"/>
              </a:rPr>
              <a:t>RYCHLOST  VOZIDEL  UVNITŘ  SERVISNÍHO  PARKOVIŠTĚ  NESMÍ  PŘEKROČIT  30 km/hod.</a:t>
            </a:r>
          </a:p>
        </p:txBody>
      </p:sp>
      <p:pic>
        <p:nvPicPr>
          <p:cNvPr id="4" name="Obrázok 3">
            <a:extLst>
              <a:ext uri="{FF2B5EF4-FFF2-40B4-BE49-F238E27FC236}">
                <a16:creationId xmlns:a16="http://schemas.microsoft.com/office/drawing/2014/main" id="{DE8B8DE3-C4FF-41A1-AE2A-292CAA9AC2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6296" y="3284984"/>
            <a:ext cx="1620000" cy="1620000"/>
          </a:xfrm>
          <a:prstGeom prst="rect">
            <a:avLst/>
          </a:prstGeom>
        </p:spPr>
      </p:pic>
    </p:spTree>
    <p:extLst>
      <p:ext uri="{BB962C8B-B14F-4D97-AF65-F5344CB8AC3E}">
        <p14:creationId xmlns:p14="http://schemas.microsoft.com/office/powerpoint/2010/main" val="1735564092"/>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B9CDE5"/>
        </a:solidFill>
        <a:effectLst/>
      </p:bgPr>
    </p:bg>
    <p:spTree>
      <p:nvGrpSpPr>
        <p:cNvPr id="1" name=""/>
        <p:cNvGrpSpPr/>
        <p:nvPr/>
      </p:nvGrpSpPr>
      <p:grpSpPr>
        <a:xfrm>
          <a:off x="0" y="0"/>
          <a:ext cx="0" cy="0"/>
          <a:chOff x="0" y="0"/>
          <a:chExt cx="0" cy="0"/>
        </a:xfrm>
      </p:grpSpPr>
      <p:pic>
        <p:nvPicPr>
          <p:cNvPr id="2050" name="Picture 2" descr="C:\Users\user\Desktop\jje_d3s_0613.jpg"/>
          <p:cNvPicPr>
            <a:picLocks noChangeAspect="1" noChangeArrowheads="1"/>
          </p:cNvPicPr>
          <p:nvPr/>
        </p:nvPicPr>
        <p:blipFill>
          <a:blip r:embed="rId3" cstate="print"/>
          <a:srcRect l="14869" r="1622" b="6486"/>
          <a:stretch>
            <a:fillRect/>
          </a:stretch>
        </p:blipFill>
        <p:spPr bwMode="auto">
          <a:xfrm>
            <a:off x="72000" y="71999"/>
            <a:ext cx="8988519" cy="6696000"/>
          </a:xfrm>
          <a:prstGeom prst="rect">
            <a:avLst/>
          </a:prstGeom>
          <a:noFill/>
          <a:ln>
            <a:noFill/>
          </a:ln>
          <a:effectLst>
            <a:softEdge rad="63500"/>
          </a:effectLst>
        </p:spPr>
      </p:pic>
      <p:sp>
        <p:nvSpPr>
          <p:cNvPr id="5" name="Obdĺžnik 4"/>
          <p:cNvSpPr/>
          <p:nvPr/>
        </p:nvSpPr>
        <p:spPr>
          <a:xfrm>
            <a:off x="179512" y="404664"/>
            <a:ext cx="8712968" cy="707886"/>
          </a:xfrm>
          <a:prstGeom prst="rect">
            <a:avLst/>
          </a:prstGeom>
        </p:spPr>
        <p:txBody>
          <a:bodyPr wrap="square">
            <a:spAutoFit/>
          </a:bodyPr>
          <a:lstStyle/>
          <a:p>
            <a:pPr algn="ctr" fontAlgn="auto">
              <a:spcBef>
                <a:spcPts val="0"/>
              </a:spcBef>
              <a:spcAft>
                <a:spcPts val="0"/>
              </a:spcAft>
              <a:defRPr/>
            </a:pPr>
            <a:r>
              <a:rPr lang="cs-CZ" sz="4000" b="1" dirty="0">
                <a:solidFill>
                  <a:srgbClr val="002060"/>
                </a:solidFill>
                <a:latin typeface="+mj-lt"/>
              </a:rPr>
              <a:t>ČASOVÁ  KONTROLA  SERVIS - VÝSTUP</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DCE6F2"/>
        </a:solidFill>
        <a:effectLst/>
      </p:bgPr>
    </p:bg>
    <p:spTree>
      <p:nvGrpSpPr>
        <p:cNvPr id="1" name=""/>
        <p:cNvGrpSpPr/>
        <p:nvPr/>
      </p:nvGrpSpPr>
      <p:grpSpPr>
        <a:xfrm>
          <a:off x="0" y="0"/>
          <a:ext cx="0" cy="0"/>
          <a:chOff x="0" y="0"/>
          <a:chExt cx="0" cy="0"/>
        </a:xfrm>
      </p:grpSpPr>
      <p:sp>
        <p:nvSpPr>
          <p:cNvPr id="5" name="BlokTextu 4"/>
          <p:cNvSpPr txBox="1"/>
          <p:nvPr/>
        </p:nvSpPr>
        <p:spPr>
          <a:xfrm>
            <a:off x="2267744" y="146120"/>
            <a:ext cx="3571875" cy="707886"/>
          </a:xfrm>
          <a:prstGeom prst="rect">
            <a:avLst/>
          </a:prstGeom>
          <a:noFill/>
          <a:ln>
            <a:noFill/>
          </a:ln>
          <a:effectLst>
            <a:outerShdw blurRad="50800" dist="38100" dir="8100000" algn="tr" rotWithShape="0">
              <a:schemeClr val="tx2">
                <a:lumMod val="40000"/>
                <a:lumOff val="60000"/>
                <a:alpha val="40000"/>
              </a:scheme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pPr algn="ctr" fontAlgn="auto">
              <a:spcBef>
                <a:spcPts val="0"/>
              </a:spcBef>
              <a:spcAft>
                <a:spcPts val="0"/>
              </a:spcAft>
              <a:defRPr/>
            </a:pPr>
            <a:r>
              <a:rPr lang="cs-CZ" sz="4000" b="1" dirty="0">
                <a:solidFill>
                  <a:srgbClr val="002060"/>
                </a:solidFill>
                <a:effectLst>
                  <a:outerShdw blurRad="50800" dist="50800" dir="5400000" algn="tr" rotWithShape="0">
                    <a:schemeClr val="bg1"/>
                  </a:outerShdw>
                </a:effectLst>
              </a:rPr>
              <a:t>FLEXI  SERVIS</a:t>
            </a:r>
          </a:p>
        </p:txBody>
      </p:sp>
      <p:sp>
        <p:nvSpPr>
          <p:cNvPr id="6" name="Obdĺžnik 5"/>
          <p:cNvSpPr/>
          <p:nvPr/>
        </p:nvSpPr>
        <p:spPr>
          <a:xfrm>
            <a:off x="285750" y="1357313"/>
            <a:ext cx="3286125" cy="17145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b="1" dirty="0">
                <a:solidFill>
                  <a:srgbClr val="002060"/>
                </a:solidFill>
              </a:rPr>
              <a:t>UZAVŘENÉ  PARKOVIŠTĚ</a:t>
            </a:r>
          </a:p>
          <a:p>
            <a:pPr algn="ctr" fontAlgn="auto">
              <a:spcBef>
                <a:spcPts val="0"/>
              </a:spcBef>
              <a:spcAft>
                <a:spcPts val="0"/>
              </a:spcAft>
              <a:defRPr/>
            </a:pPr>
            <a:r>
              <a:rPr lang="cs-CZ" sz="1200" b="1" dirty="0">
                <a:solidFill>
                  <a:srgbClr val="002060"/>
                </a:solidFill>
              </a:rPr>
              <a:t>(OTROKOVICE)</a:t>
            </a:r>
          </a:p>
        </p:txBody>
      </p:sp>
      <p:sp>
        <p:nvSpPr>
          <p:cNvPr id="7" name="Obdĺžnik 6"/>
          <p:cNvSpPr/>
          <p:nvPr/>
        </p:nvSpPr>
        <p:spPr>
          <a:xfrm>
            <a:off x="285750" y="3071813"/>
            <a:ext cx="3571875" cy="257175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b="1" dirty="0">
                <a:solidFill>
                  <a:srgbClr val="002060"/>
                </a:solidFill>
              </a:rPr>
              <a:t>SERVISNÍ  PARKOVIŠTĚ</a:t>
            </a:r>
          </a:p>
          <a:p>
            <a:pPr algn="ctr" fontAlgn="auto">
              <a:spcBef>
                <a:spcPts val="0"/>
              </a:spcBef>
              <a:spcAft>
                <a:spcPts val="0"/>
              </a:spcAft>
              <a:defRPr/>
            </a:pPr>
            <a:r>
              <a:rPr lang="cs-CZ" sz="1200" b="1" dirty="0">
                <a:solidFill>
                  <a:srgbClr val="002060"/>
                </a:solidFill>
              </a:rPr>
              <a:t>(OTROKOVICE)</a:t>
            </a:r>
          </a:p>
          <a:p>
            <a:pPr algn="ctr" fontAlgn="auto">
              <a:spcBef>
                <a:spcPts val="0"/>
              </a:spcBef>
              <a:spcAft>
                <a:spcPts val="0"/>
              </a:spcAft>
              <a:defRPr/>
            </a:pPr>
            <a:endParaRPr lang="cs-CZ" b="1" dirty="0">
              <a:solidFill>
                <a:srgbClr val="002060"/>
              </a:solidFill>
            </a:endParaRPr>
          </a:p>
          <a:p>
            <a:pPr algn="ctr" fontAlgn="auto">
              <a:spcBef>
                <a:spcPts val="0"/>
              </a:spcBef>
              <a:spcAft>
                <a:spcPts val="0"/>
              </a:spcAft>
              <a:defRPr/>
            </a:pPr>
            <a:r>
              <a:rPr lang="cs-CZ" sz="1400" dirty="0">
                <a:solidFill>
                  <a:srgbClr val="002060"/>
                </a:solidFill>
              </a:rPr>
              <a:t>(MAX.  45  MINUT)</a:t>
            </a:r>
          </a:p>
        </p:txBody>
      </p:sp>
      <p:sp>
        <p:nvSpPr>
          <p:cNvPr id="8" name="Ovál 7"/>
          <p:cNvSpPr>
            <a:spLocks noChangeAspect="1"/>
          </p:cNvSpPr>
          <p:nvPr/>
        </p:nvSpPr>
        <p:spPr>
          <a:xfrm>
            <a:off x="785813" y="3024188"/>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dirty="0"/>
          </a:p>
        </p:txBody>
      </p:sp>
      <p:sp>
        <p:nvSpPr>
          <p:cNvPr id="10" name="Ovál 9"/>
          <p:cNvSpPr>
            <a:spLocks noChangeAspect="1"/>
          </p:cNvSpPr>
          <p:nvPr/>
        </p:nvSpPr>
        <p:spPr>
          <a:xfrm>
            <a:off x="947738" y="1331913"/>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dirty="0"/>
          </a:p>
        </p:txBody>
      </p:sp>
      <p:sp>
        <p:nvSpPr>
          <p:cNvPr id="11" name="Ovál 10"/>
          <p:cNvSpPr>
            <a:spLocks noChangeAspect="1"/>
          </p:cNvSpPr>
          <p:nvPr/>
        </p:nvSpPr>
        <p:spPr>
          <a:xfrm>
            <a:off x="3786188" y="4714875"/>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dirty="0"/>
          </a:p>
        </p:txBody>
      </p:sp>
      <p:sp>
        <p:nvSpPr>
          <p:cNvPr id="12" name="Šípka dolu 11"/>
          <p:cNvSpPr/>
          <p:nvPr/>
        </p:nvSpPr>
        <p:spPr>
          <a:xfrm>
            <a:off x="928688" y="971550"/>
            <a:ext cx="142875" cy="28575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dirty="0"/>
          </a:p>
        </p:txBody>
      </p:sp>
      <p:sp>
        <p:nvSpPr>
          <p:cNvPr id="13" name="Šípka dolu 12"/>
          <p:cNvSpPr/>
          <p:nvPr/>
        </p:nvSpPr>
        <p:spPr>
          <a:xfrm>
            <a:off x="785813" y="3311525"/>
            <a:ext cx="142875" cy="28575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dirty="0"/>
          </a:p>
        </p:txBody>
      </p:sp>
      <p:sp>
        <p:nvSpPr>
          <p:cNvPr id="75786" name="BlokTextu 14"/>
          <p:cNvSpPr txBox="1">
            <a:spLocks noChangeArrowheads="1"/>
          </p:cNvSpPr>
          <p:nvPr/>
        </p:nvSpPr>
        <p:spPr bwMode="auto">
          <a:xfrm>
            <a:off x="642938" y="1500188"/>
            <a:ext cx="785812" cy="338137"/>
          </a:xfrm>
          <a:prstGeom prst="rect">
            <a:avLst/>
          </a:prstGeom>
          <a:noFill/>
          <a:ln w="9525">
            <a:noFill/>
            <a:miter lim="800000"/>
            <a:headEnd/>
            <a:tailEnd/>
          </a:ln>
        </p:spPr>
        <p:txBody>
          <a:bodyPr>
            <a:spAutoFit/>
          </a:bodyPr>
          <a:lstStyle/>
          <a:p>
            <a:r>
              <a:rPr lang="sk-SK" sz="1600" b="1">
                <a:latin typeface="Calibri" pitchFamily="34" charset="0"/>
              </a:rPr>
              <a:t>ČK  9A</a:t>
            </a:r>
          </a:p>
        </p:txBody>
      </p:sp>
      <p:sp>
        <p:nvSpPr>
          <p:cNvPr id="75787" name="Obdĺžnik 15"/>
          <p:cNvSpPr>
            <a:spLocks noChangeArrowheads="1"/>
          </p:cNvSpPr>
          <p:nvPr/>
        </p:nvSpPr>
        <p:spPr bwMode="auto">
          <a:xfrm>
            <a:off x="928688" y="3071813"/>
            <a:ext cx="785812" cy="338137"/>
          </a:xfrm>
          <a:prstGeom prst="rect">
            <a:avLst/>
          </a:prstGeom>
          <a:noFill/>
          <a:ln w="9525">
            <a:noFill/>
            <a:miter lim="800000"/>
            <a:headEnd/>
            <a:tailEnd/>
          </a:ln>
        </p:spPr>
        <p:txBody>
          <a:bodyPr>
            <a:spAutoFit/>
          </a:bodyPr>
          <a:lstStyle/>
          <a:p>
            <a:r>
              <a:rPr lang="sk-SK" sz="1600" b="1">
                <a:latin typeface="Calibri" pitchFamily="34" charset="0"/>
              </a:rPr>
              <a:t>ČK  9B</a:t>
            </a:r>
          </a:p>
        </p:txBody>
      </p:sp>
      <p:sp>
        <p:nvSpPr>
          <p:cNvPr id="75788" name="Obdĺžnik 16"/>
          <p:cNvSpPr>
            <a:spLocks noChangeArrowheads="1"/>
          </p:cNvSpPr>
          <p:nvPr/>
        </p:nvSpPr>
        <p:spPr bwMode="auto">
          <a:xfrm>
            <a:off x="3000375" y="4357688"/>
            <a:ext cx="712788" cy="338137"/>
          </a:xfrm>
          <a:prstGeom prst="rect">
            <a:avLst/>
          </a:prstGeom>
          <a:noFill/>
          <a:ln w="9525">
            <a:noFill/>
            <a:miter lim="800000"/>
            <a:headEnd/>
            <a:tailEnd/>
          </a:ln>
        </p:spPr>
        <p:txBody>
          <a:bodyPr>
            <a:spAutoFit/>
          </a:bodyPr>
          <a:lstStyle/>
          <a:p>
            <a:r>
              <a:rPr lang="sk-SK" sz="1600" b="1">
                <a:latin typeface="Calibri" pitchFamily="34" charset="0"/>
              </a:rPr>
              <a:t>ČK  9C</a:t>
            </a:r>
          </a:p>
        </p:txBody>
      </p:sp>
      <p:sp>
        <p:nvSpPr>
          <p:cNvPr id="21" name="Obdĺžnik 20"/>
          <p:cNvSpPr/>
          <p:nvPr/>
        </p:nvSpPr>
        <p:spPr>
          <a:xfrm>
            <a:off x="5357813" y="4929188"/>
            <a:ext cx="3429000" cy="17145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b="1" dirty="0">
                <a:solidFill>
                  <a:srgbClr val="002060"/>
                </a:solidFill>
              </a:rPr>
              <a:t>UZAVŘENÉ  PARKOVIŠTĚ</a:t>
            </a:r>
          </a:p>
          <a:p>
            <a:pPr algn="ctr" fontAlgn="auto">
              <a:spcBef>
                <a:spcPts val="0"/>
              </a:spcBef>
              <a:spcAft>
                <a:spcPts val="0"/>
              </a:spcAft>
              <a:defRPr/>
            </a:pPr>
            <a:r>
              <a:rPr lang="cs-CZ" sz="1200" b="1" dirty="0">
                <a:solidFill>
                  <a:srgbClr val="002060"/>
                </a:solidFill>
              </a:rPr>
              <a:t>(ZLÍN  POD  VELKÝM  KINEM)</a:t>
            </a:r>
          </a:p>
        </p:txBody>
      </p:sp>
      <p:sp>
        <p:nvSpPr>
          <p:cNvPr id="22" name="Ovál 21"/>
          <p:cNvSpPr>
            <a:spLocks noChangeAspect="1"/>
          </p:cNvSpPr>
          <p:nvPr/>
        </p:nvSpPr>
        <p:spPr>
          <a:xfrm>
            <a:off x="5286375" y="6215063"/>
            <a:ext cx="107950" cy="1079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dirty="0"/>
          </a:p>
        </p:txBody>
      </p:sp>
      <p:sp>
        <p:nvSpPr>
          <p:cNvPr id="23" name="Šípka dolu 22"/>
          <p:cNvSpPr/>
          <p:nvPr/>
        </p:nvSpPr>
        <p:spPr>
          <a:xfrm rot="16200000">
            <a:off x="3357562" y="4643438"/>
            <a:ext cx="142875" cy="28575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dirty="0"/>
          </a:p>
        </p:txBody>
      </p:sp>
      <p:sp>
        <p:nvSpPr>
          <p:cNvPr id="24" name="Šípka dolu 23"/>
          <p:cNvSpPr/>
          <p:nvPr/>
        </p:nvSpPr>
        <p:spPr>
          <a:xfrm rot="16200000">
            <a:off x="5000625" y="6000751"/>
            <a:ext cx="142875" cy="28575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dirty="0"/>
          </a:p>
        </p:txBody>
      </p:sp>
      <p:sp>
        <p:nvSpPr>
          <p:cNvPr id="75794" name="Obdĺžnik 25"/>
          <p:cNvSpPr>
            <a:spLocks noChangeArrowheads="1"/>
          </p:cNvSpPr>
          <p:nvPr/>
        </p:nvSpPr>
        <p:spPr bwMode="auto">
          <a:xfrm>
            <a:off x="5429250" y="6072188"/>
            <a:ext cx="733425" cy="338137"/>
          </a:xfrm>
          <a:prstGeom prst="rect">
            <a:avLst/>
          </a:prstGeom>
          <a:noFill/>
          <a:ln w="9525">
            <a:noFill/>
            <a:miter lim="800000"/>
            <a:headEnd/>
            <a:tailEnd/>
          </a:ln>
        </p:spPr>
        <p:txBody>
          <a:bodyPr wrap="none">
            <a:spAutoFit/>
          </a:bodyPr>
          <a:lstStyle/>
          <a:p>
            <a:r>
              <a:rPr lang="sk-SK" sz="1600" b="1">
                <a:latin typeface="Calibri" pitchFamily="34" charset="0"/>
              </a:rPr>
              <a:t>ČK  9D</a:t>
            </a:r>
            <a:endParaRPr lang="cs-CZ" sz="1600"/>
          </a:p>
        </p:txBody>
      </p:sp>
      <p:sp>
        <p:nvSpPr>
          <p:cNvPr id="20" name="Voľná forma 19"/>
          <p:cNvSpPr/>
          <p:nvPr/>
        </p:nvSpPr>
        <p:spPr>
          <a:xfrm>
            <a:off x="2122488" y="4756150"/>
            <a:ext cx="3135312" cy="1895475"/>
          </a:xfrm>
          <a:custGeom>
            <a:avLst/>
            <a:gdLst>
              <a:gd name="connsiteX0" fmla="*/ 1801905 w 3135405"/>
              <a:gd name="connsiteY0" fmla="*/ 44796 h 1895900"/>
              <a:gd name="connsiteX1" fmla="*/ 2192430 w 3135405"/>
              <a:gd name="connsiteY1" fmla="*/ 44796 h 1895900"/>
              <a:gd name="connsiteX2" fmla="*/ 2230530 w 3135405"/>
              <a:gd name="connsiteY2" fmla="*/ 101946 h 1895900"/>
              <a:gd name="connsiteX3" fmla="*/ 2268630 w 3135405"/>
              <a:gd name="connsiteY3" fmla="*/ 111471 h 1895900"/>
              <a:gd name="connsiteX4" fmla="*/ 2287680 w 3135405"/>
              <a:gd name="connsiteY4" fmla="*/ 149571 h 1895900"/>
              <a:gd name="connsiteX5" fmla="*/ 2316255 w 3135405"/>
              <a:gd name="connsiteY5" fmla="*/ 168621 h 1895900"/>
              <a:gd name="connsiteX6" fmla="*/ 2335305 w 3135405"/>
              <a:gd name="connsiteY6" fmla="*/ 197196 h 1895900"/>
              <a:gd name="connsiteX7" fmla="*/ 2354355 w 3135405"/>
              <a:gd name="connsiteY7" fmla="*/ 330546 h 1895900"/>
              <a:gd name="connsiteX8" fmla="*/ 2344830 w 3135405"/>
              <a:gd name="connsiteY8" fmla="*/ 682971 h 1895900"/>
              <a:gd name="connsiteX9" fmla="*/ 2325780 w 3135405"/>
              <a:gd name="connsiteY9" fmla="*/ 768696 h 1895900"/>
              <a:gd name="connsiteX10" fmla="*/ 2316255 w 3135405"/>
              <a:gd name="connsiteY10" fmla="*/ 835371 h 1895900"/>
              <a:gd name="connsiteX11" fmla="*/ 2306730 w 3135405"/>
              <a:gd name="connsiteY11" fmla="*/ 949671 h 1895900"/>
              <a:gd name="connsiteX12" fmla="*/ 2249580 w 3135405"/>
              <a:gd name="connsiteY12" fmla="*/ 1063971 h 1895900"/>
              <a:gd name="connsiteX13" fmla="*/ 2211480 w 3135405"/>
              <a:gd name="connsiteY13" fmla="*/ 1130646 h 1895900"/>
              <a:gd name="connsiteX14" fmla="*/ 2182905 w 3135405"/>
              <a:gd name="connsiteY14" fmla="*/ 1159221 h 1895900"/>
              <a:gd name="connsiteX15" fmla="*/ 2154330 w 3135405"/>
              <a:gd name="connsiteY15" fmla="*/ 1168746 h 1895900"/>
              <a:gd name="connsiteX16" fmla="*/ 2125755 w 3135405"/>
              <a:gd name="connsiteY16" fmla="*/ 1197321 h 1895900"/>
              <a:gd name="connsiteX17" fmla="*/ 2059080 w 3135405"/>
              <a:gd name="connsiteY17" fmla="*/ 1225896 h 1895900"/>
              <a:gd name="connsiteX18" fmla="*/ 1744755 w 3135405"/>
              <a:gd name="connsiteY18" fmla="*/ 1206846 h 1895900"/>
              <a:gd name="connsiteX19" fmla="*/ 1211355 w 3135405"/>
              <a:gd name="connsiteY19" fmla="*/ 1216371 h 1895900"/>
              <a:gd name="connsiteX20" fmla="*/ 992280 w 3135405"/>
              <a:gd name="connsiteY20" fmla="*/ 1225896 h 1895900"/>
              <a:gd name="connsiteX21" fmla="*/ 535080 w 3135405"/>
              <a:gd name="connsiteY21" fmla="*/ 1235421 h 1895900"/>
              <a:gd name="connsiteX22" fmla="*/ 458880 w 3135405"/>
              <a:gd name="connsiteY22" fmla="*/ 1244946 h 1895900"/>
              <a:gd name="connsiteX23" fmla="*/ 163605 w 3135405"/>
              <a:gd name="connsiteY23" fmla="*/ 1254471 h 1895900"/>
              <a:gd name="connsiteX24" fmla="*/ 125505 w 3135405"/>
              <a:gd name="connsiteY24" fmla="*/ 1263996 h 1895900"/>
              <a:gd name="connsiteX25" fmla="*/ 77880 w 3135405"/>
              <a:gd name="connsiteY25" fmla="*/ 1273521 h 1895900"/>
              <a:gd name="connsiteX26" fmla="*/ 49305 w 3135405"/>
              <a:gd name="connsiteY26" fmla="*/ 1311621 h 1895900"/>
              <a:gd name="connsiteX27" fmla="*/ 20730 w 3135405"/>
              <a:gd name="connsiteY27" fmla="*/ 1330671 h 1895900"/>
              <a:gd name="connsiteX28" fmla="*/ 20730 w 3135405"/>
              <a:gd name="connsiteY28" fmla="*/ 1521171 h 1895900"/>
              <a:gd name="connsiteX29" fmla="*/ 49305 w 3135405"/>
              <a:gd name="connsiteY29" fmla="*/ 1587846 h 1895900"/>
              <a:gd name="connsiteX30" fmla="*/ 96930 w 3135405"/>
              <a:gd name="connsiteY30" fmla="*/ 1616421 h 1895900"/>
              <a:gd name="connsiteX31" fmla="*/ 192180 w 3135405"/>
              <a:gd name="connsiteY31" fmla="*/ 1644996 h 1895900"/>
              <a:gd name="connsiteX32" fmla="*/ 677955 w 3135405"/>
              <a:gd name="connsiteY32" fmla="*/ 1654521 h 1895900"/>
              <a:gd name="connsiteX33" fmla="*/ 858930 w 3135405"/>
              <a:gd name="connsiteY33" fmla="*/ 1635471 h 1895900"/>
              <a:gd name="connsiteX34" fmla="*/ 887505 w 3135405"/>
              <a:gd name="connsiteY34" fmla="*/ 1625946 h 1895900"/>
              <a:gd name="connsiteX35" fmla="*/ 944655 w 3135405"/>
              <a:gd name="connsiteY35" fmla="*/ 1597371 h 1895900"/>
              <a:gd name="connsiteX36" fmla="*/ 982755 w 3135405"/>
              <a:gd name="connsiteY36" fmla="*/ 1568796 h 1895900"/>
              <a:gd name="connsiteX37" fmla="*/ 1097055 w 3135405"/>
              <a:gd name="connsiteY37" fmla="*/ 1502121 h 1895900"/>
              <a:gd name="connsiteX38" fmla="*/ 1163730 w 3135405"/>
              <a:gd name="connsiteY38" fmla="*/ 1549746 h 1895900"/>
              <a:gd name="connsiteX39" fmla="*/ 1239930 w 3135405"/>
              <a:gd name="connsiteY39" fmla="*/ 1625946 h 1895900"/>
              <a:gd name="connsiteX40" fmla="*/ 1278030 w 3135405"/>
              <a:gd name="connsiteY40" fmla="*/ 1673571 h 1895900"/>
              <a:gd name="connsiteX41" fmla="*/ 1297080 w 3135405"/>
              <a:gd name="connsiteY41" fmla="*/ 1702146 h 1895900"/>
              <a:gd name="connsiteX42" fmla="*/ 1373280 w 3135405"/>
              <a:gd name="connsiteY42" fmla="*/ 1778346 h 1895900"/>
              <a:gd name="connsiteX43" fmla="*/ 1459005 w 3135405"/>
              <a:gd name="connsiteY43" fmla="*/ 1845021 h 1895900"/>
              <a:gd name="connsiteX44" fmla="*/ 1525680 w 3135405"/>
              <a:gd name="connsiteY44" fmla="*/ 1864071 h 1895900"/>
              <a:gd name="connsiteX45" fmla="*/ 1754280 w 3135405"/>
              <a:gd name="connsiteY45" fmla="*/ 1854546 h 1895900"/>
              <a:gd name="connsiteX46" fmla="*/ 1887630 w 3135405"/>
              <a:gd name="connsiteY46" fmla="*/ 1845021 h 1895900"/>
              <a:gd name="connsiteX47" fmla="*/ 1916205 w 3135405"/>
              <a:gd name="connsiteY47" fmla="*/ 1835496 h 1895900"/>
              <a:gd name="connsiteX48" fmla="*/ 1992405 w 3135405"/>
              <a:gd name="connsiteY48" fmla="*/ 1816446 h 1895900"/>
              <a:gd name="connsiteX49" fmla="*/ 2068605 w 3135405"/>
              <a:gd name="connsiteY49" fmla="*/ 1759296 h 1895900"/>
              <a:gd name="connsiteX50" fmla="*/ 2087655 w 3135405"/>
              <a:gd name="connsiteY50" fmla="*/ 1721196 h 1895900"/>
              <a:gd name="connsiteX51" fmla="*/ 2106705 w 3135405"/>
              <a:gd name="connsiteY51" fmla="*/ 1692621 h 1895900"/>
              <a:gd name="connsiteX52" fmla="*/ 2135280 w 3135405"/>
              <a:gd name="connsiteY52" fmla="*/ 1606896 h 1895900"/>
              <a:gd name="connsiteX53" fmla="*/ 2173380 w 3135405"/>
              <a:gd name="connsiteY53" fmla="*/ 1549746 h 1895900"/>
              <a:gd name="connsiteX54" fmla="*/ 3135405 w 3135405"/>
              <a:gd name="connsiteY54" fmla="*/ 1540221 h 189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135405" h="1895900">
                <a:moveTo>
                  <a:pt x="1801905" y="44796"/>
                </a:moveTo>
                <a:cubicBezTo>
                  <a:pt x="1936292" y="0"/>
                  <a:pt x="1924861" y="201"/>
                  <a:pt x="2192430" y="44796"/>
                </a:cubicBezTo>
                <a:cubicBezTo>
                  <a:pt x="2215014" y="48560"/>
                  <a:pt x="2208318" y="96393"/>
                  <a:pt x="2230530" y="101946"/>
                </a:cubicBezTo>
                <a:lnTo>
                  <a:pt x="2268630" y="111471"/>
                </a:lnTo>
                <a:cubicBezTo>
                  <a:pt x="2274980" y="124171"/>
                  <a:pt x="2278590" y="138663"/>
                  <a:pt x="2287680" y="149571"/>
                </a:cubicBezTo>
                <a:cubicBezTo>
                  <a:pt x="2295009" y="158365"/>
                  <a:pt x="2308160" y="160526"/>
                  <a:pt x="2316255" y="168621"/>
                </a:cubicBezTo>
                <a:cubicBezTo>
                  <a:pt x="2324350" y="176716"/>
                  <a:pt x="2328955" y="187671"/>
                  <a:pt x="2335305" y="197196"/>
                </a:cubicBezTo>
                <a:cubicBezTo>
                  <a:pt x="2340045" y="225633"/>
                  <a:pt x="2354355" y="306705"/>
                  <a:pt x="2354355" y="330546"/>
                </a:cubicBezTo>
                <a:cubicBezTo>
                  <a:pt x="2354355" y="448064"/>
                  <a:pt x="2350290" y="565580"/>
                  <a:pt x="2344830" y="682971"/>
                </a:cubicBezTo>
                <a:cubicBezTo>
                  <a:pt x="2343018" y="721935"/>
                  <a:pt x="2336544" y="736403"/>
                  <a:pt x="2325780" y="768696"/>
                </a:cubicBezTo>
                <a:cubicBezTo>
                  <a:pt x="2322605" y="790921"/>
                  <a:pt x="2318605" y="813044"/>
                  <a:pt x="2316255" y="835371"/>
                </a:cubicBezTo>
                <a:cubicBezTo>
                  <a:pt x="2312253" y="873393"/>
                  <a:pt x="2313015" y="911959"/>
                  <a:pt x="2306730" y="949671"/>
                </a:cubicBezTo>
                <a:cubicBezTo>
                  <a:pt x="2294759" y="1021495"/>
                  <a:pt x="2282492" y="998147"/>
                  <a:pt x="2249580" y="1063971"/>
                </a:cubicBezTo>
                <a:cubicBezTo>
                  <a:pt x="2237935" y="1087262"/>
                  <a:pt x="2228309" y="1110451"/>
                  <a:pt x="2211480" y="1130646"/>
                </a:cubicBezTo>
                <a:cubicBezTo>
                  <a:pt x="2202856" y="1140994"/>
                  <a:pt x="2194113" y="1151749"/>
                  <a:pt x="2182905" y="1159221"/>
                </a:cubicBezTo>
                <a:cubicBezTo>
                  <a:pt x="2174551" y="1164790"/>
                  <a:pt x="2163855" y="1165571"/>
                  <a:pt x="2154330" y="1168746"/>
                </a:cubicBezTo>
                <a:cubicBezTo>
                  <a:pt x="2144805" y="1178271"/>
                  <a:pt x="2136716" y="1189491"/>
                  <a:pt x="2125755" y="1197321"/>
                </a:cubicBezTo>
                <a:cubicBezTo>
                  <a:pt x="2105157" y="1212034"/>
                  <a:pt x="2082399" y="1218123"/>
                  <a:pt x="2059080" y="1225896"/>
                </a:cubicBezTo>
                <a:cubicBezTo>
                  <a:pt x="1937271" y="1195444"/>
                  <a:pt x="1994159" y="1206846"/>
                  <a:pt x="1744755" y="1206846"/>
                </a:cubicBezTo>
                <a:cubicBezTo>
                  <a:pt x="1566927" y="1206846"/>
                  <a:pt x="1389155" y="1213196"/>
                  <a:pt x="1211355" y="1216371"/>
                </a:cubicBezTo>
                <a:lnTo>
                  <a:pt x="992280" y="1225896"/>
                </a:lnTo>
                <a:lnTo>
                  <a:pt x="535080" y="1235421"/>
                </a:lnTo>
                <a:cubicBezTo>
                  <a:pt x="509499" y="1236335"/>
                  <a:pt x="484444" y="1243635"/>
                  <a:pt x="458880" y="1244946"/>
                </a:cubicBezTo>
                <a:cubicBezTo>
                  <a:pt x="360533" y="1249989"/>
                  <a:pt x="262030" y="1251296"/>
                  <a:pt x="163605" y="1254471"/>
                </a:cubicBezTo>
                <a:cubicBezTo>
                  <a:pt x="150905" y="1257646"/>
                  <a:pt x="138284" y="1261156"/>
                  <a:pt x="125505" y="1263996"/>
                </a:cubicBezTo>
                <a:cubicBezTo>
                  <a:pt x="109701" y="1267508"/>
                  <a:pt x="91609" y="1264941"/>
                  <a:pt x="77880" y="1273521"/>
                </a:cubicBezTo>
                <a:cubicBezTo>
                  <a:pt x="64418" y="1281935"/>
                  <a:pt x="60530" y="1300396"/>
                  <a:pt x="49305" y="1311621"/>
                </a:cubicBezTo>
                <a:cubicBezTo>
                  <a:pt x="41210" y="1319716"/>
                  <a:pt x="30255" y="1324321"/>
                  <a:pt x="20730" y="1330671"/>
                </a:cubicBezTo>
                <a:cubicBezTo>
                  <a:pt x="0" y="1413591"/>
                  <a:pt x="5956" y="1373434"/>
                  <a:pt x="20730" y="1521171"/>
                </a:cubicBezTo>
                <a:cubicBezTo>
                  <a:pt x="22843" y="1542301"/>
                  <a:pt x="31903" y="1572930"/>
                  <a:pt x="49305" y="1587846"/>
                </a:cubicBezTo>
                <a:cubicBezTo>
                  <a:pt x="63361" y="1599894"/>
                  <a:pt x="79741" y="1609545"/>
                  <a:pt x="96930" y="1616421"/>
                </a:cubicBezTo>
                <a:cubicBezTo>
                  <a:pt x="127707" y="1628732"/>
                  <a:pt x="159103" y="1642827"/>
                  <a:pt x="192180" y="1644996"/>
                </a:cubicBezTo>
                <a:cubicBezTo>
                  <a:pt x="353789" y="1655593"/>
                  <a:pt x="516030" y="1651346"/>
                  <a:pt x="677955" y="1654521"/>
                </a:cubicBezTo>
                <a:cubicBezTo>
                  <a:pt x="783715" y="1647470"/>
                  <a:pt x="788286" y="1655655"/>
                  <a:pt x="858930" y="1635471"/>
                </a:cubicBezTo>
                <a:cubicBezTo>
                  <a:pt x="868584" y="1632713"/>
                  <a:pt x="878330" y="1630024"/>
                  <a:pt x="887505" y="1625946"/>
                </a:cubicBezTo>
                <a:cubicBezTo>
                  <a:pt x="906968" y="1617296"/>
                  <a:pt x="926392" y="1608329"/>
                  <a:pt x="944655" y="1597371"/>
                </a:cubicBezTo>
                <a:cubicBezTo>
                  <a:pt x="958268" y="1589203"/>
                  <a:pt x="969703" y="1577832"/>
                  <a:pt x="982755" y="1568796"/>
                </a:cubicBezTo>
                <a:cubicBezTo>
                  <a:pt x="1070114" y="1508317"/>
                  <a:pt x="1037864" y="1521851"/>
                  <a:pt x="1097055" y="1502121"/>
                </a:cubicBezTo>
                <a:cubicBezTo>
                  <a:pt x="1159216" y="1517661"/>
                  <a:pt x="1116798" y="1498548"/>
                  <a:pt x="1163730" y="1549746"/>
                </a:cubicBezTo>
                <a:cubicBezTo>
                  <a:pt x="1188003" y="1576225"/>
                  <a:pt x="1217490" y="1597896"/>
                  <a:pt x="1239930" y="1625946"/>
                </a:cubicBezTo>
                <a:cubicBezTo>
                  <a:pt x="1252630" y="1641821"/>
                  <a:pt x="1265832" y="1657307"/>
                  <a:pt x="1278030" y="1673571"/>
                </a:cubicBezTo>
                <a:cubicBezTo>
                  <a:pt x="1284899" y="1682729"/>
                  <a:pt x="1289379" y="1693675"/>
                  <a:pt x="1297080" y="1702146"/>
                </a:cubicBezTo>
                <a:cubicBezTo>
                  <a:pt x="1321243" y="1728725"/>
                  <a:pt x="1347880" y="1752946"/>
                  <a:pt x="1373280" y="1778346"/>
                </a:cubicBezTo>
                <a:cubicBezTo>
                  <a:pt x="1437530" y="1842596"/>
                  <a:pt x="1404872" y="1826977"/>
                  <a:pt x="1459005" y="1845021"/>
                </a:cubicBezTo>
                <a:cubicBezTo>
                  <a:pt x="1526843" y="1895900"/>
                  <a:pt x="1468317" y="1868320"/>
                  <a:pt x="1525680" y="1864071"/>
                </a:cubicBezTo>
                <a:cubicBezTo>
                  <a:pt x="1601738" y="1858437"/>
                  <a:pt x="1678119" y="1858554"/>
                  <a:pt x="1754280" y="1854546"/>
                </a:cubicBezTo>
                <a:cubicBezTo>
                  <a:pt x="1798782" y="1852204"/>
                  <a:pt x="1843180" y="1848196"/>
                  <a:pt x="1887630" y="1845021"/>
                </a:cubicBezTo>
                <a:cubicBezTo>
                  <a:pt x="1897155" y="1841846"/>
                  <a:pt x="1906519" y="1838138"/>
                  <a:pt x="1916205" y="1835496"/>
                </a:cubicBezTo>
                <a:cubicBezTo>
                  <a:pt x="1941464" y="1828607"/>
                  <a:pt x="1967968" y="1825845"/>
                  <a:pt x="1992405" y="1816446"/>
                </a:cubicBezTo>
                <a:cubicBezTo>
                  <a:pt x="2016470" y="1807190"/>
                  <a:pt x="2052486" y="1781862"/>
                  <a:pt x="2068605" y="1759296"/>
                </a:cubicBezTo>
                <a:cubicBezTo>
                  <a:pt x="2076858" y="1747742"/>
                  <a:pt x="2080610" y="1733524"/>
                  <a:pt x="2087655" y="1721196"/>
                </a:cubicBezTo>
                <a:cubicBezTo>
                  <a:pt x="2093335" y="1711257"/>
                  <a:pt x="2101585" y="1702860"/>
                  <a:pt x="2106705" y="1692621"/>
                </a:cubicBezTo>
                <a:cubicBezTo>
                  <a:pt x="2128598" y="1648834"/>
                  <a:pt x="2123153" y="1649339"/>
                  <a:pt x="2135280" y="1606896"/>
                </a:cubicBezTo>
                <a:cubicBezTo>
                  <a:pt x="2139999" y="1590380"/>
                  <a:pt x="2149868" y="1552097"/>
                  <a:pt x="2173380" y="1549746"/>
                </a:cubicBezTo>
                <a:cubicBezTo>
                  <a:pt x="2323529" y="1534731"/>
                  <a:pt x="3109267" y="1540221"/>
                  <a:pt x="3135405" y="1540221"/>
                </a:cubicBezTo>
              </a:path>
            </a:pathLst>
          </a:custGeom>
          <a:ln w="63500" cmpd="dbl">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dirty="0"/>
          </a:p>
        </p:txBody>
      </p:sp>
      <p:pic>
        <p:nvPicPr>
          <p:cNvPr id="157698" name="Picture 2" descr="C:\Users\user\Desktop\JV%20BCRZ%202017%20-%20Rally%20-%20150x_Stránka_09.jpg"/>
          <p:cNvPicPr>
            <a:picLocks noChangeAspect="1" noChangeArrowheads="1"/>
          </p:cNvPicPr>
          <p:nvPr/>
        </p:nvPicPr>
        <p:blipFill>
          <a:blip r:embed="rId3" cstate="print"/>
          <a:srcRect l="30711" t="5840" r="30983" b="26281"/>
          <a:stretch>
            <a:fillRect/>
          </a:stretch>
        </p:blipFill>
        <p:spPr bwMode="auto">
          <a:xfrm>
            <a:off x="5580112" y="780803"/>
            <a:ext cx="3217920" cy="4032744"/>
          </a:xfrm>
          <a:prstGeom prst="rect">
            <a:avLst/>
          </a:prstGeom>
          <a:noFill/>
          <a:effectLst>
            <a:outerShdw blurRad="50800" dist="76200" dir="8100000" algn="tr" rotWithShape="0">
              <a:prstClr val="black">
                <a:alpha val="40000"/>
              </a:prstClr>
            </a:outerShdw>
          </a:effectLst>
        </p:spPr>
      </p:pic>
      <p:pic>
        <p:nvPicPr>
          <p:cNvPr id="228354" name="Picture 2" descr="photo">
            <a:hlinkClick r:id="rId4"/>
          </p:cNvPr>
          <p:cNvPicPr>
            <a:picLocks noChangeAspect="1" noChangeArrowheads="1"/>
          </p:cNvPicPr>
          <p:nvPr/>
        </p:nvPicPr>
        <p:blipFill>
          <a:blip r:embed="rId5" cstate="print"/>
          <a:srcRect l="14895" t="51070" r="29779" b="7436"/>
          <a:stretch>
            <a:fillRect/>
          </a:stretch>
        </p:blipFill>
        <p:spPr bwMode="auto">
          <a:xfrm>
            <a:off x="2267744" y="6165304"/>
            <a:ext cx="900000" cy="450000"/>
          </a:xfrm>
          <a:prstGeom prst="rect">
            <a:avLst/>
          </a:prstGeom>
          <a:noFill/>
        </p:spPr>
      </p:pic>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B9CDE5"/>
        </a:solidFill>
        <a:effectLst/>
      </p:bgPr>
    </p:bg>
    <p:spTree>
      <p:nvGrpSpPr>
        <p:cNvPr id="1" name=""/>
        <p:cNvGrpSpPr/>
        <p:nvPr/>
      </p:nvGrpSpPr>
      <p:grpSpPr>
        <a:xfrm>
          <a:off x="0" y="0"/>
          <a:ext cx="0" cy="0"/>
          <a:chOff x="0" y="0"/>
          <a:chExt cx="0" cy="0"/>
        </a:xfrm>
      </p:grpSpPr>
      <p:sp>
        <p:nvSpPr>
          <p:cNvPr id="8" name="Obdĺžnik 5"/>
          <p:cNvSpPr>
            <a:spLocks noChangeArrowheads="1"/>
          </p:cNvSpPr>
          <p:nvPr/>
        </p:nvSpPr>
        <p:spPr bwMode="auto">
          <a:xfrm>
            <a:off x="467544" y="4857750"/>
            <a:ext cx="8462144" cy="1816100"/>
          </a:xfrm>
          <a:prstGeom prst="rect">
            <a:avLst/>
          </a:prstGeom>
          <a:noFill/>
          <a:ln w="9525">
            <a:noFill/>
            <a:miter lim="800000"/>
            <a:headEnd/>
            <a:tailEnd/>
          </a:ln>
        </p:spPr>
        <p:txBody>
          <a:bodyPr wrap="square">
            <a:spAutoFit/>
          </a:bodyPr>
          <a:lstStyle/>
          <a:p>
            <a:r>
              <a:rPr lang="cs-CZ" sz="2800" b="1" dirty="0">
                <a:solidFill>
                  <a:srgbClr val="002060"/>
                </a:solidFill>
                <a:latin typeface="Calibri" pitchFamily="34" charset="0"/>
              </a:rPr>
              <a:t>POSÁDKA  MŮŽE  TANKOVAT :</a:t>
            </a:r>
          </a:p>
          <a:p>
            <a:r>
              <a:rPr lang="cs-CZ" sz="2800" b="1" dirty="0">
                <a:solidFill>
                  <a:srgbClr val="002060"/>
                </a:solidFill>
                <a:latin typeface="Calibri" pitchFamily="34" charset="0"/>
              </a:rPr>
              <a:t>• JEN  V  TANKOVACÍCH  PROSTORECH  </a:t>
            </a:r>
          </a:p>
          <a:p>
            <a:r>
              <a:rPr lang="cs-CZ" sz="2800" b="1" dirty="0">
                <a:solidFill>
                  <a:srgbClr val="002060"/>
                </a:solidFill>
                <a:latin typeface="Calibri" pitchFamily="34" charset="0"/>
              </a:rPr>
              <a:t>• V  KOMERČNÍCH  ČERPACÍCH  STANICÍCH  NA  TRATI</a:t>
            </a:r>
          </a:p>
          <a:p>
            <a:r>
              <a:rPr lang="cs-CZ" sz="2800" b="1" dirty="0">
                <a:solidFill>
                  <a:srgbClr val="002060"/>
                </a:solidFill>
                <a:latin typeface="Calibri" pitchFamily="34" charset="0"/>
              </a:rPr>
              <a:t>    RALLY  URČENÝCH  V  ITINERÁŘI </a:t>
            </a:r>
            <a:endParaRPr lang="sk-SK" sz="2800" b="1" dirty="0">
              <a:solidFill>
                <a:srgbClr val="002060"/>
              </a:solidFill>
              <a:latin typeface="Calibri" pitchFamily="34" charset="0"/>
            </a:endParaRPr>
          </a:p>
        </p:txBody>
      </p:sp>
      <p:pic>
        <p:nvPicPr>
          <p:cNvPr id="9218" name="Picture 2" descr="C:\Users\user\Desktop\Do prednášky 2\lip_0100.jpg"/>
          <p:cNvPicPr>
            <a:picLocks noChangeAspect="1" noChangeArrowheads="1"/>
          </p:cNvPicPr>
          <p:nvPr/>
        </p:nvPicPr>
        <p:blipFill>
          <a:blip r:embed="rId3" cstate="print"/>
          <a:srcRect t="14439" b="7087"/>
          <a:stretch>
            <a:fillRect/>
          </a:stretch>
        </p:blipFill>
        <p:spPr bwMode="auto">
          <a:xfrm>
            <a:off x="108000" y="108000"/>
            <a:ext cx="8928000" cy="4670793"/>
          </a:xfrm>
          <a:prstGeom prst="rect">
            <a:avLst/>
          </a:prstGeom>
          <a:noFill/>
          <a:ln>
            <a:noFill/>
          </a:ln>
          <a:effectLst>
            <a:softEdge rad="63500"/>
          </a:effectLst>
        </p:spPr>
      </p:pic>
      <p:sp>
        <p:nvSpPr>
          <p:cNvPr id="7" name="Obdĺžnik 6"/>
          <p:cNvSpPr/>
          <p:nvPr/>
        </p:nvSpPr>
        <p:spPr>
          <a:xfrm>
            <a:off x="3275856" y="476672"/>
            <a:ext cx="5184576" cy="707886"/>
          </a:xfrm>
          <a:prstGeom prst="rect">
            <a:avLst/>
          </a:prstGeom>
        </p:spPr>
        <p:txBody>
          <a:bodyPr wrap="square">
            <a:spAutoFit/>
          </a:bodyPr>
          <a:lstStyle/>
          <a:p>
            <a:pPr algn="ctr" fontAlgn="auto">
              <a:spcBef>
                <a:spcPts val="0"/>
              </a:spcBef>
              <a:spcAft>
                <a:spcPts val="0"/>
              </a:spcAft>
              <a:defRPr/>
            </a:pPr>
            <a:r>
              <a:rPr lang="cs-CZ" sz="4000" b="1" dirty="0">
                <a:solidFill>
                  <a:srgbClr val="002060"/>
                </a:solidFill>
                <a:effectLst>
                  <a:outerShdw blurRad="50800" dist="38100" dir="5400000" algn="t" rotWithShape="0">
                    <a:schemeClr val="bg1">
                      <a:alpha val="40000"/>
                    </a:schemeClr>
                  </a:outerShdw>
                </a:effectLst>
                <a:latin typeface="+mj-lt"/>
              </a:rPr>
              <a:t>TANKOVACÍ  PROSTOR</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B9CDE5"/>
        </a:solidFill>
        <a:effectLst/>
      </p:bgPr>
    </p:bg>
    <p:spTree>
      <p:nvGrpSpPr>
        <p:cNvPr id="1" name=""/>
        <p:cNvGrpSpPr/>
        <p:nvPr/>
      </p:nvGrpSpPr>
      <p:grpSpPr>
        <a:xfrm>
          <a:off x="0" y="0"/>
          <a:ext cx="0" cy="0"/>
          <a:chOff x="0" y="0"/>
          <a:chExt cx="0" cy="0"/>
        </a:xfrm>
      </p:grpSpPr>
      <p:sp>
        <p:nvSpPr>
          <p:cNvPr id="77826" name="Obdĺžnik 2"/>
          <p:cNvSpPr>
            <a:spLocks noChangeArrowheads="1"/>
          </p:cNvSpPr>
          <p:nvPr/>
        </p:nvSpPr>
        <p:spPr bwMode="auto">
          <a:xfrm>
            <a:off x="132434" y="3794125"/>
            <a:ext cx="8903616" cy="2800767"/>
          </a:xfrm>
          <a:prstGeom prst="rect">
            <a:avLst/>
          </a:prstGeom>
          <a:noFill/>
          <a:ln w="9525">
            <a:noFill/>
            <a:miter lim="800000"/>
            <a:headEnd/>
            <a:tailEnd/>
          </a:ln>
        </p:spPr>
        <p:txBody>
          <a:bodyPr wrap="square">
            <a:spAutoFit/>
          </a:bodyPr>
          <a:lstStyle/>
          <a:p>
            <a:r>
              <a:rPr lang="sk-SK" sz="3600" b="1" dirty="0">
                <a:solidFill>
                  <a:srgbClr val="002060"/>
                </a:solidFill>
                <a:latin typeface="Calibri" pitchFamily="34" charset="0"/>
              </a:rPr>
              <a:t>TANKOVACÍ  PROSTOR</a:t>
            </a:r>
          </a:p>
          <a:p>
            <a:r>
              <a:rPr lang="sk-SK" sz="2800" b="1" dirty="0">
                <a:solidFill>
                  <a:srgbClr val="002060"/>
                </a:solidFill>
                <a:latin typeface="Calibri" pitchFamily="34" charset="0"/>
              </a:rPr>
              <a:t>•  JEN  ČINNOST  SOUVISEJÍCÍ  S  TANKOVÁNÍM</a:t>
            </a:r>
          </a:p>
          <a:p>
            <a:r>
              <a:rPr lang="sk-SK" sz="2800" b="1" dirty="0">
                <a:solidFill>
                  <a:srgbClr val="002060"/>
                </a:solidFill>
                <a:latin typeface="Calibri" pitchFamily="34" charset="0"/>
              </a:rPr>
              <a:t>•  PO  CELOU  DOBU  MUSÍ  BÝT  MOTOR  VYPNUTÝ</a:t>
            </a:r>
          </a:p>
          <a:p>
            <a:r>
              <a:rPr lang="sk-SK" sz="2800" b="1" dirty="0">
                <a:solidFill>
                  <a:srgbClr val="C00000"/>
                </a:solidFill>
                <a:latin typeface="Calibri" pitchFamily="34" charset="0"/>
              </a:rPr>
              <a:t>•  JE  VYŽADOVÁNO, ABY POSÁDKA  NEBYLA  VE  VOZIDLE</a:t>
            </a:r>
          </a:p>
          <a:p>
            <a:r>
              <a:rPr lang="sk-SK" sz="2800" b="1" dirty="0">
                <a:solidFill>
                  <a:srgbClr val="002060"/>
                </a:solidFill>
                <a:latin typeface="Calibri" pitchFamily="34" charset="0"/>
              </a:rPr>
              <a:t>•  POMÁHAT  MOHOU  DVA  ČLENOVÉ  TÝMU</a:t>
            </a:r>
          </a:p>
          <a:p>
            <a:r>
              <a:rPr lang="sk-SK" sz="2800" b="1" dirty="0">
                <a:solidFill>
                  <a:srgbClr val="002060"/>
                </a:solidFill>
                <a:latin typeface="Calibri" pitchFamily="34" charset="0"/>
              </a:rPr>
              <a:t>•  VOZIDLO  M</a:t>
            </a:r>
            <a:r>
              <a:rPr lang="sk-SK" sz="2800" b="1" dirty="0">
                <a:solidFill>
                  <a:srgbClr val="002060"/>
                </a:solidFill>
                <a:latin typeface="Calibri" panose="020F0502020204030204" pitchFamily="34" charset="0"/>
                <a:cs typeface="Calibri" panose="020F0502020204030204" pitchFamily="34" charset="0"/>
              </a:rPr>
              <a:t>ŮŽE  BÝT  Z  PROSTORU  VYTLAČENO</a:t>
            </a:r>
            <a:endParaRPr lang="sk-SK" sz="2800" b="1" dirty="0">
              <a:solidFill>
                <a:srgbClr val="002060"/>
              </a:solidFill>
              <a:latin typeface="Calibri" pitchFamily="34" charset="0"/>
            </a:endParaRPr>
          </a:p>
        </p:txBody>
      </p:sp>
      <p:pic>
        <p:nvPicPr>
          <p:cNvPr id="77827" name="Picture 2" descr="D:\My Pictures\Barum Rally 2016\DSC00251.JPG"/>
          <p:cNvPicPr>
            <a:picLocks noChangeAspect="1" noChangeArrowheads="1"/>
          </p:cNvPicPr>
          <p:nvPr/>
        </p:nvPicPr>
        <p:blipFill rotWithShape="1">
          <a:blip r:embed="rId3" cstate="print"/>
          <a:srcRect t="23119" b="21835"/>
          <a:stretch/>
        </p:blipFill>
        <p:spPr bwMode="auto">
          <a:xfrm>
            <a:off x="107950" y="107950"/>
            <a:ext cx="8928100" cy="3686175"/>
          </a:xfrm>
          <a:prstGeom prst="rect">
            <a:avLst/>
          </a:prstGeom>
          <a:noFill/>
          <a:ln w="9525">
            <a:noFill/>
            <a:miter lim="800000"/>
            <a:headEnd/>
            <a:tailEnd/>
          </a:ln>
          <a:effectLst>
            <a:softEdge rad="63500"/>
          </a:effectLst>
        </p:spPr>
      </p:pic>
      <p:sp>
        <p:nvSpPr>
          <p:cNvPr id="6" name="Ovál 5"/>
          <p:cNvSpPr>
            <a:spLocks noChangeAspect="1"/>
          </p:cNvSpPr>
          <p:nvPr/>
        </p:nvSpPr>
        <p:spPr>
          <a:xfrm>
            <a:off x="395536" y="2492375"/>
            <a:ext cx="936625" cy="936625"/>
          </a:xfrm>
          <a:prstGeom prst="ellipse">
            <a:avLst/>
          </a:prstGeom>
          <a:solidFill>
            <a:schemeClr val="bg1"/>
          </a:solid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4000" b="1" dirty="0">
                <a:solidFill>
                  <a:schemeClr val="tx1"/>
                </a:solidFill>
              </a:rPr>
              <a:t>5</a:t>
            </a:r>
          </a:p>
        </p:txBody>
      </p:sp>
    </p:spTree>
    <p:extLst>
      <p:ext uri="{BB962C8B-B14F-4D97-AF65-F5344CB8AC3E}">
        <p14:creationId xmlns:p14="http://schemas.microsoft.com/office/powerpoint/2010/main" val="3019972351"/>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B9CDE5"/>
        </a:solidFill>
        <a:effectLst/>
      </p:bgPr>
    </p:bg>
    <p:spTree>
      <p:nvGrpSpPr>
        <p:cNvPr id="1" name=""/>
        <p:cNvGrpSpPr/>
        <p:nvPr/>
      </p:nvGrpSpPr>
      <p:grpSpPr>
        <a:xfrm>
          <a:off x="0" y="0"/>
          <a:ext cx="0" cy="0"/>
          <a:chOff x="0" y="0"/>
          <a:chExt cx="0" cy="0"/>
        </a:xfrm>
      </p:grpSpPr>
      <p:sp>
        <p:nvSpPr>
          <p:cNvPr id="74754" name="Obdĺžnik 2"/>
          <p:cNvSpPr>
            <a:spLocks noChangeArrowheads="1"/>
          </p:cNvSpPr>
          <p:nvPr/>
        </p:nvSpPr>
        <p:spPr bwMode="auto">
          <a:xfrm>
            <a:off x="214313" y="3929063"/>
            <a:ext cx="8786812" cy="2616101"/>
          </a:xfrm>
          <a:prstGeom prst="rect">
            <a:avLst/>
          </a:prstGeom>
          <a:noFill/>
          <a:ln w="9525">
            <a:noFill/>
            <a:miter lim="800000"/>
            <a:headEnd/>
            <a:tailEnd/>
          </a:ln>
        </p:spPr>
        <p:txBody>
          <a:bodyPr>
            <a:spAutoFit/>
          </a:bodyPr>
          <a:lstStyle/>
          <a:p>
            <a:pPr>
              <a:defRPr/>
            </a:pPr>
            <a:r>
              <a:rPr lang="sk-SK" sz="3200" b="1" dirty="0">
                <a:solidFill>
                  <a:srgbClr val="002060"/>
                </a:solidFill>
                <a:latin typeface="Calibri" pitchFamily="34" charset="0"/>
              </a:rPr>
              <a:t>ZÓNA  PRO  ZNAČENÍ/KONTROLU  PNEUMATIK</a:t>
            </a:r>
          </a:p>
          <a:p>
            <a:pPr>
              <a:defRPr/>
            </a:pPr>
            <a:endParaRPr lang="sk-SK" sz="2000" b="1" dirty="0">
              <a:solidFill>
                <a:srgbClr val="002060"/>
              </a:solidFill>
              <a:latin typeface="Calibri" pitchFamily="34" charset="0"/>
            </a:endParaRPr>
          </a:p>
          <a:p>
            <a:pPr>
              <a:defRPr/>
            </a:pPr>
            <a:r>
              <a:rPr lang="sk-SK" sz="2800" b="1" dirty="0">
                <a:solidFill>
                  <a:srgbClr val="002060"/>
                </a:solidFill>
                <a:latin typeface="Calibri" pitchFamily="34" charset="0"/>
              </a:rPr>
              <a:t>•  </a:t>
            </a:r>
            <a:r>
              <a:rPr lang="cs-CZ" sz="2800" b="1" dirty="0">
                <a:solidFill>
                  <a:srgbClr val="002060"/>
                </a:solidFill>
                <a:latin typeface="+mn-lt"/>
              </a:rPr>
              <a:t>POSÁDKA  MUSÍ  ZASTAVIT  VŮZ  A  ČEKAT</a:t>
            </a:r>
          </a:p>
          <a:p>
            <a:pPr>
              <a:defRPr/>
            </a:pPr>
            <a:r>
              <a:rPr lang="cs-CZ" sz="2800" b="1" dirty="0">
                <a:solidFill>
                  <a:srgbClr val="002060"/>
                </a:solidFill>
                <a:latin typeface="+mn-lt"/>
              </a:rPr>
              <a:t>    NA  INSTRUKCE  TK  NEBO/A  POŘADATELŮ</a:t>
            </a:r>
          </a:p>
          <a:p>
            <a:pPr>
              <a:defRPr/>
            </a:pPr>
            <a:r>
              <a:rPr lang="sk-SK" sz="2800" b="1" dirty="0">
                <a:solidFill>
                  <a:srgbClr val="002060"/>
                </a:solidFill>
                <a:latin typeface="Calibri" pitchFamily="34" charset="0"/>
              </a:rPr>
              <a:t>•  </a:t>
            </a:r>
            <a:r>
              <a:rPr lang="cs-CZ" sz="2800" b="1" dirty="0">
                <a:solidFill>
                  <a:srgbClr val="002060"/>
                </a:solidFill>
                <a:latin typeface="+mn-lt"/>
              </a:rPr>
              <a:t>JEDEN  ČLEN  TÝMU  KAŽDÉ  POSÁDKY  MŮŽE  POMOCI</a:t>
            </a:r>
          </a:p>
          <a:p>
            <a:pPr>
              <a:defRPr/>
            </a:pPr>
            <a:r>
              <a:rPr lang="cs-CZ" sz="2800" b="1" dirty="0">
                <a:solidFill>
                  <a:srgbClr val="002060"/>
                </a:solidFill>
                <a:latin typeface="+mn-lt"/>
              </a:rPr>
              <a:t>    SE  ZNAČENÍM  PNEUMATIK</a:t>
            </a:r>
            <a:endParaRPr lang="sk-SK" sz="2800" b="1" dirty="0">
              <a:solidFill>
                <a:srgbClr val="002060"/>
              </a:solidFill>
              <a:latin typeface="Calibri" pitchFamily="34" charset="0"/>
            </a:endParaRPr>
          </a:p>
        </p:txBody>
      </p:sp>
      <p:pic>
        <p:nvPicPr>
          <p:cNvPr id="78851" name="Picture 3" descr="D:\My Pictures\Barum Rally 2016\DSC00259.JPG"/>
          <p:cNvPicPr>
            <a:picLocks noChangeAspect="1" noChangeArrowheads="1"/>
          </p:cNvPicPr>
          <p:nvPr/>
        </p:nvPicPr>
        <p:blipFill>
          <a:blip r:embed="rId3" cstate="print"/>
          <a:srcRect l="17575" t="3242" r="29649" b="34106"/>
          <a:stretch>
            <a:fillRect/>
          </a:stretch>
        </p:blipFill>
        <p:spPr bwMode="auto">
          <a:xfrm>
            <a:off x="4860000" y="144000"/>
            <a:ext cx="4044950" cy="3600450"/>
          </a:xfrm>
          <a:prstGeom prst="rect">
            <a:avLst/>
          </a:prstGeom>
          <a:noFill/>
          <a:ln w="9525">
            <a:noFill/>
            <a:miter lim="800000"/>
            <a:headEnd/>
            <a:tailEnd/>
          </a:ln>
          <a:effectLst>
            <a:softEdge rad="63500"/>
          </a:effectLst>
        </p:spPr>
      </p:pic>
      <p:pic>
        <p:nvPicPr>
          <p:cNvPr id="164866" name="Picture 2" descr="C:\Users\user\Pictures\Rally Hustopeče 2017\DSC00637.JPG"/>
          <p:cNvPicPr>
            <a:picLocks noChangeAspect="1" noChangeArrowheads="1"/>
          </p:cNvPicPr>
          <p:nvPr/>
        </p:nvPicPr>
        <p:blipFill>
          <a:blip r:embed="rId4" cstate="print"/>
          <a:srcRect r="37532" b="28594"/>
          <a:stretch>
            <a:fillRect/>
          </a:stretch>
        </p:blipFill>
        <p:spPr bwMode="auto">
          <a:xfrm>
            <a:off x="180000" y="144000"/>
            <a:ext cx="4199211" cy="3600000"/>
          </a:xfrm>
          <a:prstGeom prst="rect">
            <a:avLst/>
          </a:prstGeom>
          <a:noFill/>
          <a:ln>
            <a:noFill/>
          </a:ln>
          <a:effectLst>
            <a:softEdge rad="63500"/>
          </a:effectLst>
        </p:spPr>
      </p:pic>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B9CDE5"/>
        </a:solidFill>
        <a:effectLst/>
      </p:bgPr>
    </p:bg>
    <p:spTree>
      <p:nvGrpSpPr>
        <p:cNvPr id="1" name=""/>
        <p:cNvGrpSpPr/>
        <p:nvPr/>
      </p:nvGrpSpPr>
      <p:grpSpPr>
        <a:xfrm>
          <a:off x="0" y="0"/>
          <a:ext cx="0" cy="0"/>
          <a:chOff x="0" y="0"/>
          <a:chExt cx="0" cy="0"/>
        </a:xfrm>
      </p:grpSpPr>
      <p:sp>
        <p:nvSpPr>
          <p:cNvPr id="74754" name="Obdĺžnik 2"/>
          <p:cNvSpPr>
            <a:spLocks noChangeArrowheads="1"/>
          </p:cNvSpPr>
          <p:nvPr/>
        </p:nvSpPr>
        <p:spPr bwMode="auto">
          <a:xfrm>
            <a:off x="214313" y="3501009"/>
            <a:ext cx="8786812" cy="3046988"/>
          </a:xfrm>
          <a:prstGeom prst="rect">
            <a:avLst/>
          </a:prstGeom>
          <a:noFill/>
          <a:ln w="9525">
            <a:noFill/>
            <a:miter lim="800000"/>
            <a:headEnd/>
            <a:tailEnd/>
          </a:ln>
        </p:spPr>
        <p:txBody>
          <a:bodyPr wrap="square">
            <a:spAutoFit/>
          </a:bodyPr>
          <a:lstStyle/>
          <a:p>
            <a:pPr>
              <a:defRPr/>
            </a:pPr>
            <a:r>
              <a:rPr lang="sk-SK" sz="3200" b="1" dirty="0">
                <a:solidFill>
                  <a:srgbClr val="002060"/>
                </a:solidFill>
                <a:latin typeface="Calibri" pitchFamily="34" charset="0"/>
              </a:rPr>
              <a:t>             PROSTOR  PRO  VÝMĚNU  PNEUMATIK</a:t>
            </a:r>
          </a:p>
          <a:p>
            <a:pPr>
              <a:defRPr/>
            </a:pPr>
            <a:endParaRPr lang="sk-SK" sz="2000" b="1" dirty="0">
              <a:solidFill>
                <a:srgbClr val="002060"/>
              </a:solidFill>
              <a:latin typeface="Calibri" pitchFamily="34" charset="0"/>
            </a:endParaRPr>
          </a:p>
          <a:p>
            <a:pPr>
              <a:defRPr/>
            </a:pPr>
            <a:r>
              <a:rPr lang="sk-SK" sz="2800" b="1" dirty="0">
                <a:solidFill>
                  <a:srgbClr val="002060"/>
                </a:solidFill>
                <a:latin typeface="Calibri" pitchFamily="34" charset="0"/>
              </a:rPr>
              <a:t>•  ČASOVÁ  KONTROLA  NA  VJEZDU  A  VÝJEZDU</a:t>
            </a:r>
            <a:endParaRPr lang="cs-CZ" sz="2800" b="1" dirty="0">
              <a:solidFill>
                <a:srgbClr val="002060"/>
              </a:solidFill>
              <a:latin typeface="+mn-lt"/>
            </a:endParaRPr>
          </a:p>
          <a:p>
            <a:pPr>
              <a:defRPr/>
            </a:pPr>
            <a:r>
              <a:rPr lang="sk-SK" sz="2800" b="1" dirty="0">
                <a:solidFill>
                  <a:srgbClr val="002060"/>
                </a:solidFill>
                <a:latin typeface="Calibri" pitchFamily="34" charset="0"/>
              </a:rPr>
              <a:t>•  VŠECHNY  VOZIDLA  MUSÍ  PROJET  PROSTOREM,</a:t>
            </a:r>
          </a:p>
          <a:p>
            <a:pPr>
              <a:defRPr/>
            </a:pPr>
            <a:r>
              <a:rPr lang="sk-SK" sz="2800" b="1" dirty="0">
                <a:solidFill>
                  <a:srgbClr val="002060"/>
                </a:solidFill>
                <a:latin typeface="Calibri" pitchFamily="34" charset="0"/>
              </a:rPr>
              <a:t>    I  KDYŽ  NEJSOU  KOLA  MĚNĚNA</a:t>
            </a:r>
          </a:p>
          <a:p>
            <a:pPr>
              <a:defRPr/>
            </a:pPr>
            <a:r>
              <a:rPr lang="sk-SK" sz="2800" b="1" dirty="0">
                <a:solidFill>
                  <a:srgbClr val="002060"/>
                </a:solidFill>
                <a:latin typeface="Calibri" pitchFamily="34" charset="0"/>
              </a:rPr>
              <a:t>•  KOLA  MOHOU  MĚNIT  JENOM  SAMOTNÉ  POSÁDKY</a:t>
            </a:r>
          </a:p>
          <a:p>
            <a:pPr>
              <a:defRPr/>
            </a:pPr>
            <a:r>
              <a:rPr lang="sk-SK" sz="2800" b="1" dirty="0">
                <a:solidFill>
                  <a:srgbClr val="002060"/>
                </a:solidFill>
                <a:latin typeface="Calibri" pitchFamily="34" charset="0"/>
              </a:rPr>
              <a:t>•  NA  VÝJEZDU  ZÓNA  PRO  ZNAČENÍ  KOL</a:t>
            </a:r>
          </a:p>
        </p:txBody>
      </p:sp>
      <p:pic>
        <p:nvPicPr>
          <p:cNvPr id="1026" name="Picture 2" descr="C:\Users\user\Desktop\do prednášky\pku_051.jpg"/>
          <p:cNvPicPr>
            <a:picLocks noChangeAspect="1" noChangeArrowheads="1"/>
          </p:cNvPicPr>
          <p:nvPr/>
        </p:nvPicPr>
        <p:blipFill>
          <a:blip r:embed="rId3" cstate="print"/>
          <a:srcRect b="5728"/>
          <a:stretch>
            <a:fillRect/>
          </a:stretch>
        </p:blipFill>
        <p:spPr bwMode="auto">
          <a:xfrm>
            <a:off x="1908000" y="108000"/>
            <a:ext cx="5256000" cy="3302105"/>
          </a:xfrm>
          <a:prstGeom prst="rect">
            <a:avLst/>
          </a:prstGeom>
          <a:noFill/>
          <a:ln>
            <a:noFill/>
          </a:ln>
          <a:effectLst>
            <a:softEdge rad="63500"/>
          </a:effec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adpis 1"/>
          <p:cNvSpPr>
            <a:spLocks noGrp="1"/>
          </p:cNvSpPr>
          <p:nvPr>
            <p:ph type="title"/>
          </p:nvPr>
        </p:nvSpPr>
        <p:spPr>
          <a:xfrm>
            <a:off x="457200" y="214313"/>
            <a:ext cx="8229600" cy="571500"/>
          </a:xfrm>
        </p:spPr>
        <p:txBody>
          <a:bodyPr/>
          <a:lstStyle/>
          <a:p>
            <a:pPr eaLnBrk="1" hangingPunct="1"/>
            <a:r>
              <a:rPr lang="cs-CZ" sz="3600" b="1" dirty="0">
                <a:solidFill>
                  <a:srgbClr val="002060"/>
                </a:solidFill>
              </a:rPr>
              <a:t>UZAVÍRACÍ  VOZIDLO  06 A</a:t>
            </a:r>
            <a:endParaRPr lang="cs-CZ" sz="3600" dirty="0">
              <a:solidFill>
                <a:srgbClr val="002060"/>
              </a:solidFill>
            </a:endParaRPr>
          </a:p>
        </p:txBody>
      </p:sp>
      <p:sp>
        <p:nvSpPr>
          <p:cNvPr id="9219" name="Zástupný symbol obsahu 5"/>
          <p:cNvSpPr>
            <a:spLocks noGrp="1"/>
          </p:cNvSpPr>
          <p:nvPr>
            <p:ph idx="1"/>
          </p:nvPr>
        </p:nvSpPr>
        <p:spPr>
          <a:xfrm>
            <a:off x="214312" y="3861048"/>
            <a:ext cx="8715375" cy="3069360"/>
          </a:xfrm>
        </p:spPr>
        <p:txBody>
          <a:bodyPr/>
          <a:lstStyle/>
          <a:p>
            <a:pPr>
              <a:spcBef>
                <a:spcPct val="0"/>
              </a:spcBef>
            </a:pPr>
            <a:r>
              <a:rPr lang="cs-CZ" sz="2200" b="1" dirty="0">
                <a:solidFill>
                  <a:srgbClr val="C00000"/>
                </a:solidFill>
              </a:rPr>
              <a:t>CELÁ  TRAŤ  RYCHLOSTNÍ  ZKOUŠKY  SE  SOUČASNĚ  UZAVŘE</a:t>
            </a:r>
          </a:p>
          <a:p>
            <a:pPr marL="0" indent="0">
              <a:spcBef>
                <a:spcPct val="0"/>
              </a:spcBef>
              <a:buNone/>
            </a:pPr>
            <a:r>
              <a:rPr lang="cs-CZ" sz="2200" b="1" dirty="0">
                <a:solidFill>
                  <a:srgbClr val="C00000"/>
                </a:solidFill>
              </a:rPr>
              <a:t>     90  MINUT  PŘED  VJEZDEM  PRVNÍHO  SOUTĚŽNÍHO  VOZIDLA </a:t>
            </a:r>
          </a:p>
          <a:p>
            <a:pPr>
              <a:spcBef>
                <a:spcPct val="0"/>
              </a:spcBef>
            </a:pPr>
            <a:r>
              <a:rPr lang="cs-CZ" sz="2200" b="1" dirty="0">
                <a:solidFill>
                  <a:srgbClr val="FF0000"/>
                </a:solidFill>
              </a:rPr>
              <a:t>UZAVÍRACÍ  VOZIDLO  VJÍŽDÍ  DO  RZ  NEJMÉNĚ  60  MINUT</a:t>
            </a:r>
          </a:p>
          <a:p>
            <a:pPr>
              <a:spcBef>
                <a:spcPct val="0"/>
              </a:spcBef>
              <a:buFont typeface="Arial" charset="0"/>
              <a:buNone/>
            </a:pPr>
            <a:r>
              <a:rPr lang="cs-CZ" sz="2200" b="1" dirty="0">
                <a:solidFill>
                  <a:srgbClr val="FF0000"/>
                </a:solidFill>
              </a:rPr>
              <a:t>      PŘED  1. SOUTĚŽNÍM  VOZEM  A  KONTROLUJE  UZAVŘENÍ  TRATI</a:t>
            </a:r>
          </a:p>
          <a:p>
            <a:pPr>
              <a:spcBef>
                <a:spcPct val="0"/>
              </a:spcBef>
              <a:buFont typeface="Arial" charset="0"/>
              <a:buNone/>
            </a:pPr>
            <a:r>
              <a:rPr lang="cs-CZ" sz="2200" b="1" dirty="0">
                <a:solidFill>
                  <a:srgbClr val="FF0000"/>
                </a:solidFill>
              </a:rPr>
              <a:t>     PRO  VEŠKERÝ  VEŘEJNÝ  PROVOZ   </a:t>
            </a:r>
          </a:p>
          <a:p>
            <a:pPr>
              <a:spcBef>
                <a:spcPct val="0"/>
              </a:spcBef>
            </a:pPr>
            <a:r>
              <a:rPr lang="cs-CZ" sz="2200" b="1" dirty="0">
                <a:solidFill>
                  <a:srgbClr val="C00000"/>
                </a:solidFill>
              </a:rPr>
              <a:t>PRO  VŠECHNA  VOZIDLA  S  POVOLENÝM  VJEZDEM  DO  RZ  JE  </a:t>
            </a:r>
          </a:p>
          <a:p>
            <a:pPr>
              <a:spcBef>
                <a:spcPct val="0"/>
              </a:spcBef>
              <a:buFont typeface="Arial" charset="0"/>
              <a:buNone/>
            </a:pPr>
            <a:r>
              <a:rPr lang="cs-CZ" sz="2200" b="1" dirty="0">
                <a:solidFill>
                  <a:srgbClr val="C00000"/>
                </a:solidFill>
              </a:rPr>
              <a:t>      OD  TOHOTO  OKAMŽIKU  TRAŤ  JEDNOSMĚRNÁ  (I  PRO  VEDOUCÍHO  RZ  A  VEDOUCÍHO  BEZPEČNOSTI  RZ)</a:t>
            </a:r>
            <a:endParaRPr lang="cs-CZ" sz="2200" dirty="0">
              <a:solidFill>
                <a:srgbClr val="C00000"/>
              </a:solidFill>
            </a:endParaRPr>
          </a:p>
        </p:txBody>
      </p:sp>
      <p:pic>
        <p:nvPicPr>
          <p:cNvPr id="3" name="Obrázok 2">
            <a:extLst>
              <a:ext uri="{FF2B5EF4-FFF2-40B4-BE49-F238E27FC236}">
                <a16:creationId xmlns:a16="http://schemas.microsoft.com/office/drawing/2014/main" id="{4E41D313-E871-4BA1-B702-7BA6E7E142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 t="24869" r="3251" b="15731"/>
          <a:stretch/>
        </p:blipFill>
        <p:spPr>
          <a:xfrm>
            <a:off x="1656000" y="785821"/>
            <a:ext cx="6048672" cy="2785155"/>
          </a:xfrm>
          <a:prstGeom prst="rect">
            <a:avLst/>
          </a:prstGeom>
          <a:ln>
            <a:noFill/>
          </a:ln>
          <a:effectLst>
            <a:softEdge rad="63500"/>
          </a:effectLst>
        </p:spPr>
      </p:pic>
    </p:spTree>
    <p:extLst>
      <p:ext uri="{BB962C8B-B14F-4D97-AF65-F5344CB8AC3E}">
        <p14:creationId xmlns:p14="http://schemas.microsoft.com/office/powerpoint/2010/main" val="2642025328"/>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Obdĺžnik 2"/>
          <p:cNvSpPr>
            <a:spLocks noChangeArrowheads="1"/>
          </p:cNvSpPr>
          <p:nvPr/>
        </p:nvSpPr>
        <p:spPr bwMode="auto">
          <a:xfrm>
            <a:off x="214313" y="4005064"/>
            <a:ext cx="8786812" cy="2677656"/>
          </a:xfrm>
          <a:prstGeom prst="rect">
            <a:avLst/>
          </a:prstGeom>
          <a:noFill/>
          <a:ln w="9525">
            <a:noFill/>
            <a:miter lim="800000"/>
            <a:headEnd/>
            <a:tailEnd/>
          </a:ln>
        </p:spPr>
        <p:txBody>
          <a:bodyPr wrap="square">
            <a:spAutoFit/>
          </a:bodyPr>
          <a:lstStyle/>
          <a:p>
            <a:r>
              <a:rPr lang="cs-CZ" sz="2800" b="1" dirty="0">
                <a:solidFill>
                  <a:srgbClr val="002060"/>
                </a:solidFill>
                <a:latin typeface="Calibri" pitchFamily="34" charset="0"/>
              </a:rPr>
              <a:t>• PŘEDČASNÝ  PŘÍJEZD  POVOLEN  ZA  PŘEDPOKLADU, ŽE</a:t>
            </a:r>
          </a:p>
          <a:p>
            <a:r>
              <a:rPr lang="cs-CZ" sz="2800" b="1" dirty="0">
                <a:solidFill>
                  <a:srgbClr val="002060"/>
                </a:solidFill>
                <a:latin typeface="Calibri" pitchFamily="34" charset="0"/>
              </a:rPr>
              <a:t>    JE  TO  UVEDENO  VE ZVLÁŠTNÍCH  USTANOVENÍCH</a:t>
            </a:r>
          </a:p>
          <a:p>
            <a:r>
              <a:rPr lang="cs-CZ" sz="2800" b="1" dirty="0">
                <a:solidFill>
                  <a:srgbClr val="0070C0"/>
                </a:solidFill>
                <a:latin typeface="Calibri" pitchFamily="34" charset="0"/>
              </a:rPr>
              <a:t>• PŘI  MISTROVSTVÍ  ČR  POVOLEN  PŘEDČASNÝ  PŘÍJEZD</a:t>
            </a:r>
          </a:p>
          <a:p>
            <a:r>
              <a:rPr lang="cs-CZ" sz="2800" b="1" dirty="0">
                <a:solidFill>
                  <a:srgbClr val="0070C0"/>
                </a:solidFill>
                <a:latin typeface="Calibri" pitchFamily="34" charset="0"/>
              </a:rPr>
              <a:t>    DO  CÍLE  RALLY,  </a:t>
            </a:r>
            <a:r>
              <a:rPr lang="cs-CZ" sz="2800" b="1" dirty="0">
                <a:solidFill>
                  <a:srgbClr val="0070C0"/>
                </a:solidFill>
                <a:latin typeface="+mn-lt"/>
              </a:rPr>
              <a:t>NENÍ-LI  V  ZU  STANOVENO  JINAK</a:t>
            </a:r>
          </a:p>
          <a:p>
            <a:r>
              <a:rPr lang="cs-CZ" sz="2800" b="1" dirty="0">
                <a:solidFill>
                  <a:srgbClr val="002060"/>
                </a:solidFill>
                <a:latin typeface="Calibri" pitchFamily="34" charset="0"/>
              </a:rPr>
              <a:t>• DO  JÍZDNÍHO  VÝKAZU  I  KONTROLNÍ  LISTINY</a:t>
            </a:r>
          </a:p>
          <a:p>
            <a:r>
              <a:rPr lang="cs-CZ" sz="2800" b="1" dirty="0">
                <a:solidFill>
                  <a:srgbClr val="002060"/>
                </a:solidFill>
                <a:latin typeface="Calibri" pitchFamily="34" charset="0"/>
              </a:rPr>
              <a:t>    ZAPISUJEME  SKUTEČNÝ  ČAS  PŘÍJEZDU  DO  ČK</a:t>
            </a:r>
          </a:p>
        </p:txBody>
      </p:sp>
      <p:pic>
        <p:nvPicPr>
          <p:cNvPr id="12290" name="Picture 2" descr="C:\Users\user\Desktop\Do prednášky 2\gry_74.jpg"/>
          <p:cNvPicPr>
            <a:picLocks noChangeAspect="1" noChangeArrowheads="1"/>
          </p:cNvPicPr>
          <p:nvPr/>
        </p:nvPicPr>
        <p:blipFill>
          <a:blip r:embed="rId3" cstate="print"/>
          <a:srcRect t="27402" b="8935"/>
          <a:stretch>
            <a:fillRect/>
          </a:stretch>
        </p:blipFill>
        <p:spPr bwMode="auto">
          <a:xfrm>
            <a:off x="108000" y="108000"/>
            <a:ext cx="8928000" cy="3789288"/>
          </a:xfrm>
          <a:prstGeom prst="rect">
            <a:avLst/>
          </a:prstGeom>
          <a:noFill/>
          <a:ln>
            <a:noFill/>
          </a:ln>
          <a:effectLst>
            <a:softEdge rad="63500"/>
          </a:effectLst>
        </p:spPr>
      </p:pic>
    </p:spTree>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descr="C:\Users\user\Desktop\gry_90.jpg"/>
          <p:cNvPicPr>
            <a:picLocks noChangeAspect="1" noChangeArrowheads="1"/>
          </p:cNvPicPr>
          <p:nvPr/>
        </p:nvPicPr>
        <p:blipFill>
          <a:blip r:embed="rId3" cstate="print"/>
          <a:srcRect l="10378" r="6091" b="6886"/>
          <a:stretch>
            <a:fillRect/>
          </a:stretch>
        </p:blipFill>
        <p:spPr bwMode="auto">
          <a:xfrm>
            <a:off x="108000" y="108001"/>
            <a:ext cx="8892480" cy="6608418"/>
          </a:xfrm>
          <a:prstGeom prst="rect">
            <a:avLst/>
          </a:prstGeom>
          <a:noFill/>
          <a:ln>
            <a:noFill/>
          </a:ln>
          <a:effectLst>
            <a:softEdge rad="63500"/>
          </a:effectLst>
        </p:spPr>
      </p:pic>
      <p:pic>
        <p:nvPicPr>
          <p:cNvPr id="3074" name="Picture 2" descr="C:\Users\user\Desktop\TC_BCRZ_Stránka_15.jpg"/>
          <p:cNvPicPr>
            <a:picLocks noChangeAspect="1" noChangeArrowheads="1"/>
          </p:cNvPicPr>
          <p:nvPr/>
        </p:nvPicPr>
        <p:blipFill>
          <a:blip r:embed="rId4" cstate="print"/>
          <a:srcRect b="48026"/>
          <a:stretch>
            <a:fillRect/>
          </a:stretch>
        </p:blipFill>
        <p:spPr bwMode="auto">
          <a:xfrm rot="660000">
            <a:off x="5796000" y="3852000"/>
            <a:ext cx="2919953" cy="2556000"/>
          </a:xfrm>
          <a:prstGeom prst="rect">
            <a:avLst/>
          </a:prstGeom>
          <a:noFill/>
          <a:effectLst>
            <a:outerShdw blurRad="50800" dist="76200" dir="2700000" algn="tl" rotWithShape="0">
              <a:prstClr val="black">
                <a:alpha val="40000"/>
              </a:prstClr>
            </a:outerShdw>
          </a:effectLst>
        </p:spPr>
      </p:pic>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a:extLst>
              <a:ext uri="{FF2B5EF4-FFF2-40B4-BE49-F238E27FC236}">
                <a16:creationId xmlns:a16="http://schemas.microsoft.com/office/drawing/2014/main" id="{F91E8034-7BDE-4EFD-9460-8C70794AEE17}"/>
              </a:ext>
            </a:extLst>
          </p:cNvPr>
          <p:cNvPicPr>
            <a:picLocks noChangeAspect="1"/>
          </p:cNvPicPr>
          <p:nvPr/>
        </p:nvPicPr>
        <p:blipFill rotWithShape="1">
          <a:blip r:embed="rId3">
            <a:extLst>
              <a:ext uri="{28A0092B-C50C-407E-A947-70E740481C1C}">
                <a14:useLocalDpi xmlns:a14="http://schemas.microsoft.com/office/drawing/2010/main" val="0"/>
              </a:ext>
            </a:extLst>
          </a:blip>
          <a:srcRect l="4326" t="1605" b="7718"/>
          <a:stretch/>
        </p:blipFill>
        <p:spPr>
          <a:xfrm>
            <a:off x="197768" y="108000"/>
            <a:ext cx="8748464" cy="5518944"/>
          </a:xfrm>
          <a:prstGeom prst="rect">
            <a:avLst/>
          </a:prstGeom>
          <a:effectLst>
            <a:softEdge rad="63500"/>
          </a:effectLst>
        </p:spPr>
      </p:pic>
      <p:sp>
        <p:nvSpPr>
          <p:cNvPr id="6" name="Obdĺžnik 5">
            <a:extLst>
              <a:ext uri="{FF2B5EF4-FFF2-40B4-BE49-F238E27FC236}">
                <a16:creationId xmlns:a16="http://schemas.microsoft.com/office/drawing/2014/main" id="{3E4C5DF8-7F17-423B-82C9-6D9B39437424}"/>
              </a:ext>
            </a:extLst>
          </p:cNvPr>
          <p:cNvSpPr/>
          <p:nvPr/>
        </p:nvSpPr>
        <p:spPr>
          <a:xfrm>
            <a:off x="323528" y="214313"/>
            <a:ext cx="8496944" cy="1138773"/>
          </a:xfrm>
          <a:prstGeom prst="rect">
            <a:avLst/>
          </a:prstGeom>
        </p:spPr>
        <p:txBody>
          <a:bodyPr wrap="square">
            <a:spAutoFit/>
          </a:bodyPr>
          <a:lstStyle/>
          <a:p>
            <a:pPr algn="ctr" fontAlgn="auto">
              <a:spcBef>
                <a:spcPts val="0"/>
              </a:spcBef>
              <a:spcAft>
                <a:spcPts val="0"/>
              </a:spcAft>
              <a:defRPr/>
            </a:pPr>
            <a:r>
              <a:rPr lang="cs-CZ" sz="4000" b="1" dirty="0">
                <a:solidFill>
                  <a:srgbClr val="FFFF00"/>
                </a:solidFill>
                <a:effectLst>
                  <a:outerShdw blurRad="50800" dist="50800" dir="5400000" algn="tr" rotWithShape="0">
                    <a:prstClr val="black"/>
                  </a:outerShdw>
                </a:effectLst>
                <a:latin typeface="+mn-lt"/>
              </a:rPr>
              <a:t>UZAVŘENÉ  PARKOVIŠTĚ  V  CÍLI  RALLY</a:t>
            </a:r>
          </a:p>
          <a:p>
            <a:pPr algn="ctr" fontAlgn="auto">
              <a:spcBef>
                <a:spcPts val="0"/>
              </a:spcBef>
              <a:spcAft>
                <a:spcPts val="0"/>
              </a:spcAft>
              <a:defRPr/>
            </a:pPr>
            <a:r>
              <a:rPr lang="cs-CZ" sz="2800" b="1" dirty="0">
                <a:solidFill>
                  <a:srgbClr val="FFFF00"/>
                </a:solidFill>
                <a:effectLst>
                  <a:outerShdw blurRad="50800" dist="50800" dir="5400000" algn="tr" rotWithShape="0">
                    <a:prstClr val="black"/>
                  </a:outerShdw>
                </a:effectLst>
                <a:latin typeface="+mn-lt"/>
              </a:rPr>
              <a:t>(PO  VYHLÁŠENÍ)</a:t>
            </a:r>
          </a:p>
        </p:txBody>
      </p:sp>
      <p:sp>
        <p:nvSpPr>
          <p:cNvPr id="8" name="BlokTextu 7">
            <a:extLst>
              <a:ext uri="{FF2B5EF4-FFF2-40B4-BE49-F238E27FC236}">
                <a16:creationId xmlns:a16="http://schemas.microsoft.com/office/drawing/2014/main" id="{ED70B181-3EAC-4C10-9C36-D1097D50CD3A}"/>
              </a:ext>
            </a:extLst>
          </p:cNvPr>
          <p:cNvSpPr txBox="1"/>
          <p:nvPr/>
        </p:nvSpPr>
        <p:spPr>
          <a:xfrm>
            <a:off x="1043608" y="5707440"/>
            <a:ext cx="6912768" cy="954107"/>
          </a:xfrm>
          <a:prstGeom prst="rect">
            <a:avLst/>
          </a:prstGeom>
          <a:noFill/>
        </p:spPr>
        <p:txBody>
          <a:bodyPr wrap="square">
            <a:spAutoFit/>
          </a:bodyPr>
          <a:lstStyle/>
          <a:p>
            <a:pPr>
              <a:spcBef>
                <a:spcPts val="0"/>
              </a:spcBef>
            </a:pPr>
            <a:r>
              <a:rPr lang="cs-CZ" sz="2800" b="1" dirty="0">
                <a:solidFill>
                  <a:srgbClr val="002060"/>
                </a:solidFill>
                <a:effectLst/>
                <a:latin typeface="+mn-lt"/>
                <a:ea typeface="Calibri" panose="020F0502020204030204" pitchFamily="34" charset="0"/>
                <a:cs typeface="Times New Roman" panose="02020603050405020304" pitchFamily="18" charset="0"/>
              </a:rPr>
              <a:t>NA  VJEZDU  VŽDY  ZŘÍZENA  STANDARDNÍ  ČASOVÁ  KONTROLA  S  ČASOMĚŘIČEM</a:t>
            </a:r>
            <a:endParaRPr lang="cs-CZ" sz="2800" b="1" dirty="0">
              <a:solidFill>
                <a:srgbClr val="002060"/>
              </a:solidFill>
              <a:latin typeface="+mn-lt"/>
            </a:endParaRPr>
          </a:p>
        </p:txBody>
      </p:sp>
    </p:spTree>
    <p:extLst>
      <p:ext uri="{BB962C8B-B14F-4D97-AF65-F5344CB8AC3E}">
        <p14:creationId xmlns:p14="http://schemas.microsoft.com/office/powerpoint/2010/main" val="291390660"/>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Obdĺžnik 5"/>
          <p:cNvSpPr>
            <a:spLocks noChangeArrowheads="1"/>
          </p:cNvSpPr>
          <p:nvPr/>
        </p:nvSpPr>
        <p:spPr bwMode="auto">
          <a:xfrm>
            <a:off x="285750" y="5286375"/>
            <a:ext cx="8715375" cy="1384300"/>
          </a:xfrm>
          <a:prstGeom prst="rect">
            <a:avLst/>
          </a:prstGeom>
          <a:noFill/>
          <a:ln w="9525">
            <a:noFill/>
            <a:miter lim="800000"/>
            <a:headEnd/>
            <a:tailEnd/>
          </a:ln>
        </p:spPr>
        <p:txBody>
          <a:bodyPr>
            <a:spAutoFit/>
          </a:bodyPr>
          <a:lstStyle/>
          <a:p>
            <a:r>
              <a:rPr lang="sk-SK" sz="2800" b="1" dirty="0">
                <a:solidFill>
                  <a:srgbClr val="002060"/>
                </a:solidFill>
                <a:latin typeface="Calibri" pitchFamily="34" charset="0"/>
              </a:rPr>
              <a:t>KONTROLA  DODRŽENÍ  PŘEDEPSANÉ  TRATI  SOUTĚŽE</a:t>
            </a:r>
          </a:p>
          <a:p>
            <a:r>
              <a:rPr lang="sk-SK" sz="2800" b="1" dirty="0">
                <a:solidFill>
                  <a:srgbClr val="002060"/>
                </a:solidFill>
                <a:latin typeface="Calibri" pitchFamily="34" charset="0"/>
              </a:rPr>
              <a:t>•  JÍZDNÍ  VÝKAZ  POUZE  ORAZÍTKOVAT  A/NEBO</a:t>
            </a:r>
          </a:p>
          <a:p>
            <a:r>
              <a:rPr lang="sk-SK" sz="2800" b="1" dirty="0">
                <a:solidFill>
                  <a:srgbClr val="002060"/>
                </a:solidFill>
                <a:latin typeface="Calibri" pitchFamily="34" charset="0"/>
              </a:rPr>
              <a:t>    PODEPSAT  -  BEZ  ZÁZNAMU  ČASU  PRŮJEZDU </a:t>
            </a:r>
            <a:endParaRPr lang="sk-SK" sz="2800" dirty="0">
              <a:solidFill>
                <a:srgbClr val="002060"/>
              </a:solidFill>
              <a:latin typeface="Calibri" pitchFamily="34" charset="0"/>
            </a:endParaRPr>
          </a:p>
        </p:txBody>
      </p:sp>
      <p:pic>
        <p:nvPicPr>
          <p:cNvPr id="81923" name="Picture 2" descr="C:\Documents and Settings\Bedo\My Documents\My Pictures\Mikuláš Rally 2014 Slušovice\DSC09254.JPG"/>
          <p:cNvPicPr>
            <a:picLocks noChangeAspect="1" noChangeArrowheads="1"/>
          </p:cNvPicPr>
          <p:nvPr/>
        </p:nvPicPr>
        <p:blipFill>
          <a:blip r:embed="rId3" cstate="print"/>
          <a:srcRect t="19917" r="39352" b="23390"/>
          <a:stretch>
            <a:fillRect/>
          </a:stretch>
        </p:blipFill>
        <p:spPr bwMode="auto">
          <a:xfrm>
            <a:off x="971550" y="144463"/>
            <a:ext cx="7200900" cy="5046662"/>
          </a:xfrm>
          <a:prstGeom prst="rect">
            <a:avLst/>
          </a:prstGeom>
          <a:noFill/>
          <a:ln w="9525">
            <a:noFill/>
            <a:miter lim="800000"/>
            <a:headEnd/>
            <a:tailEnd/>
          </a:ln>
          <a:effectLst>
            <a:softEdge rad="63500"/>
          </a:effectLst>
        </p:spPr>
      </p:pic>
      <p:sp>
        <p:nvSpPr>
          <p:cNvPr id="7" name="Obdĺžnik 6"/>
          <p:cNvSpPr/>
          <p:nvPr/>
        </p:nvSpPr>
        <p:spPr>
          <a:xfrm>
            <a:off x="1517650" y="214313"/>
            <a:ext cx="6108700" cy="830262"/>
          </a:xfrm>
          <a:prstGeom prst="rect">
            <a:avLst/>
          </a:prstGeom>
        </p:spPr>
        <p:txBody>
          <a:bodyPr>
            <a:spAutoFit/>
          </a:bodyPr>
          <a:lstStyle/>
          <a:p>
            <a:pPr algn="ctr" fontAlgn="auto">
              <a:spcBef>
                <a:spcPts val="0"/>
              </a:spcBef>
              <a:spcAft>
                <a:spcPts val="0"/>
              </a:spcAft>
              <a:defRPr/>
            </a:pPr>
            <a:r>
              <a:rPr lang="cs-CZ" sz="4800" b="1" dirty="0">
                <a:solidFill>
                  <a:srgbClr val="C00000"/>
                </a:solidFill>
                <a:effectLst>
                  <a:outerShdw blurRad="50800" dist="50800" dir="5400000" algn="tr" rotWithShape="0">
                    <a:prstClr val="black"/>
                  </a:outerShdw>
                </a:effectLst>
                <a:latin typeface="+mn-lt"/>
              </a:rPr>
              <a:t>PRŮJEZDNÍ  KONTROLA</a:t>
            </a:r>
          </a:p>
        </p:txBody>
      </p:sp>
    </p:spTree>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B9CDE5"/>
        </a:solidFill>
        <a:effectLst/>
      </p:bgPr>
    </p:bg>
    <p:spTree>
      <p:nvGrpSpPr>
        <p:cNvPr id="1" name=""/>
        <p:cNvGrpSpPr/>
        <p:nvPr/>
      </p:nvGrpSpPr>
      <p:grpSpPr>
        <a:xfrm>
          <a:off x="0" y="0"/>
          <a:ext cx="0" cy="0"/>
          <a:chOff x="0" y="0"/>
          <a:chExt cx="0" cy="0"/>
        </a:xfrm>
      </p:grpSpPr>
      <p:sp>
        <p:nvSpPr>
          <p:cNvPr id="96258" name="Nadpis 1"/>
          <p:cNvSpPr>
            <a:spLocks noGrp="1"/>
          </p:cNvSpPr>
          <p:nvPr>
            <p:ph type="title" idx="4294967295"/>
          </p:nvPr>
        </p:nvSpPr>
        <p:spPr>
          <a:xfrm>
            <a:off x="1763688" y="142875"/>
            <a:ext cx="5328592" cy="500063"/>
          </a:xfrm>
        </p:spPr>
        <p:txBody>
          <a:bodyPr/>
          <a:lstStyle/>
          <a:p>
            <a:pPr eaLnBrk="1" hangingPunct="1"/>
            <a:r>
              <a:rPr lang="cs-CZ" sz="4000" b="1" dirty="0">
                <a:solidFill>
                  <a:srgbClr val="002060"/>
                </a:solidFill>
              </a:rPr>
              <a:t>KONTROLNÍ  LISTINA  </a:t>
            </a:r>
          </a:p>
        </p:txBody>
      </p:sp>
      <p:sp>
        <p:nvSpPr>
          <p:cNvPr id="96259" name="Obdĺžnik 5"/>
          <p:cNvSpPr>
            <a:spLocks noChangeArrowheads="1"/>
          </p:cNvSpPr>
          <p:nvPr/>
        </p:nvSpPr>
        <p:spPr bwMode="auto">
          <a:xfrm>
            <a:off x="5148064" y="1916832"/>
            <a:ext cx="3429000" cy="923330"/>
          </a:xfrm>
          <a:prstGeom prst="rect">
            <a:avLst/>
          </a:prstGeom>
          <a:noFill/>
          <a:ln w="9525">
            <a:noFill/>
            <a:miter lim="800000"/>
            <a:headEnd/>
            <a:tailEnd/>
          </a:ln>
        </p:spPr>
        <p:txBody>
          <a:bodyPr>
            <a:spAutoFit/>
          </a:bodyPr>
          <a:lstStyle/>
          <a:p>
            <a:endParaRPr lang="cs-CZ" b="1" dirty="0">
              <a:latin typeface="Calibri" pitchFamily="34" charset="0"/>
            </a:endParaRPr>
          </a:p>
          <a:p>
            <a:endParaRPr lang="sk-SK" b="1" dirty="0">
              <a:latin typeface="Calibri" pitchFamily="34" charset="0"/>
            </a:endParaRPr>
          </a:p>
          <a:p>
            <a:endParaRPr lang="sk-SK" b="1" dirty="0">
              <a:latin typeface="Calibri" pitchFamily="34" charset="0"/>
            </a:endParaRPr>
          </a:p>
        </p:txBody>
      </p:sp>
      <p:pic>
        <p:nvPicPr>
          <p:cNvPr id="157698" name="Picture 2" descr="C:\Users\user\Pictures\Barum Rally 2017\DSC00832.JPG"/>
          <p:cNvPicPr>
            <a:picLocks noChangeAspect="1" noChangeArrowheads="1"/>
          </p:cNvPicPr>
          <p:nvPr/>
        </p:nvPicPr>
        <p:blipFill>
          <a:blip r:embed="rId3" cstate="print"/>
          <a:srcRect l="13449" b="2190"/>
          <a:stretch>
            <a:fillRect/>
          </a:stretch>
        </p:blipFill>
        <p:spPr bwMode="auto">
          <a:xfrm>
            <a:off x="1979712" y="764704"/>
            <a:ext cx="6948000" cy="5888872"/>
          </a:xfrm>
          <a:prstGeom prst="rect">
            <a:avLst/>
          </a:prstGeom>
          <a:noFill/>
          <a:ln>
            <a:noFill/>
          </a:ln>
          <a:effectLst>
            <a:softEdge rad="63500"/>
          </a:effectLst>
        </p:spPr>
      </p:pic>
      <p:sp>
        <p:nvSpPr>
          <p:cNvPr id="11" name="BlokTextu 10"/>
          <p:cNvSpPr txBox="1"/>
          <p:nvPr/>
        </p:nvSpPr>
        <p:spPr>
          <a:xfrm>
            <a:off x="323528" y="5589240"/>
            <a:ext cx="2736304" cy="462998"/>
          </a:xfrm>
          <a:prstGeom prst="rect">
            <a:avLst/>
          </a:prstGeom>
          <a:noFill/>
        </p:spPr>
        <p:txBody>
          <a:bodyPr wrap="square" tIns="108000" rtlCol="0">
            <a:spAutoFit/>
          </a:bodyPr>
          <a:lstStyle/>
          <a:p>
            <a:r>
              <a:rPr lang="sk-SK" dirty="0"/>
              <a:t>  </a:t>
            </a:r>
            <a:endParaRPr lang="sk-SK" sz="2000" dirty="0">
              <a:latin typeface="Comic Sans MS" pitchFamily="66" charset="0"/>
            </a:endParaRPr>
          </a:p>
        </p:txBody>
      </p:sp>
      <p:graphicFrame>
        <p:nvGraphicFramePr>
          <p:cNvPr id="10" name="Tabuľka 9"/>
          <p:cNvGraphicFramePr>
            <a:graphicFrameLocks noGrp="1"/>
          </p:cNvGraphicFramePr>
          <p:nvPr/>
        </p:nvGraphicFramePr>
        <p:xfrm>
          <a:off x="107504" y="3573016"/>
          <a:ext cx="3168352" cy="2372360"/>
        </p:xfrm>
        <a:graphic>
          <a:graphicData uri="http://schemas.openxmlformats.org/drawingml/2006/table">
            <a:tbl>
              <a:tblPr firstRow="1" bandRow="1">
                <a:tableStyleId>{5C22544A-7EE6-4342-B048-85BDC9FD1C3A}</a:tableStyleId>
              </a:tblPr>
              <a:tblGrid>
                <a:gridCol w="599728">
                  <a:extLst>
                    <a:ext uri="{9D8B030D-6E8A-4147-A177-3AD203B41FA5}">
                      <a16:colId xmlns:a16="http://schemas.microsoft.com/office/drawing/2014/main" val="20000"/>
                    </a:ext>
                  </a:extLst>
                </a:gridCol>
                <a:gridCol w="912440">
                  <a:extLst>
                    <a:ext uri="{9D8B030D-6E8A-4147-A177-3AD203B41FA5}">
                      <a16:colId xmlns:a16="http://schemas.microsoft.com/office/drawing/2014/main" val="20001"/>
                    </a:ext>
                  </a:extLst>
                </a:gridCol>
                <a:gridCol w="1656184">
                  <a:extLst>
                    <a:ext uri="{9D8B030D-6E8A-4147-A177-3AD203B41FA5}">
                      <a16:colId xmlns:a16="http://schemas.microsoft.com/office/drawing/2014/main" val="20002"/>
                    </a:ext>
                  </a:extLst>
                </a:gridCol>
              </a:tblGrid>
              <a:tr h="370840">
                <a:tc>
                  <a:txBody>
                    <a:bodyPr/>
                    <a:lstStyle/>
                    <a:p>
                      <a:pPr algn="ctr">
                        <a:spcBef>
                          <a:spcPts val="600"/>
                        </a:spcBef>
                      </a:pPr>
                      <a:r>
                        <a:rPr lang="cs-CZ" sz="1400" noProof="0" dirty="0">
                          <a:solidFill>
                            <a:schemeClr val="tx1"/>
                          </a:solidFill>
                        </a:rPr>
                        <a:t>Poř .</a:t>
                      </a:r>
                    </a:p>
                  </a:txBody>
                  <a:tcPr marT="10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cs-CZ" sz="1400" noProof="0" dirty="0">
                          <a:solidFill>
                            <a:schemeClr val="tx1"/>
                          </a:solidFill>
                        </a:rPr>
                        <a:t>Startovní číslo</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spcBef>
                          <a:spcPts val="600"/>
                        </a:spcBef>
                      </a:pPr>
                      <a:r>
                        <a:rPr lang="cs-CZ" sz="1400" noProof="0" dirty="0">
                          <a:solidFill>
                            <a:schemeClr val="tx1"/>
                          </a:solidFill>
                        </a:rPr>
                        <a:t>Čas</a:t>
                      </a:r>
                    </a:p>
                  </a:txBody>
                  <a:tcPr marT="14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r>
                        <a:rPr lang="cs-CZ" sz="1400" noProof="0" dirty="0">
                          <a:solidFill>
                            <a:schemeClr val="tx1"/>
                          </a:solidFill>
                        </a:rPr>
                        <a:t>1.</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cs-CZ" i="1" noProof="0" dirty="0">
                          <a:solidFill>
                            <a:srgbClr val="0070C0"/>
                          </a:solidFill>
                          <a:latin typeface="Comic Sans MS" pitchFamily="66" charset="0"/>
                        </a:rPr>
                        <a:t>3</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cs-CZ" b="1" i="1" noProof="0" dirty="0">
                          <a:solidFill>
                            <a:srgbClr val="0070C0"/>
                          </a:solidFill>
                          <a:latin typeface="Comic Sans MS" pitchFamily="66" charset="0"/>
                        </a:rPr>
                        <a:t>21</a:t>
                      </a:r>
                      <a:r>
                        <a:rPr lang="cs-CZ" i="1" noProof="0" dirty="0">
                          <a:solidFill>
                            <a:srgbClr val="0070C0"/>
                          </a:solidFill>
                          <a:latin typeface="Comic Sans MS" pitchFamily="66" charset="0"/>
                        </a:rPr>
                        <a:t> - 57</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cs-CZ" sz="1400" noProof="0" dirty="0">
                          <a:solidFill>
                            <a:schemeClr val="tx1"/>
                          </a:solidFill>
                        </a:rPr>
                        <a:t>2.</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cs-CZ" i="1" noProof="0" dirty="0">
                          <a:solidFill>
                            <a:srgbClr val="0070C0"/>
                          </a:solidFill>
                          <a:latin typeface="Comic Sans MS" pitchFamily="66" charset="0"/>
                        </a:rPr>
                        <a:t>4</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cs-CZ" i="1" noProof="0" dirty="0">
                          <a:solidFill>
                            <a:srgbClr val="0070C0"/>
                          </a:solidFill>
                          <a:latin typeface="Comic Sans MS" pitchFamily="66" charset="0"/>
                        </a:rPr>
                        <a:t>     - 57  58</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cs-CZ" sz="1400" noProof="0" dirty="0">
                          <a:solidFill>
                            <a:schemeClr val="tx1"/>
                          </a:solidFill>
                        </a:rPr>
                        <a:t>3.</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cs-CZ" i="1" noProof="0" dirty="0">
                          <a:solidFill>
                            <a:srgbClr val="0070C0"/>
                          </a:solidFill>
                          <a:latin typeface="Comic Sans MS" pitchFamily="66" charset="0"/>
                        </a:rPr>
                        <a:t>6</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cs-CZ" i="1" noProof="0" dirty="0">
                          <a:solidFill>
                            <a:srgbClr val="0070C0"/>
                          </a:solidFill>
                          <a:latin typeface="Comic Sans MS" pitchFamily="66" charset="0"/>
                        </a:rPr>
                        <a:t>     - 59</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cs-CZ" sz="1400" noProof="0" dirty="0">
                          <a:solidFill>
                            <a:schemeClr val="tx1"/>
                          </a:solidFill>
                        </a:rPr>
                        <a:t>4.</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cs-CZ" i="1" noProof="0" dirty="0">
                          <a:solidFill>
                            <a:srgbClr val="0070C0"/>
                          </a:solidFill>
                          <a:latin typeface="Comic Sans MS" pitchFamily="66" charset="0"/>
                        </a:rPr>
                        <a:t>10</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cs-CZ" b="1" i="1" noProof="0" dirty="0">
                          <a:solidFill>
                            <a:srgbClr val="0070C0"/>
                          </a:solidFill>
                          <a:latin typeface="Comic Sans MS" pitchFamily="66" charset="0"/>
                        </a:rPr>
                        <a:t>22</a:t>
                      </a:r>
                      <a:r>
                        <a:rPr lang="cs-CZ" i="1" noProof="0" dirty="0">
                          <a:solidFill>
                            <a:srgbClr val="0070C0"/>
                          </a:solidFill>
                          <a:latin typeface="Comic Sans MS" pitchFamily="66" charset="0"/>
                        </a:rPr>
                        <a:t> - 00</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cs-CZ" sz="1400" noProof="0" dirty="0">
                          <a:solidFill>
                            <a:schemeClr val="tx1"/>
                          </a:solidFill>
                        </a:rPr>
                        <a:t>5.</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r>
                        <a:rPr lang="cs-CZ" i="1" noProof="0" dirty="0">
                          <a:solidFill>
                            <a:srgbClr val="0070C0"/>
                          </a:solidFill>
                          <a:latin typeface="Comic Sans MS" pitchFamily="66" charset="0"/>
                        </a:rPr>
                        <a:t>12</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cs-CZ" i="1" noProof="0" dirty="0">
                          <a:solidFill>
                            <a:srgbClr val="0070C0"/>
                          </a:solidFill>
                          <a:latin typeface="Comic Sans MS" pitchFamily="66" charset="0"/>
                        </a:rPr>
                        <a:t>     - 01</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cxnSp>
        <p:nvCxnSpPr>
          <p:cNvPr id="14" name="Rovná spojovacia šípka 13"/>
          <p:cNvCxnSpPr/>
          <p:nvPr/>
        </p:nvCxnSpPr>
        <p:spPr>
          <a:xfrm flipV="1">
            <a:off x="3419872" y="3861048"/>
            <a:ext cx="1872208" cy="93610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Rovná spojnica 12"/>
          <p:cNvCxnSpPr/>
          <p:nvPr/>
        </p:nvCxnSpPr>
        <p:spPr>
          <a:xfrm>
            <a:off x="2195736" y="4509120"/>
            <a:ext cx="288032" cy="216024"/>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B9CDE5"/>
        </a:solidFill>
        <a:effectLst/>
      </p:bgPr>
    </p:bg>
    <p:spTree>
      <p:nvGrpSpPr>
        <p:cNvPr id="1" name=""/>
        <p:cNvGrpSpPr/>
        <p:nvPr/>
      </p:nvGrpSpPr>
      <p:grpSpPr>
        <a:xfrm>
          <a:off x="0" y="0"/>
          <a:ext cx="0" cy="0"/>
          <a:chOff x="0" y="0"/>
          <a:chExt cx="0" cy="0"/>
        </a:xfrm>
      </p:grpSpPr>
      <p:sp>
        <p:nvSpPr>
          <p:cNvPr id="96259" name="Obdĺžnik 5"/>
          <p:cNvSpPr>
            <a:spLocks noChangeArrowheads="1"/>
          </p:cNvSpPr>
          <p:nvPr/>
        </p:nvSpPr>
        <p:spPr bwMode="auto">
          <a:xfrm>
            <a:off x="5220072" y="1916832"/>
            <a:ext cx="3429000" cy="923330"/>
          </a:xfrm>
          <a:prstGeom prst="rect">
            <a:avLst/>
          </a:prstGeom>
          <a:noFill/>
          <a:ln w="9525">
            <a:noFill/>
            <a:miter lim="800000"/>
            <a:headEnd/>
            <a:tailEnd/>
          </a:ln>
        </p:spPr>
        <p:txBody>
          <a:bodyPr>
            <a:spAutoFit/>
          </a:bodyPr>
          <a:lstStyle/>
          <a:p>
            <a:endParaRPr lang="cs-CZ" b="1" dirty="0">
              <a:latin typeface="Calibri" pitchFamily="34" charset="0"/>
            </a:endParaRPr>
          </a:p>
          <a:p>
            <a:endParaRPr lang="sk-SK" b="1" dirty="0">
              <a:latin typeface="Calibri" pitchFamily="34" charset="0"/>
            </a:endParaRPr>
          </a:p>
          <a:p>
            <a:endParaRPr lang="sk-SK" b="1" dirty="0">
              <a:latin typeface="Calibri" pitchFamily="34" charset="0"/>
            </a:endParaRPr>
          </a:p>
        </p:txBody>
      </p:sp>
      <p:sp>
        <p:nvSpPr>
          <p:cNvPr id="11" name="BlokTextu 10"/>
          <p:cNvSpPr txBox="1"/>
          <p:nvPr/>
        </p:nvSpPr>
        <p:spPr>
          <a:xfrm>
            <a:off x="2555776" y="4941168"/>
            <a:ext cx="2592288" cy="462998"/>
          </a:xfrm>
          <a:prstGeom prst="rect">
            <a:avLst/>
          </a:prstGeom>
          <a:noFill/>
        </p:spPr>
        <p:txBody>
          <a:bodyPr wrap="square" tIns="108000" rtlCol="0">
            <a:spAutoFit/>
          </a:bodyPr>
          <a:lstStyle/>
          <a:p>
            <a:endParaRPr lang="sk-SK" sz="2000" dirty="0">
              <a:latin typeface="Comic Sans MS" pitchFamily="66" charset="0"/>
            </a:endParaRPr>
          </a:p>
        </p:txBody>
      </p:sp>
      <p:pic>
        <p:nvPicPr>
          <p:cNvPr id="4" name="Obrázok 3">
            <a:extLst>
              <a:ext uri="{FF2B5EF4-FFF2-40B4-BE49-F238E27FC236}">
                <a16:creationId xmlns:a16="http://schemas.microsoft.com/office/drawing/2014/main" id="{D5EC8925-DFB2-CA8D-2273-E640761DAA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35"/>
          <a:stretch/>
        </p:blipFill>
        <p:spPr>
          <a:xfrm>
            <a:off x="108000" y="1268760"/>
            <a:ext cx="8928000" cy="5535240"/>
          </a:xfrm>
          <a:prstGeom prst="rect">
            <a:avLst/>
          </a:prstGeom>
          <a:effectLst>
            <a:softEdge rad="63500"/>
          </a:effectLst>
        </p:spPr>
      </p:pic>
      <p:sp>
        <p:nvSpPr>
          <p:cNvPr id="5" name="Nadpis 1">
            <a:extLst>
              <a:ext uri="{FF2B5EF4-FFF2-40B4-BE49-F238E27FC236}">
                <a16:creationId xmlns:a16="http://schemas.microsoft.com/office/drawing/2014/main" id="{3A05C8B7-759A-EB0A-21F6-26100BF627EC}"/>
              </a:ext>
            </a:extLst>
          </p:cNvPr>
          <p:cNvSpPr txBox="1">
            <a:spLocks/>
          </p:cNvSpPr>
          <p:nvPr/>
        </p:nvSpPr>
        <p:spPr bwMode="auto">
          <a:xfrm>
            <a:off x="1331640" y="404664"/>
            <a:ext cx="5544616" cy="6480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cs-CZ" sz="4000" b="1" dirty="0">
                <a:solidFill>
                  <a:srgbClr val="002060"/>
                </a:solidFill>
              </a:rPr>
              <a:t>VÝSLEDKY  VE  STOPCE  </a:t>
            </a:r>
          </a:p>
        </p:txBody>
      </p:sp>
      <p:graphicFrame>
        <p:nvGraphicFramePr>
          <p:cNvPr id="6" name="Tabuľka 5">
            <a:extLst>
              <a:ext uri="{FF2B5EF4-FFF2-40B4-BE49-F238E27FC236}">
                <a16:creationId xmlns:a16="http://schemas.microsoft.com/office/drawing/2014/main" id="{B016BE7D-B16C-1907-1D16-900761362A37}"/>
              </a:ext>
            </a:extLst>
          </p:cNvPr>
          <p:cNvGraphicFramePr>
            <a:graphicFrameLocks noGrp="1"/>
          </p:cNvGraphicFramePr>
          <p:nvPr>
            <p:extLst>
              <p:ext uri="{D42A27DB-BD31-4B8C-83A1-F6EECF244321}">
                <p14:modId xmlns:p14="http://schemas.microsoft.com/office/powerpoint/2010/main" val="3871004470"/>
              </p:ext>
            </p:extLst>
          </p:nvPr>
        </p:nvGraphicFramePr>
        <p:xfrm>
          <a:off x="251520" y="1326937"/>
          <a:ext cx="2016224" cy="2103120"/>
        </p:xfrm>
        <a:graphic>
          <a:graphicData uri="http://schemas.openxmlformats.org/drawingml/2006/table">
            <a:tbl>
              <a:tblPr firstRow="1" bandRow="1">
                <a:tableStyleId>{5C22544A-7EE6-4342-B048-85BDC9FD1C3A}</a:tableStyleId>
              </a:tblPr>
              <a:tblGrid>
                <a:gridCol w="649953">
                  <a:extLst>
                    <a:ext uri="{9D8B030D-6E8A-4147-A177-3AD203B41FA5}">
                      <a16:colId xmlns:a16="http://schemas.microsoft.com/office/drawing/2014/main" val="20000"/>
                    </a:ext>
                  </a:extLst>
                </a:gridCol>
                <a:gridCol w="1366271">
                  <a:extLst>
                    <a:ext uri="{9D8B030D-6E8A-4147-A177-3AD203B41FA5}">
                      <a16:colId xmlns:a16="http://schemas.microsoft.com/office/drawing/2014/main" val="20001"/>
                    </a:ext>
                  </a:extLst>
                </a:gridCol>
              </a:tblGrid>
              <a:tr h="237970">
                <a:tc gridSpan="2">
                  <a:txBody>
                    <a:bodyPr/>
                    <a:lstStyle/>
                    <a:p>
                      <a:pPr algn="ctr"/>
                      <a:r>
                        <a:rPr lang="cs-CZ" sz="1600" b="1" noProof="0" dirty="0">
                          <a:solidFill>
                            <a:schemeClr val="tx1"/>
                          </a:solidFill>
                        </a:rPr>
                        <a:t>RZ  Č.  </a:t>
                      </a:r>
                      <a:r>
                        <a:rPr lang="cs-CZ" sz="1600" b="1" i="1" noProof="0" dirty="0">
                          <a:solidFill>
                            <a:srgbClr val="0070C0"/>
                          </a:solidFill>
                          <a:latin typeface="Comic Sans MS" pitchFamily="66" charset="0"/>
                        </a:rPr>
                        <a:t>6</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cs-CZ" sz="1400" b="1" noProof="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37970">
                <a:tc>
                  <a:txBody>
                    <a:bodyPr/>
                    <a:lstStyle/>
                    <a:p>
                      <a:pPr algn="ctr"/>
                      <a:r>
                        <a:rPr lang="cs-CZ" sz="1400" b="1" noProof="0" dirty="0">
                          <a:solidFill>
                            <a:schemeClr val="tx1"/>
                          </a:solidFill>
                        </a:rPr>
                        <a:t>ST.</a:t>
                      </a:r>
                      <a:r>
                        <a:rPr lang="cs-CZ" sz="1400" b="1" baseline="0" noProof="0" dirty="0">
                          <a:solidFill>
                            <a:schemeClr val="tx1"/>
                          </a:solidFill>
                        </a:rPr>
                        <a:t> Č.</a:t>
                      </a:r>
                      <a:endParaRPr lang="cs-CZ" sz="1400" b="1" noProof="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cs-CZ" sz="1400" b="1" noProof="0" dirty="0">
                          <a:solidFill>
                            <a:schemeClr val="tx1"/>
                          </a:solidFill>
                        </a:rPr>
                        <a:t>ČAS</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37970">
                <a:tc>
                  <a:txBody>
                    <a:bodyPr/>
                    <a:lstStyle/>
                    <a:p>
                      <a:pPr algn="ctr">
                        <a:spcBef>
                          <a:spcPts val="100"/>
                        </a:spcBef>
                      </a:pPr>
                      <a:r>
                        <a:rPr lang="cs-CZ" i="1" noProof="0" dirty="0">
                          <a:solidFill>
                            <a:srgbClr val="0070C0"/>
                          </a:solidFill>
                          <a:latin typeface="Comic Sans MS" pitchFamily="66" charset="0"/>
                        </a:rPr>
                        <a:t>37</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100"/>
                        </a:spcBef>
                      </a:pPr>
                      <a:r>
                        <a:rPr lang="cs-CZ" i="1" noProof="0" dirty="0">
                          <a:solidFill>
                            <a:srgbClr val="0070C0"/>
                          </a:solidFill>
                          <a:latin typeface="Comic Sans MS" pitchFamily="66" charset="0"/>
                        </a:rPr>
                        <a:t>9 – 34,8</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37970">
                <a:tc>
                  <a:txBody>
                    <a:bodyPr/>
                    <a:lstStyle/>
                    <a:p>
                      <a:pPr algn="ctr">
                        <a:spcBef>
                          <a:spcPts val="100"/>
                        </a:spcBef>
                      </a:pPr>
                      <a:r>
                        <a:rPr lang="cs-CZ" i="1" noProof="0" dirty="0">
                          <a:solidFill>
                            <a:srgbClr val="0070C0"/>
                          </a:solidFill>
                          <a:latin typeface="Comic Sans MS" pitchFamily="66" charset="0"/>
                        </a:rPr>
                        <a:t>38</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100"/>
                        </a:spcBef>
                      </a:pPr>
                      <a:r>
                        <a:rPr lang="cs-CZ" i="1" noProof="0" dirty="0">
                          <a:solidFill>
                            <a:srgbClr val="0070C0"/>
                          </a:solidFill>
                          <a:latin typeface="Comic Sans MS" pitchFamily="66" charset="0"/>
                        </a:rPr>
                        <a:t>9 – 22,2</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37970">
                <a:tc>
                  <a:txBody>
                    <a:bodyPr/>
                    <a:lstStyle/>
                    <a:p>
                      <a:pPr algn="ctr">
                        <a:spcBef>
                          <a:spcPts val="100"/>
                        </a:spcBef>
                      </a:pPr>
                      <a:r>
                        <a:rPr lang="cs-CZ" i="1" noProof="0" dirty="0">
                          <a:solidFill>
                            <a:srgbClr val="0070C0"/>
                          </a:solidFill>
                          <a:latin typeface="Comic Sans MS" pitchFamily="66" charset="0"/>
                        </a:rPr>
                        <a:t>39</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100"/>
                        </a:spcBef>
                      </a:pPr>
                      <a:r>
                        <a:rPr lang="cs-CZ" i="1" noProof="0" dirty="0">
                          <a:solidFill>
                            <a:srgbClr val="0070C0"/>
                          </a:solidFill>
                          <a:latin typeface="Comic Sans MS" pitchFamily="66" charset="0"/>
                        </a:rPr>
                        <a:t>9 - 41,5</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37970">
                <a:tc>
                  <a:txBody>
                    <a:bodyPr/>
                    <a:lstStyle/>
                    <a:p>
                      <a:endParaRPr lang="cs-CZ" noProof="0" dirty="0">
                        <a:solidFill>
                          <a:srgbClr val="0070C0"/>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cs-CZ" noProof="0" dirty="0">
                        <a:solidFill>
                          <a:srgbClr val="0070C0"/>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cxnSp>
        <p:nvCxnSpPr>
          <p:cNvPr id="7" name="Rovná spojovacia šípka 6">
            <a:extLst>
              <a:ext uri="{FF2B5EF4-FFF2-40B4-BE49-F238E27FC236}">
                <a16:creationId xmlns:a16="http://schemas.microsoft.com/office/drawing/2014/main" id="{60E94B43-E39A-CB17-D9B6-DCB00A750B44}"/>
              </a:ext>
            </a:extLst>
          </p:cNvPr>
          <p:cNvCxnSpPr>
            <a:cxnSpLocks/>
          </p:cNvCxnSpPr>
          <p:nvPr/>
        </p:nvCxnSpPr>
        <p:spPr>
          <a:xfrm>
            <a:off x="2411264" y="1453834"/>
            <a:ext cx="1523736" cy="91513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7005070"/>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Nadpis 4"/>
          <p:cNvSpPr>
            <a:spLocks noGrp="1"/>
          </p:cNvSpPr>
          <p:nvPr>
            <p:ph type="title"/>
          </p:nvPr>
        </p:nvSpPr>
        <p:spPr>
          <a:xfrm>
            <a:off x="1785938" y="214313"/>
            <a:ext cx="5429250" cy="714375"/>
          </a:xfrm>
        </p:spPr>
        <p:txBody>
          <a:bodyPr/>
          <a:lstStyle/>
          <a:p>
            <a:pPr eaLnBrk="1" hangingPunct="1">
              <a:defRPr/>
            </a:pPr>
            <a:r>
              <a:rPr lang="cs-CZ" b="1" dirty="0">
                <a:solidFill>
                  <a:schemeClr val="accent2">
                    <a:lumMod val="75000"/>
                  </a:schemeClr>
                </a:solidFill>
              </a:rPr>
              <a:t>PENALIZACE</a:t>
            </a:r>
          </a:p>
        </p:txBody>
      </p:sp>
      <p:sp>
        <p:nvSpPr>
          <p:cNvPr id="87043" name="Zástupný symbol obsahu 5"/>
          <p:cNvSpPr>
            <a:spLocks noGrp="1"/>
          </p:cNvSpPr>
          <p:nvPr>
            <p:ph idx="1"/>
          </p:nvPr>
        </p:nvSpPr>
        <p:spPr>
          <a:xfrm>
            <a:off x="142875" y="928688"/>
            <a:ext cx="8858250" cy="5643562"/>
          </a:xfrm>
        </p:spPr>
        <p:txBody>
          <a:bodyPr/>
          <a:lstStyle/>
          <a:p>
            <a:pPr eaLnBrk="1" hangingPunct="1">
              <a:spcBef>
                <a:spcPct val="0"/>
              </a:spcBef>
              <a:buFont typeface="Arial" charset="0"/>
              <a:buNone/>
              <a:defRPr/>
            </a:pPr>
            <a:r>
              <a:rPr lang="cs-CZ" sz="2400" b="1" dirty="0">
                <a:solidFill>
                  <a:schemeClr val="accent2">
                    <a:lumMod val="75000"/>
                  </a:schemeClr>
                </a:solidFill>
              </a:rPr>
              <a:t>• POZDNÍ  PŘÍJEZD  DO  ČK (I  NA  START  SOUTĚŽE)     </a:t>
            </a:r>
            <a:r>
              <a:rPr lang="cs-CZ" sz="2400" b="1" dirty="0">
                <a:solidFill>
                  <a:srgbClr val="FF0000"/>
                </a:solidFill>
              </a:rPr>
              <a:t>10 sek./min.</a:t>
            </a:r>
          </a:p>
          <a:p>
            <a:pPr eaLnBrk="1" hangingPunct="1">
              <a:spcBef>
                <a:spcPct val="0"/>
              </a:spcBef>
              <a:buFont typeface="Arial" charset="0"/>
              <a:buNone/>
              <a:defRPr/>
            </a:pPr>
            <a:r>
              <a:rPr lang="cs-CZ" sz="2400" b="1" dirty="0">
                <a:solidFill>
                  <a:schemeClr val="accent2">
                    <a:lumMod val="75000"/>
                  </a:schemeClr>
                </a:solidFill>
              </a:rPr>
              <a:t>• PŘEDČASNÝ  PŘÍJEZD  DO  ČK                                            </a:t>
            </a:r>
            <a:r>
              <a:rPr lang="cs-CZ" sz="2400" b="1" dirty="0">
                <a:solidFill>
                  <a:srgbClr val="FF0000"/>
                </a:solidFill>
              </a:rPr>
              <a:t>1 min./min.</a:t>
            </a:r>
          </a:p>
          <a:p>
            <a:pPr eaLnBrk="1" hangingPunct="1">
              <a:spcBef>
                <a:spcPct val="0"/>
              </a:spcBef>
              <a:buFont typeface="Arial" charset="0"/>
              <a:buNone/>
              <a:defRPr/>
            </a:pPr>
            <a:r>
              <a:rPr lang="cs-CZ" sz="2400" b="1" dirty="0">
                <a:solidFill>
                  <a:schemeClr val="accent2">
                    <a:lumMod val="75000"/>
                  </a:schemeClr>
                </a:solidFill>
              </a:rPr>
              <a:t>• PŘEDČASNÝ  START  DO  RZ    - 1. PŘESTUPEK               </a:t>
            </a:r>
            <a:r>
              <a:rPr lang="cs-CZ" sz="2400" b="1" dirty="0">
                <a:solidFill>
                  <a:srgbClr val="FF0000"/>
                </a:solidFill>
              </a:rPr>
              <a:t>10 sek.</a:t>
            </a:r>
          </a:p>
          <a:p>
            <a:pPr eaLnBrk="1" hangingPunct="1">
              <a:spcBef>
                <a:spcPct val="0"/>
              </a:spcBef>
              <a:buFont typeface="Arial" charset="0"/>
              <a:buNone/>
              <a:defRPr/>
            </a:pPr>
            <a:r>
              <a:rPr lang="cs-CZ" sz="2400" b="1" dirty="0">
                <a:solidFill>
                  <a:schemeClr val="accent2">
                    <a:lumMod val="75000"/>
                  </a:schemeClr>
                </a:solidFill>
              </a:rPr>
              <a:t>                                                         - 2. PŘESTUPEK                </a:t>
            </a:r>
            <a:r>
              <a:rPr lang="cs-CZ" sz="2400" b="1" dirty="0">
                <a:solidFill>
                  <a:srgbClr val="FF0000"/>
                </a:solidFill>
              </a:rPr>
              <a:t>1 min.</a:t>
            </a:r>
          </a:p>
          <a:p>
            <a:pPr eaLnBrk="1" hangingPunct="1">
              <a:spcBef>
                <a:spcPct val="0"/>
              </a:spcBef>
              <a:buFont typeface="Arial" charset="0"/>
              <a:buNone/>
              <a:defRPr/>
            </a:pPr>
            <a:r>
              <a:rPr lang="cs-CZ" sz="2400" b="1" dirty="0">
                <a:solidFill>
                  <a:schemeClr val="accent2">
                    <a:lumMod val="75000"/>
                  </a:schemeClr>
                </a:solidFill>
              </a:rPr>
              <a:t>                                                         - 3. PŘESTUPEK                </a:t>
            </a:r>
            <a:r>
              <a:rPr lang="cs-CZ" sz="2400" b="1" dirty="0">
                <a:solidFill>
                  <a:srgbClr val="FF0000"/>
                </a:solidFill>
              </a:rPr>
              <a:t>3 min. </a:t>
            </a:r>
          </a:p>
          <a:p>
            <a:pPr eaLnBrk="1" hangingPunct="1">
              <a:spcBef>
                <a:spcPct val="0"/>
              </a:spcBef>
              <a:buFont typeface="Arial" charset="0"/>
              <a:buNone/>
              <a:defRPr/>
            </a:pPr>
            <a:endParaRPr lang="cs-CZ" sz="1000" b="1" dirty="0">
              <a:solidFill>
                <a:schemeClr val="accent2">
                  <a:lumMod val="75000"/>
                </a:schemeClr>
              </a:solidFill>
            </a:endParaRPr>
          </a:p>
          <a:p>
            <a:pPr eaLnBrk="1" hangingPunct="1">
              <a:spcBef>
                <a:spcPct val="0"/>
              </a:spcBef>
              <a:buFont typeface="Arial" charset="0"/>
              <a:buNone/>
              <a:defRPr/>
            </a:pPr>
            <a:r>
              <a:rPr lang="cs-CZ" sz="2400" b="1" dirty="0">
                <a:solidFill>
                  <a:schemeClr val="accent2">
                    <a:lumMod val="75000"/>
                  </a:schemeClr>
                </a:solidFill>
              </a:rPr>
              <a:t>• OPOŽDĚNÍ  STARTU  DO  RZ  (VINOU  POSÁDKY)          </a:t>
            </a:r>
            <a:r>
              <a:rPr lang="cs-CZ" sz="2400" b="1" dirty="0">
                <a:solidFill>
                  <a:srgbClr val="FF0000"/>
                </a:solidFill>
              </a:rPr>
              <a:t>1 min./min.</a:t>
            </a:r>
          </a:p>
          <a:p>
            <a:pPr eaLnBrk="1" hangingPunct="1">
              <a:spcBef>
                <a:spcPct val="0"/>
              </a:spcBef>
              <a:buFont typeface="Arial" charset="0"/>
              <a:buNone/>
              <a:defRPr/>
            </a:pPr>
            <a:r>
              <a:rPr lang="cs-CZ" sz="2400" b="1" dirty="0">
                <a:solidFill>
                  <a:schemeClr val="accent2">
                    <a:lumMod val="75000"/>
                  </a:schemeClr>
                </a:solidFill>
              </a:rPr>
              <a:t>• PŘEKROČENÍ  PŮVODNĚ  STANOVENÉHO  ČASU  </a:t>
            </a:r>
          </a:p>
          <a:p>
            <a:pPr eaLnBrk="1" hangingPunct="1">
              <a:spcBef>
                <a:spcPct val="0"/>
              </a:spcBef>
              <a:buFont typeface="Arial" charset="0"/>
              <a:buNone/>
              <a:defRPr/>
            </a:pPr>
            <a:r>
              <a:rPr lang="cs-CZ" sz="2400" b="1" dirty="0">
                <a:solidFill>
                  <a:schemeClr val="accent2">
                    <a:lumMod val="75000"/>
                  </a:schemeClr>
                </a:solidFill>
              </a:rPr>
              <a:t>    STARTU  Z  UP  Z  DŮVODU  OPRAVY  VOZIDLA            </a:t>
            </a:r>
            <a:r>
              <a:rPr lang="cs-CZ" sz="2400" b="1" dirty="0">
                <a:solidFill>
                  <a:srgbClr val="FF0000"/>
                </a:solidFill>
              </a:rPr>
              <a:t>1 min./min.</a:t>
            </a:r>
          </a:p>
          <a:p>
            <a:pPr>
              <a:buFont typeface="Arial" charset="0"/>
              <a:buNone/>
              <a:defRPr/>
            </a:pPr>
            <a:r>
              <a:rPr lang="cs-CZ" sz="2400" b="1" dirty="0">
                <a:solidFill>
                  <a:schemeClr val="accent2">
                    <a:lumMod val="75000"/>
                  </a:schemeClr>
                </a:solidFill>
              </a:rPr>
              <a:t>• NESPRÁVNÉ  PROJETÍ  RETARDÉRU</a:t>
            </a:r>
            <a:r>
              <a:rPr lang="cs-CZ" sz="2400" b="1" dirty="0">
                <a:solidFill>
                  <a:srgbClr val="FF0000"/>
                </a:solidFill>
              </a:rPr>
              <a:t>	  		       30 sekund</a:t>
            </a:r>
          </a:p>
          <a:p>
            <a:pPr>
              <a:buNone/>
              <a:defRPr/>
            </a:pPr>
            <a:r>
              <a:rPr lang="cs-CZ" sz="2400" b="1" dirty="0">
                <a:solidFill>
                  <a:schemeClr val="accent2">
                    <a:lumMod val="75000"/>
                  </a:schemeClr>
                </a:solidFill>
              </a:rPr>
              <a:t>• TŘETÍ  DOPRAVNÍ  PŘESTUPEK  BĚHEM  RALLY               </a:t>
            </a:r>
            <a:r>
              <a:rPr lang="cs-CZ" sz="2400" b="1" dirty="0">
                <a:solidFill>
                  <a:srgbClr val="FF0000"/>
                </a:solidFill>
              </a:rPr>
              <a:t>5 min.</a:t>
            </a:r>
          </a:p>
          <a:p>
            <a:pPr>
              <a:buNone/>
              <a:defRPr/>
            </a:pPr>
            <a:r>
              <a:rPr lang="cs-CZ" sz="2400" b="1" dirty="0">
                <a:solidFill>
                  <a:schemeClr val="accent2">
                    <a:lumMod val="75000"/>
                  </a:schemeClr>
                </a:solidFill>
              </a:rPr>
              <a:t>• ZA  KAŽDOU  NEDOKONČENOU  RZ  V  RÁMCI</a:t>
            </a:r>
          </a:p>
          <a:p>
            <a:pPr>
              <a:buNone/>
              <a:defRPr/>
            </a:pPr>
            <a:r>
              <a:rPr lang="cs-CZ" sz="2400" b="1" dirty="0">
                <a:solidFill>
                  <a:schemeClr val="accent2">
                    <a:lumMod val="75000"/>
                  </a:schemeClr>
                </a:solidFill>
              </a:rPr>
              <a:t>   NOVÉHO  STARTU (RE-START)                                           </a:t>
            </a:r>
            <a:r>
              <a:rPr lang="cs-CZ" sz="2400" b="1" dirty="0">
                <a:solidFill>
                  <a:srgbClr val="FF0000"/>
                </a:solidFill>
              </a:rPr>
              <a:t>10 min.</a:t>
            </a:r>
          </a:p>
          <a:p>
            <a:pPr>
              <a:buNone/>
              <a:defRPr/>
            </a:pPr>
            <a:endParaRPr lang="cs-CZ" sz="1200" b="1" dirty="0">
              <a:solidFill>
                <a:srgbClr val="FF0000"/>
              </a:solidFill>
            </a:endParaRPr>
          </a:p>
          <a:p>
            <a:pPr algn="ctr" eaLnBrk="1" hangingPunct="1">
              <a:spcBef>
                <a:spcPct val="0"/>
              </a:spcBef>
              <a:buNone/>
              <a:defRPr/>
            </a:pPr>
            <a:r>
              <a:rPr lang="cs-CZ" sz="2800" b="1" dirty="0">
                <a:solidFill>
                  <a:schemeClr val="accent2">
                    <a:lumMod val="75000"/>
                  </a:schemeClr>
                </a:solidFill>
              </a:rPr>
              <a:t>JINÉ  PŘESTUPKY  -  PODLE  ROZHODNUTÍ   SK</a:t>
            </a:r>
            <a:endParaRPr lang="cs-CZ" sz="2800" dirty="0">
              <a:solidFill>
                <a:schemeClr val="accent2">
                  <a:lumMod val="75000"/>
                </a:schemeClr>
              </a:solidFill>
            </a:endParaRP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Zástupný symbol obsahu 2"/>
          <p:cNvSpPr>
            <a:spLocks noGrp="1"/>
          </p:cNvSpPr>
          <p:nvPr>
            <p:ph idx="4294967295"/>
          </p:nvPr>
        </p:nvSpPr>
        <p:spPr>
          <a:xfrm>
            <a:off x="215168" y="260783"/>
            <a:ext cx="8713663" cy="6336433"/>
          </a:xfrm>
        </p:spPr>
        <p:txBody>
          <a:bodyPr/>
          <a:lstStyle/>
          <a:p>
            <a:pPr marL="0" indent="0" algn="ctr" eaLnBrk="1" hangingPunct="1">
              <a:spcBef>
                <a:spcPts val="0"/>
              </a:spcBef>
              <a:buNone/>
              <a:defRPr/>
            </a:pPr>
            <a:r>
              <a:rPr lang="cs-CZ" b="1" dirty="0">
                <a:solidFill>
                  <a:srgbClr val="FF0000"/>
                </a:solidFill>
              </a:rPr>
              <a:t>NEPOVOLENÍ  STARTU</a:t>
            </a:r>
            <a:endParaRPr lang="sk-SK" b="1" dirty="0">
              <a:solidFill>
                <a:srgbClr val="FF0000"/>
              </a:solidFill>
            </a:endParaRPr>
          </a:p>
          <a:p>
            <a:pPr marL="0" indent="0" eaLnBrk="1" hangingPunct="1">
              <a:spcBef>
                <a:spcPts val="0"/>
              </a:spcBef>
              <a:buFont typeface="Arial" charset="0"/>
              <a:buNone/>
              <a:defRPr/>
            </a:pPr>
            <a:r>
              <a:rPr lang="cs-CZ" sz="2400" b="1" dirty="0">
                <a:solidFill>
                  <a:srgbClr val="FF0000"/>
                </a:solidFill>
              </a:rPr>
              <a:t>• ZPOŽDĚNÍ  NA  START  SEKCE  PŘESAHUJÍCÍ  15 MINUT</a:t>
            </a:r>
          </a:p>
          <a:p>
            <a:pPr marL="0" marR="0" lvl="0" indent="0" algn="ctr" defTabSz="914400" rtl="0" eaLnBrk="1" fontAlgn="base" latinLnBrk="0" hangingPunct="1">
              <a:spcBef>
                <a:spcPts val="0"/>
              </a:spcBef>
              <a:spcAft>
                <a:spcPct val="0"/>
              </a:spcAft>
              <a:buClrTx/>
              <a:buSzTx/>
              <a:buFont typeface="Arial" charset="0"/>
              <a:buNone/>
              <a:tabLst/>
              <a:defRPr/>
            </a:pPr>
            <a:r>
              <a:rPr kumimoji="0" lang="cs-CZ" b="1" i="0" u="none" strike="noStrike" kern="1200" cap="none" spc="0" normalizeH="0" baseline="0" noProof="0" dirty="0">
                <a:ln>
                  <a:noFill/>
                </a:ln>
                <a:solidFill>
                  <a:srgbClr val="C00000"/>
                </a:solidFill>
                <a:effectLst/>
                <a:uLnTx/>
                <a:uFillTx/>
                <a:ea typeface="+mn-ea"/>
                <a:cs typeface="+mn-cs"/>
              </a:rPr>
              <a:t>VYLOUČENÍ</a:t>
            </a:r>
            <a:endParaRPr lang="cs-CZ" b="1" dirty="0">
              <a:solidFill>
                <a:srgbClr val="C00000"/>
              </a:solidFill>
            </a:endParaRPr>
          </a:p>
          <a:p>
            <a:pPr marL="0" indent="0" eaLnBrk="1" hangingPunct="1">
              <a:spcBef>
                <a:spcPts val="0"/>
              </a:spcBef>
              <a:buNone/>
              <a:defRPr/>
            </a:pPr>
            <a:r>
              <a:rPr lang="cs-CZ" sz="2400" b="1" dirty="0">
                <a:solidFill>
                  <a:srgbClr val="C00000"/>
                </a:solidFill>
              </a:rPr>
              <a:t>• ČTVRTÝ  DOPRAVNÍ  PŘESTUPEK  BĚHEM  RALLY</a:t>
            </a:r>
          </a:p>
          <a:p>
            <a:pPr marL="0" indent="0" algn="ctr" eaLnBrk="1" hangingPunct="1">
              <a:spcBef>
                <a:spcPts val="0"/>
              </a:spcBef>
              <a:buFont typeface="Arial" charset="0"/>
              <a:buNone/>
              <a:defRPr/>
            </a:pPr>
            <a:r>
              <a:rPr lang="cs-CZ" b="1" dirty="0">
                <a:solidFill>
                  <a:srgbClr val="002060"/>
                </a:solidFill>
              </a:rPr>
              <a:t>POSÁDKA  POSUZOVÁNA  JAKO  ODSTOUPENA</a:t>
            </a:r>
          </a:p>
          <a:p>
            <a:pPr marL="0" indent="0" eaLnBrk="1" hangingPunct="1">
              <a:spcBef>
                <a:spcPts val="0"/>
              </a:spcBef>
              <a:buNone/>
              <a:defRPr/>
            </a:pPr>
            <a:r>
              <a:rPr lang="sk-SK" sz="2400" b="1" dirty="0">
                <a:solidFill>
                  <a:srgbClr val="0070C0"/>
                </a:solidFill>
              </a:rPr>
              <a:t>• Z</a:t>
            </a:r>
            <a:r>
              <a:rPr lang="cs-CZ" sz="2400" b="1" dirty="0">
                <a:solidFill>
                  <a:srgbClr val="0070C0"/>
                </a:solidFill>
              </a:rPr>
              <a:t>POŽDĚNÍ  PŘESAHUJÍCÍ  15 MINUT   PROTI  JEDNOTLIVÉ</a:t>
            </a:r>
          </a:p>
          <a:p>
            <a:pPr marL="0" indent="0" eaLnBrk="1" hangingPunct="1">
              <a:spcBef>
                <a:spcPts val="0"/>
              </a:spcBef>
              <a:buNone/>
              <a:defRPr/>
            </a:pPr>
            <a:r>
              <a:rPr lang="cs-CZ" sz="2400" b="1" dirty="0">
                <a:solidFill>
                  <a:srgbClr val="0070C0"/>
                </a:solidFill>
              </a:rPr>
              <a:t>   PŘEDEPSANÉ  JÍZDNÍ  DOBĚ</a:t>
            </a:r>
          </a:p>
          <a:p>
            <a:pPr marL="0" indent="0" eaLnBrk="1" hangingPunct="1">
              <a:spcBef>
                <a:spcPts val="0"/>
              </a:spcBef>
              <a:buNone/>
              <a:defRPr/>
            </a:pPr>
            <a:r>
              <a:rPr lang="cs-CZ" sz="2400" b="1" dirty="0">
                <a:solidFill>
                  <a:srgbClr val="002060"/>
                </a:solidFill>
              </a:rPr>
              <a:t>• CELKOVÉ  ZPOŽDĚNÍ  PŘESAHUJÍCÍ  30 MINUT  NA  KONCI  KAŽDÉ</a:t>
            </a:r>
          </a:p>
          <a:p>
            <a:pPr marL="0" indent="0" eaLnBrk="1" hangingPunct="1">
              <a:spcBef>
                <a:spcPts val="0"/>
              </a:spcBef>
              <a:buNone/>
              <a:defRPr/>
            </a:pPr>
            <a:r>
              <a:rPr lang="cs-CZ" sz="2400" b="1" dirty="0">
                <a:solidFill>
                  <a:srgbClr val="002060"/>
                </a:solidFill>
              </a:rPr>
              <a:t>   SEKCE  A/ANEBO  ETAPY</a:t>
            </a:r>
          </a:p>
          <a:p>
            <a:pPr marL="0" indent="0" eaLnBrk="1" hangingPunct="1">
              <a:spcBef>
                <a:spcPts val="0"/>
              </a:spcBef>
              <a:buFont typeface="Arial" charset="0"/>
              <a:buNone/>
              <a:defRPr/>
            </a:pPr>
            <a:r>
              <a:rPr lang="cs-CZ" sz="2400" b="1" dirty="0">
                <a:solidFill>
                  <a:srgbClr val="0070C0"/>
                </a:solidFill>
              </a:rPr>
              <a:t>• NEODJETÍ  ZE  STARTOVNÍ  ČÁRY  RYCHLOSTNÍ  ZKOUŠKY  </a:t>
            </a:r>
          </a:p>
          <a:p>
            <a:pPr marL="0" indent="0" eaLnBrk="1" hangingPunct="1">
              <a:spcBef>
                <a:spcPts val="0"/>
              </a:spcBef>
              <a:buFont typeface="Arial" charset="0"/>
              <a:buNone/>
              <a:defRPr/>
            </a:pPr>
            <a:r>
              <a:rPr lang="cs-CZ" sz="2400" b="1" dirty="0">
                <a:solidFill>
                  <a:srgbClr val="0070C0"/>
                </a:solidFill>
              </a:rPr>
              <a:t>   DO  20 SEKUND  PO  SIGNÁLU  KE  STARTU</a:t>
            </a:r>
          </a:p>
          <a:p>
            <a:pPr marL="0" indent="0" eaLnBrk="1" hangingPunct="1">
              <a:spcBef>
                <a:spcPts val="0"/>
              </a:spcBef>
              <a:buNone/>
              <a:defRPr/>
            </a:pPr>
            <a:r>
              <a:rPr lang="cs-CZ" sz="2400" b="1" dirty="0">
                <a:solidFill>
                  <a:srgbClr val="002060"/>
                </a:solidFill>
              </a:rPr>
              <a:t>• CHYBĚJÍCÍ  ZÁZNAM  Z  KTERÉKOLIV  KONTROLY,  CHYBĚJÍCÍ</a:t>
            </a:r>
          </a:p>
          <a:p>
            <a:pPr marL="0" indent="0" eaLnBrk="1" hangingPunct="1">
              <a:spcBef>
                <a:spcPts val="0"/>
              </a:spcBef>
              <a:buNone/>
              <a:defRPr/>
            </a:pPr>
            <a:r>
              <a:rPr lang="cs-CZ" sz="2400" b="1" dirty="0">
                <a:solidFill>
                  <a:srgbClr val="002060"/>
                </a:solidFill>
              </a:rPr>
              <a:t>   POTVRZENÍ  ČASU  V  ČK,  NEPŘEDÁNÍ  JV  V  NĚKTERÉ  KONTROLE</a:t>
            </a:r>
          </a:p>
          <a:p>
            <a:pPr marL="0" indent="0" eaLnBrk="1" hangingPunct="1">
              <a:spcBef>
                <a:spcPts val="0"/>
              </a:spcBef>
              <a:buNone/>
              <a:defRPr/>
            </a:pPr>
            <a:r>
              <a:rPr lang="cs-CZ" sz="2400" b="1" dirty="0">
                <a:solidFill>
                  <a:srgbClr val="002060"/>
                </a:solidFill>
              </a:rPr>
              <a:t>   NEBO  NEODEVZDÁNÍ  V  CÍLI </a:t>
            </a:r>
          </a:p>
          <a:p>
            <a:pPr marL="0" indent="0" eaLnBrk="1" hangingPunct="1">
              <a:spcBef>
                <a:spcPts val="0"/>
              </a:spcBef>
              <a:buNone/>
              <a:defRPr/>
            </a:pPr>
            <a:r>
              <a:rPr lang="cs-CZ" sz="2400" b="1" dirty="0">
                <a:solidFill>
                  <a:srgbClr val="0070C0"/>
                </a:solidFill>
              </a:rPr>
              <a:t>• V  TRAŤOVÉM  ÚSEKU  A  NA  STARTU  RZ  NEMOŽNOST  JÍZDY</a:t>
            </a:r>
          </a:p>
          <a:p>
            <a:pPr marL="0" indent="0" eaLnBrk="1" hangingPunct="1">
              <a:spcBef>
                <a:spcPts val="0"/>
              </a:spcBef>
              <a:buNone/>
              <a:defRPr/>
            </a:pPr>
            <a:r>
              <a:rPr lang="cs-CZ" sz="2400" b="1" dirty="0">
                <a:solidFill>
                  <a:srgbClr val="0070C0"/>
                </a:solidFill>
              </a:rPr>
              <a:t>   NA  ČTYŘECH  VOLNĚ  OTOČNÝCH  KOLECH  S  PNEUMATIKAMI</a:t>
            </a:r>
          </a:p>
        </p:txBody>
      </p:sp>
    </p:spTree>
    <p:extLst>
      <p:ext uri="{BB962C8B-B14F-4D97-AF65-F5344CB8AC3E}">
        <p14:creationId xmlns:p14="http://schemas.microsoft.com/office/powerpoint/2010/main" val="3543520184"/>
      </p:ext>
    </p:extLst>
  </p:cSld>
  <p:clrMapOvr>
    <a:masterClrMapping/>
  </p:clrMapOvr>
  <p:transition spd="med">
    <p:spli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dpis 1"/>
          <p:cNvSpPr>
            <a:spLocks noGrp="1"/>
          </p:cNvSpPr>
          <p:nvPr>
            <p:ph type="title"/>
          </p:nvPr>
        </p:nvSpPr>
        <p:spPr>
          <a:xfrm>
            <a:off x="2357438" y="0"/>
            <a:ext cx="4714875" cy="642938"/>
          </a:xfrm>
        </p:spPr>
        <p:txBody>
          <a:bodyPr/>
          <a:lstStyle/>
          <a:p>
            <a:pPr eaLnBrk="1" hangingPunct="1"/>
            <a:r>
              <a:rPr lang="cs-CZ" sz="3600" b="1" dirty="0">
                <a:solidFill>
                  <a:srgbClr val="002060"/>
                </a:solidFill>
              </a:rPr>
              <a:t>ZNAČENÍ  KONTROL</a:t>
            </a:r>
          </a:p>
        </p:txBody>
      </p:sp>
      <p:pic>
        <p:nvPicPr>
          <p:cNvPr id="7" name="Obrázok 6" descr="2020 RRSR CZ"/>
          <p:cNvPicPr>
            <a:picLocks noChangeAspect="1"/>
          </p:cNvPicPr>
          <p:nvPr/>
        </p:nvPicPr>
        <p:blipFill>
          <a:blip r:embed="rId3" cstate="print"/>
          <a:srcRect/>
          <a:stretch>
            <a:fillRect/>
          </a:stretch>
        </p:blipFill>
        <p:spPr bwMode="auto">
          <a:xfrm>
            <a:off x="4517246" y="612000"/>
            <a:ext cx="4466687" cy="6120000"/>
          </a:xfrm>
          <a:prstGeom prst="rect">
            <a:avLst/>
          </a:prstGeom>
          <a:solidFill>
            <a:schemeClr val="bg1"/>
          </a:solidFill>
          <a:ln w="9525">
            <a:noFill/>
            <a:miter lim="800000"/>
            <a:headEnd/>
            <a:tailEnd/>
          </a:ln>
          <a:effectLst>
            <a:outerShdw blurRad="50800" dist="76200" dir="2700000" algn="ctr" rotWithShape="0">
              <a:srgbClr val="000000">
                <a:alpha val="40000"/>
              </a:srgbClr>
            </a:outerShdw>
          </a:effectLst>
        </p:spPr>
      </p:pic>
      <p:graphicFrame>
        <p:nvGraphicFramePr>
          <p:cNvPr id="2" name="Objekt 1">
            <a:extLst>
              <a:ext uri="{FF2B5EF4-FFF2-40B4-BE49-F238E27FC236}">
                <a16:creationId xmlns:a16="http://schemas.microsoft.com/office/drawing/2014/main" id="{CD180AA2-32CC-4165-89BA-52A5B16BBE8F}"/>
              </a:ext>
            </a:extLst>
          </p:cNvPr>
          <p:cNvGraphicFramePr>
            <a:graphicFrameLocks noChangeAspect="1"/>
          </p:cNvGraphicFramePr>
          <p:nvPr>
            <p:extLst>
              <p:ext uri="{D42A27DB-BD31-4B8C-83A1-F6EECF244321}">
                <p14:modId xmlns:p14="http://schemas.microsoft.com/office/powerpoint/2010/main" val="1257380628"/>
              </p:ext>
            </p:extLst>
          </p:nvPr>
        </p:nvGraphicFramePr>
        <p:xfrm>
          <a:off x="324000" y="612000"/>
          <a:ext cx="3816424" cy="6230897"/>
        </p:xfrm>
        <a:graphic>
          <a:graphicData uri="http://schemas.openxmlformats.org/presentationml/2006/ole">
            <mc:AlternateContent xmlns:mc="http://schemas.openxmlformats.org/markup-compatibility/2006">
              <mc:Choice xmlns:v="urn:schemas-microsoft-com:vml" Requires="v">
                <p:oleObj name="Document" r:id="rId4" imgW="5746651" imgH="9382861" progId="Word.Document.12">
                  <p:embed/>
                </p:oleObj>
              </mc:Choice>
              <mc:Fallback>
                <p:oleObj name="Document" r:id="rId4" imgW="5746651" imgH="9382861" progId="Word.Document.12">
                  <p:embed/>
                  <p:pic>
                    <p:nvPicPr>
                      <p:cNvPr id="0" name=""/>
                      <p:cNvPicPr/>
                      <p:nvPr/>
                    </p:nvPicPr>
                    <p:blipFill>
                      <a:blip r:embed="rId5"/>
                      <a:stretch>
                        <a:fillRect/>
                      </a:stretch>
                    </p:blipFill>
                    <p:spPr>
                      <a:xfrm>
                        <a:off x="324000" y="612000"/>
                        <a:ext cx="3816424" cy="6230897"/>
                      </a:xfrm>
                      <a:prstGeom prst="rect">
                        <a:avLst/>
                      </a:prstGeom>
                    </p:spPr>
                  </p:pic>
                </p:oleObj>
              </mc:Fallback>
            </mc:AlternateContent>
          </a:graphicData>
        </a:graphic>
      </p:graphicFrame>
    </p:spTree>
    <p:extLst>
      <p:ext uri="{BB962C8B-B14F-4D97-AF65-F5344CB8AC3E}">
        <p14:creationId xmlns:p14="http://schemas.microsoft.com/office/powerpoint/2010/main" val="3049160127"/>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Nadpis 1"/>
          <p:cNvSpPr>
            <a:spLocks noGrp="1"/>
          </p:cNvSpPr>
          <p:nvPr>
            <p:ph type="title"/>
          </p:nvPr>
        </p:nvSpPr>
        <p:spPr>
          <a:xfrm>
            <a:off x="214313" y="1143000"/>
            <a:ext cx="8472487" cy="5382344"/>
          </a:xfrm>
        </p:spPr>
        <p:txBody>
          <a:bodyPr/>
          <a:lstStyle/>
          <a:p>
            <a:pPr eaLnBrk="1" hangingPunct="1">
              <a:defRPr/>
            </a:pPr>
            <a:r>
              <a:rPr lang="cs-CZ" sz="3200" b="1" dirty="0">
                <a:solidFill>
                  <a:srgbClr val="002060"/>
                </a:solidFill>
              </a:rPr>
              <a:t>K O N E C</a:t>
            </a:r>
            <a:br>
              <a:rPr lang="sk-SK" sz="2400" b="1" dirty="0"/>
            </a:br>
            <a:br>
              <a:rPr lang="sk-SK" sz="2400" b="1" dirty="0"/>
            </a:br>
            <a:br>
              <a:rPr lang="sk-SK" sz="2400" b="1" dirty="0"/>
            </a:br>
            <a:br>
              <a:rPr lang="sk-SK" sz="2400" b="1" dirty="0"/>
            </a:br>
            <a:br>
              <a:rPr lang="sk-SK" sz="2400" b="1" dirty="0"/>
            </a:br>
            <a:r>
              <a:rPr lang="cs-CZ" sz="1400" b="1" dirty="0">
                <a:solidFill>
                  <a:srgbClr val="002060"/>
                </a:solidFill>
                <a:latin typeface="+mn-lt"/>
              </a:rPr>
              <a:t>PODKLADY  KE  ZPRACOVÁNÍ </a:t>
            </a:r>
            <a:r>
              <a:rPr lang="sk-SK" sz="1400" b="1" dirty="0">
                <a:solidFill>
                  <a:srgbClr val="002060"/>
                </a:solidFill>
                <a:latin typeface="+mn-lt"/>
              </a:rPr>
              <a:t>:      </a:t>
            </a:r>
            <a:r>
              <a:rPr lang="cs-CZ" sz="1400" b="1" dirty="0">
                <a:solidFill>
                  <a:srgbClr val="002060"/>
                </a:solidFill>
                <a:latin typeface="+mn-lt"/>
              </a:rPr>
              <a:t>Ing.  Jan REGNER </a:t>
            </a:r>
            <a:r>
              <a:rPr lang="sk-SK" sz="1400" b="1" dirty="0">
                <a:solidFill>
                  <a:srgbClr val="002060"/>
                </a:solidFill>
                <a:latin typeface="+mn-lt"/>
              </a:rPr>
              <a:t> </a:t>
            </a:r>
            <a:br>
              <a:rPr lang="sk-SK" sz="1400" b="1" dirty="0">
                <a:solidFill>
                  <a:srgbClr val="002060"/>
                </a:solidFill>
                <a:latin typeface="+mn-lt"/>
              </a:rPr>
            </a:br>
            <a:r>
              <a:rPr lang="sk-SK" sz="1400" b="1" dirty="0">
                <a:solidFill>
                  <a:srgbClr val="002060"/>
                </a:solidFill>
                <a:latin typeface="+mn-lt"/>
              </a:rPr>
              <a:t>              		                                                  </a:t>
            </a:r>
            <a:r>
              <a:rPr lang="cs-CZ" sz="1400" b="1" dirty="0">
                <a:solidFill>
                  <a:srgbClr val="002060"/>
                </a:solidFill>
                <a:latin typeface="+mn-lt"/>
              </a:rPr>
              <a:t>Ing.  Oto BERKA</a:t>
            </a:r>
            <a:r>
              <a:rPr lang="sk-SK" sz="1400" b="1" dirty="0">
                <a:solidFill>
                  <a:srgbClr val="002060"/>
                </a:solidFill>
                <a:latin typeface="+mn-lt"/>
              </a:rPr>
              <a:t>	</a:t>
            </a:r>
            <a:r>
              <a:rPr lang="cs-CZ" sz="1400" b="1" dirty="0">
                <a:solidFill>
                  <a:srgbClr val="002060"/>
                </a:solidFill>
              </a:rPr>
              <a:t> 	    </a:t>
            </a:r>
            <a:r>
              <a:rPr lang="sk-SK" sz="1400" b="1" dirty="0">
                <a:solidFill>
                  <a:srgbClr val="002060"/>
                </a:solidFill>
                <a:latin typeface="+mn-lt"/>
              </a:rPr>
              <a:t>  </a:t>
            </a:r>
            <a:r>
              <a:rPr lang="cs-CZ" sz="1400" b="1" dirty="0">
                <a:solidFill>
                  <a:srgbClr val="002060"/>
                </a:solidFill>
                <a:latin typeface="+mn-lt"/>
              </a:rPr>
              <a:t>        </a:t>
            </a:r>
            <a:br>
              <a:rPr lang="cs-CZ" sz="1400" b="1" dirty="0">
                <a:solidFill>
                  <a:srgbClr val="002060"/>
                </a:solidFill>
                <a:latin typeface="+mn-lt"/>
              </a:rPr>
            </a:br>
            <a:r>
              <a:rPr lang="cs-CZ" sz="1400" b="1" dirty="0">
                <a:solidFill>
                  <a:srgbClr val="002060"/>
                </a:solidFill>
                <a:latin typeface="+mn-lt"/>
              </a:rPr>
              <a:t>		                         Ing. Tomáš BEDNÁRIK</a:t>
            </a:r>
            <a:endParaRPr lang="sk-SK" sz="1400" b="1" dirty="0">
              <a:solidFill>
                <a:srgbClr val="002060"/>
              </a:solidFill>
              <a:latin typeface="+mn-lt"/>
            </a:endParaRPr>
          </a:p>
        </p:txBody>
      </p:sp>
      <p:sp>
        <p:nvSpPr>
          <p:cNvPr id="106499" name="Zástupný symbol obsahu 2"/>
          <p:cNvSpPr>
            <a:spLocks noGrp="1"/>
          </p:cNvSpPr>
          <p:nvPr>
            <p:ph idx="1"/>
          </p:nvPr>
        </p:nvSpPr>
        <p:spPr>
          <a:xfrm>
            <a:off x="7143750" y="6072188"/>
            <a:ext cx="1428750" cy="428625"/>
          </a:xfrm>
        </p:spPr>
        <p:txBody>
          <a:bodyPr/>
          <a:lstStyle/>
          <a:p>
            <a:pPr algn="ctr" eaLnBrk="1" hangingPunct="1">
              <a:buFont typeface="Arial" charset="0"/>
              <a:buNone/>
            </a:pPr>
            <a:r>
              <a:rPr lang="sk-SK" sz="1600" b="1" dirty="0"/>
              <a:t> </a:t>
            </a:r>
            <a:endParaRPr lang="cs-CZ" sz="1000" b="1" dirty="0">
              <a:solidFill>
                <a:srgbClr val="002060"/>
              </a:solidFill>
            </a:endParaRPr>
          </a:p>
        </p:txBody>
      </p:sp>
      <p:pic>
        <p:nvPicPr>
          <p:cNvPr id="4" name="Picture 2" descr="D:\My Pictures\Kodak Pictures\Rallyesprint Bruck 2010\IMG_8508.JPG"/>
          <p:cNvPicPr>
            <a:picLocks noChangeAspect="1" noChangeArrowheads="1"/>
          </p:cNvPicPr>
          <p:nvPr/>
        </p:nvPicPr>
        <p:blipFill>
          <a:blip r:embed="rId3" cstate="print"/>
          <a:srcRect l="18627" t="18451" r="18627" b="31773"/>
          <a:stretch>
            <a:fillRect/>
          </a:stretch>
        </p:blipFill>
        <p:spPr bwMode="auto">
          <a:xfrm>
            <a:off x="539552" y="5445224"/>
            <a:ext cx="612775" cy="727075"/>
          </a:xfrm>
          <a:prstGeom prst="rect">
            <a:avLst/>
          </a:prstGeom>
          <a:noFill/>
          <a:ln>
            <a:solidFill>
              <a:schemeClr val="accent3">
                <a:lumMod val="60000"/>
                <a:lumOff val="40000"/>
              </a:schemeClr>
            </a:solidFill>
          </a:ln>
          <a:effectLst>
            <a:outerShdw blurRad="50800" dist="50800" dir="5400000" algn="tr" rotWithShape="0">
              <a:schemeClr val="accent3">
                <a:lumMod val="50000"/>
              </a:schemeClr>
            </a:outerShdw>
          </a:effectLst>
        </p:spPr>
      </p:pic>
      <p:sp>
        <p:nvSpPr>
          <p:cNvPr id="106501" name="Obdĺžnik 6"/>
          <p:cNvSpPr>
            <a:spLocks noChangeArrowheads="1"/>
          </p:cNvSpPr>
          <p:nvPr/>
        </p:nvSpPr>
        <p:spPr bwMode="auto">
          <a:xfrm>
            <a:off x="251520" y="5085184"/>
            <a:ext cx="1440160" cy="339887"/>
          </a:xfrm>
          <a:prstGeom prst="rect">
            <a:avLst/>
          </a:prstGeom>
          <a:noFill/>
          <a:ln w="9525">
            <a:noFill/>
            <a:miter lim="800000"/>
            <a:headEnd/>
            <a:tailEnd/>
          </a:ln>
        </p:spPr>
        <p:txBody>
          <a:bodyPr wrap="square" lIns="108000" tIns="108000" rIns="108000">
            <a:spAutoFit/>
          </a:bodyPr>
          <a:lstStyle/>
          <a:p>
            <a:r>
              <a:rPr lang="cs-CZ" sz="1200" b="1" dirty="0">
                <a:solidFill>
                  <a:srgbClr val="002060"/>
                </a:solidFill>
                <a:latin typeface="Calibri" pitchFamily="34" charset="0"/>
              </a:rPr>
              <a:t>PAVOL  BEDNÁRIK</a:t>
            </a:r>
            <a:endParaRPr lang="cs-CZ" sz="1200" dirty="0">
              <a:solidFill>
                <a:srgbClr val="002060"/>
              </a:solidFill>
              <a:latin typeface="Calibri" pitchFamily="34" charset="0"/>
            </a:endParaRPr>
          </a:p>
        </p:txBody>
      </p:sp>
    </p:spTree>
  </p:cSld>
  <p:clrMapOvr>
    <a:masterClrMapping/>
  </p:clrMapOvr>
  <p:transition/>
</p:sld>
</file>

<file path=ppt/theme/theme1.xml><?xml version="1.0" encoding="utf-8"?>
<a:theme xmlns:a="http://schemas.openxmlformats.org/drawingml/2006/main" name="1_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16116</TotalTime>
  <Words>16264</Words>
  <Application>Microsoft Office PowerPoint</Application>
  <PresentationFormat>Prezentácia na obrazovke (4:3)</PresentationFormat>
  <Paragraphs>1444</Paragraphs>
  <Slides>99</Slides>
  <Notes>99</Notes>
  <HiddenSlides>0</HiddenSlides>
  <MMClips>0</MMClips>
  <ScaleCrop>false</ScaleCrop>
  <HeadingPairs>
    <vt:vector size="8" baseType="variant">
      <vt:variant>
        <vt:lpstr>Použité písma</vt:lpstr>
      </vt:variant>
      <vt:variant>
        <vt:i4>5</vt:i4>
      </vt:variant>
      <vt:variant>
        <vt:lpstr>Motív</vt:lpstr>
      </vt:variant>
      <vt:variant>
        <vt:i4>1</vt:i4>
      </vt:variant>
      <vt:variant>
        <vt:lpstr>Vložené servery OLE</vt:lpstr>
      </vt:variant>
      <vt:variant>
        <vt:i4>2</vt:i4>
      </vt:variant>
      <vt:variant>
        <vt:lpstr>Nadpisy snímok</vt:lpstr>
      </vt:variant>
      <vt:variant>
        <vt:i4>99</vt:i4>
      </vt:variant>
    </vt:vector>
  </HeadingPairs>
  <TitlesOfParts>
    <vt:vector size="107" baseType="lpstr">
      <vt:lpstr>Arial</vt:lpstr>
      <vt:lpstr>Calibri</vt:lpstr>
      <vt:lpstr>Comic Sans MS</vt:lpstr>
      <vt:lpstr>Lucida Handwriting</vt:lpstr>
      <vt:lpstr>Symbol</vt:lpstr>
      <vt:lpstr>1_Motív Office</vt:lpstr>
      <vt:lpstr>Acrobat Document</vt:lpstr>
      <vt:lpstr>Document</vt:lpstr>
      <vt:lpstr>Prezentácia programu PowerPoint</vt:lpstr>
      <vt:lpstr>Prezentácia programu PowerPoint</vt:lpstr>
      <vt:lpstr>Prezentácia programu PowerPoint</vt:lpstr>
      <vt:lpstr>Prezentácia programu PowerPoint</vt:lpstr>
      <vt:lpstr>ZÁKLADNÍ  VYBAVENÍ  ČASOMĚŘIČE</vt:lpstr>
      <vt:lpstr>KONTROLA  NASTAVENÍ  HODIN</vt:lpstr>
      <vt:lpstr>DOPORUČENÉ  POSTAVENÍ  HODIN  V  ČK</vt:lpstr>
      <vt:lpstr>DŮLEŽITÉ  DOKUMENTY</vt:lpstr>
      <vt:lpstr>UZAVÍRACÍ  VOZIDLO  06 A</vt:lpstr>
      <vt:lpstr>Prezentácia programu PowerPoint</vt:lpstr>
      <vt:lpstr>Prezentácia programu PowerPoint</vt:lpstr>
      <vt:lpstr>V  ZÓNĚ  MEZI  ŽLUTÝM  NÁVĔŠTÍM  A  KONCOVÝM  BÉŽOVÝM  ZNAKEM  SE  TŘEMI PŘÍČNÝMI  PRUHY  VOZIDLA   PODLÉHAJÍ  REŽIMU  UZAVŘENÉHO  PARKOVIŠTĚ !</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UZAVŘENÉ  PARKOVIŠTĚ  -  PARC  FERMÉ</vt:lpstr>
      <vt:lpstr>Prezentácia programu PowerPoint</vt:lpstr>
      <vt:lpstr>Prezentácia programu PowerPoint</vt:lpstr>
      <vt:lpstr>POSÁDKA   A   JÍZDNÍ  VÝKAZ</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KONTROLNÍ  LISTINA  </vt:lpstr>
      <vt:lpstr>Prezentácia programu PowerPoint</vt:lpstr>
      <vt:lpstr>PENALIZACE</vt:lpstr>
      <vt:lpstr>Prezentácia programu PowerPoint</vt:lpstr>
      <vt:lpstr>ZNAČENÍ  KONTROL</vt:lpstr>
      <vt:lpstr>K O N E C     PODKLADY  KE  ZPRACOVÁNÍ :      Ing.  Jan REGNER                                                                     Ing.  Oto BERKA                                             Ing. Tomáš BEDNÁRIK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Bedo</dc:creator>
  <cp:lastModifiedBy>Pavol Bednarik</cp:lastModifiedBy>
  <cp:revision>1861</cp:revision>
  <dcterms:created xsi:type="dcterms:W3CDTF">2013-11-16T20:44:45Z</dcterms:created>
  <dcterms:modified xsi:type="dcterms:W3CDTF">2023-02-13T19:01:45Z</dcterms:modified>
</cp:coreProperties>
</file>