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0" r:id="rId4"/>
  </p:sldMasterIdLst>
  <p:handoutMasterIdLst>
    <p:handoutMasterId r:id="rId64"/>
  </p:handoutMasterIdLst>
  <p:sldIdLst>
    <p:sldId id="256" r:id="rId5"/>
    <p:sldId id="257" r:id="rId6"/>
    <p:sldId id="296" r:id="rId7"/>
    <p:sldId id="262" r:id="rId8"/>
    <p:sldId id="301" r:id="rId9"/>
    <p:sldId id="258" r:id="rId10"/>
    <p:sldId id="260" r:id="rId11"/>
    <p:sldId id="261" r:id="rId12"/>
    <p:sldId id="303" r:id="rId13"/>
    <p:sldId id="259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68" r:id="rId22"/>
    <p:sldId id="304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87" r:id="rId31"/>
    <p:sldId id="305" r:id="rId32"/>
    <p:sldId id="278" r:id="rId33"/>
    <p:sldId id="279" r:id="rId34"/>
    <p:sldId id="313" r:id="rId35"/>
    <p:sldId id="306" r:id="rId36"/>
    <p:sldId id="280" r:id="rId37"/>
    <p:sldId id="308" r:id="rId38"/>
    <p:sldId id="283" r:id="rId39"/>
    <p:sldId id="307" r:id="rId40"/>
    <p:sldId id="302" r:id="rId41"/>
    <p:sldId id="281" r:id="rId42"/>
    <p:sldId id="289" r:id="rId43"/>
    <p:sldId id="285" r:id="rId44"/>
    <p:sldId id="282" r:id="rId45"/>
    <p:sldId id="284" r:id="rId46"/>
    <p:sldId id="286" r:id="rId47"/>
    <p:sldId id="297" r:id="rId48"/>
    <p:sldId id="288" r:id="rId49"/>
    <p:sldId id="311" r:id="rId50"/>
    <p:sldId id="298" r:id="rId51"/>
    <p:sldId id="290" r:id="rId52"/>
    <p:sldId id="314" r:id="rId53"/>
    <p:sldId id="312" r:id="rId54"/>
    <p:sldId id="299" r:id="rId55"/>
    <p:sldId id="291" r:id="rId56"/>
    <p:sldId id="292" r:id="rId57"/>
    <p:sldId id="293" r:id="rId58"/>
    <p:sldId id="294" r:id="rId59"/>
    <p:sldId id="300" r:id="rId60"/>
    <p:sldId id="295" r:id="rId61"/>
    <p:sldId id="309" r:id="rId62"/>
    <p:sldId id="310" r:id="rId63"/>
  </p:sldIdLst>
  <p:sldSz cx="12192000" cy="6858000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70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9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1F750-6715-48DD-A12E-6B133009E6D3}" type="datetimeFigureOut">
              <a:rPr lang="cs-CZ" smtClean="0"/>
              <a:pPr/>
              <a:t>19.2.2016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3917E-5AE6-4C05-A370-98BB2872FF4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3988" y="40703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79551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1905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78559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8930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770168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5240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83524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5"/>
            <a:ext cx="9896475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4" y="1825625"/>
            <a:ext cx="989647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57324" y="6356350"/>
            <a:ext cx="2124076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29193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0188" y="1709738"/>
            <a:ext cx="98472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00188" y="4589463"/>
            <a:ext cx="98472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500188" y="6356350"/>
            <a:ext cx="208121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423437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1612" y="365125"/>
            <a:ext cx="9882188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71612" y="1825625"/>
            <a:ext cx="454818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471612" y="6356350"/>
            <a:ext cx="2109788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12559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38" y="365125"/>
            <a:ext cx="991235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43038" y="1681163"/>
            <a:ext cx="45545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443038" y="2505075"/>
            <a:ext cx="45545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443038" y="6356350"/>
            <a:ext cx="213836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669941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38" y="365125"/>
            <a:ext cx="9910762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443038" y="6356350"/>
            <a:ext cx="213836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9555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680174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428750" y="6356350"/>
            <a:ext cx="215265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13874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457200"/>
            <a:ext cx="32861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85900" y="2057400"/>
            <a:ext cx="32861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485900" y="6356350"/>
            <a:ext cx="20955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7685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750" y="457200"/>
            <a:ext cx="33432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28750" y="2057400"/>
            <a:ext cx="33432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428750" y="6356350"/>
            <a:ext cx="215265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4709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38" y="365125"/>
            <a:ext cx="9910762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43038" y="1825625"/>
            <a:ext cx="99107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43038" y="6356350"/>
            <a:ext cx="213836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74063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57324" y="365125"/>
            <a:ext cx="711517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57324" y="6356350"/>
            <a:ext cx="2124076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46599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3988" y="40703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1189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49531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249963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87507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7273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10320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178084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30087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899810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587607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44505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62901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23008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24674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3988" y="40703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02035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52834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065683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53606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034369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094709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35646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36858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29706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886248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866568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205168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7700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264113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11575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43954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4276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95853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19.2.2016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2807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-109538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473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"/>
            <a:ext cx="13335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328738" cy="13287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391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-109538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488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-109538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709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tranquilo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STONE.m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opil&#258;&#733;_div&#258;&#711;k.m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BITKA.m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vesnice.mpe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skok-krumlov_mol%5b1%5d.mpe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Tur&#225;n%20crash.m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arbolsalvador.wmv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x-polski-rajd.wmv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mimo1.wmv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Autoklub%20CR%20-%20SAFE%20Rally%20-%20TV%20FINAL%20v1-%201080p.mp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SAS%20Zl&#237;n\Desktop\&#353;kolen&#237;%20&#269;inovn&#237;k&#367;%202016\Prezentace%20po&#345;adatel&#233;\005.mp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56576" y="4470400"/>
            <a:ext cx="9144000" cy="793578"/>
          </a:xfrm>
        </p:spPr>
        <p:txBody>
          <a:bodyPr/>
          <a:lstStyle/>
          <a:p>
            <a:r>
              <a:rPr lang="cs-CZ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ŠKOLENÍ</a:t>
            </a:r>
            <a:r>
              <a:rPr lang="cs-CZ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POŘADATELŮ RZ 2016</a:t>
            </a:r>
            <a:endParaRPr lang="cs-CZ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2465" y="5239264"/>
            <a:ext cx="1147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smtClean="0">
                <a:solidFill>
                  <a:srgbClr val="FFC000"/>
                </a:solidFill>
              </a:rPr>
              <a:t>VLOŽTE NÁZEV RALLY</a:t>
            </a:r>
            <a:endParaRPr lang="cs-CZ" sz="7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35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03502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68627"/>
            <a:ext cx="4976427" cy="2010032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nezapomeňte si sebou na RZ vzít psací potřeby, pro zaznamenání průjezdů posádek či mimořádných událostí</a:t>
            </a:r>
          </a:p>
          <a:p>
            <a:endParaRPr lang="cs-CZ" dirty="0"/>
          </a:p>
        </p:txBody>
      </p:sp>
      <p:pic>
        <p:nvPicPr>
          <p:cNvPr id="4" name="Obrázek 3" descr="tkl_bohemka-0068.jpg"/>
          <p:cNvPicPr>
            <a:picLocks noChangeAspect="1"/>
          </p:cNvPicPr>
          <p:nvPr/>
        </p:nvPicPr>
        <p:blipFill>
          <a:blip r:embed="rId2" cstate="print"/>
          <a:srcRect b="6592"/>
          <a:stretch>
            <a:fillRect/>
          </a:stretch>
        </p:blipFill>
        <p:spPr>
          <a:xfrm>
            <a:off x="6431733" y="1079980"/>
            <a:ext cx="4985910" cy="310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ine_dsc_1726.jpg"/>
          <p:cNvPicPr>
            <a:picLocks noChangeAspect="1"/>
          </p:cNvPicPr>
          <p:nvPr/>
        </p:nvPicPr>
        <p:blipFill>
          <a:blip r:embed="rId3" cstate="print"/>
          <a:srcRect t="14453" b="12221"/>
          <a:stretch>
            <a:fillRect/>
          </a:stretch>
        </p:blipFill>
        <p:spPr>
          <a:xfrm>
            <a:off x="1474448" y="3558747"/>
            <a:ext cx="5611867" cy="296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7043351" y="4160108"/>
            <a:ext cx="4744995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nezapomeňte si sebou na RZ vzít ochranu před povětrnostními vlivy,             je nepříjemné stát několik hodin v promočeném oděvu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03502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98509" y="1252152"/>
            <a:ext cx="5058032" cy="2010032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nezapomeňte si sebou na noční RZ vzít svítilnu, bez možnosti si na to pořádně posvítit jste na RZ skoro zbyteční…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622855" y="4291913"/>
            <a:ext cx="47285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nezapomeňte si sebou na RZ vzít jídlo a pití, služba bývá někdy dlouhá …</a:t>
            </a:r>
          </a:p>
          <a:p>
            <a:endParaRPr lang="cs-CZ" dirty="0"/>
          </a:p>
        </p:txBody>
      </p:sp>
      <p:pic>
        <p:nvPicPr>
          <p:cNvPr id="7" name="Obrázek 6" descr="mtr_14.jpg"/>
          <p:cNvPicPr>
            <a:picLocks noChangeAspect="1"/>
          </p:cNvPicPr>
          <p:nvPr/>
        </p:nvPicPr>
        <p:blipFill>
          <a:blip r:embed="rId2" cstate="print"/>
          <a:srcRect t="11364" b="7938"/>
          <a:stretch>
            <a:fillRect/>
          </a:stretch>
        </p:blipFill>
        <p:spPr>
          <a:xfrm>
            <a:off x="1591938" y="1349581"/>
            <a:ext cx="4998332" cy="268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shutterstock_33418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6876" y="3217906"/>
            <a:ext cx="4267200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PŘÍPRAVA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76864"/>
            <a:ext cx="10141552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ihned po příchodu na RZ si oblékněte vestu a připněte visačku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vyhledejte přidělenou pozici na RZ, ta je označena číslem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zkontrolujte stav svěřeného úseku - průjezdnost RZ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pozor na vozidla parkující v těsné blízkosti RZ - ty oznamte VRZ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svěřený úsek může být několik desítek, ale i stovek metrů dlouhý, dle OPŘRZ,  v případě delších úseků je třeba měnit stanoviště tak, aby byl zajištěn dohled nad celým úsekem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zkontrolujte bezpečnostní prvky RZ - páska, zábrany,  zákazy vstupu, dopravní značení na příjezdových komunikacích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pokud zjistíte nějaké nedostatky nebo budete mít problém, který sami nevyřešíte ihned informujte VRZ, VBRZ či ZVRZ popř. dispečink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PŘÍPRAVA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76864"/>
            <a:ext cx="5602503" cy="1474574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uzavřete trať RZ v předepsaném čase 90 min. před prvním vozem</a:t>
            </a:r>
          </a:p>
          <a:p>
            <a:endParaRPr lang="cs-CZ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3160" t="11539" r="16903" b="12820"/>
          <a:stretch>
            <a:fillRect/>
          </a:stretch>
        </p:blipFill>
        <p:spPr bwMode="auto">
          <a:xfrm>
            <a:off x="7512911" y="1182854"/>
            <a:ext cx="4188643" cy="301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rusko-dopravni-znacky-sexy-video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6889" y="3400745"/>
            <a:ext cx="2497359" cy="31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5148648" y="5412260"/>
            <a:ext cx="68291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zkontrolujte postavení dopravního značení</a:t>
            </a:r>
          </a:p>
          <a:p>
            <a:endParaRPr lang="cs-CZ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2202" t="21085" r="30677" b="23418"/>
          <a:stretch>
            <a:fillRect/>
          </a:stretch>
        </p:blipFill>
        <p:spPr bwMode="auto">
          <a:xfrm>
            <a:off x="4415481" y="2248930"/>
            <a:ext cx="3006811" cy="299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43508" y="1276864"/>
            <a:ext cx="5602503" cy="1268628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od této chvíle se plně věnujte jen svým povinnostem ...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589903" y="5782963"/>
            <a:ext cx="68291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neshlukujte se s ostatními pořadateli</a:t>
            </a:r>
          </a:p>
          <a:p>
            <a:endParaRPr lang="cs-CZ" dirty="0"/>
          </a:p>
        </p:txBody>
      </p:sp>
      <p:pic>
        <p:nvPicPr>
          <p:cNvPr id="9" name="Obrázek 8" descr="86-450eef204ea3c.jpg"/>
          <p:cNvPicPr>
            <a:picLocks noChangeAspect="1"/>
          </p:cNvPicPr>
          <p:nvPr/>
        </p:nvPicPr>
        <p:blipFill>
          <a:blip r:embed="rId2" cstate="print"/>
          <a:srcRect l="97" t="-219" r="8649" b="3280"/>
          <a:stretch>
            <a:fillRect/>
          </a:stretch>
        </p:blipFill>
        <p:spPr>
          <a:xfrm>
            <a:off x="2183027" y="2970578"/>
            <a:ext cx="3904736" cy="276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img-9305-d99853f1cb.jpg"/>
          <p:cNvPicPr>
            <a:picLocks noChangeAspect="1"/>
          </p:cNvPicPr>
          <p:nvPr/>
        </p:nvPicPr>
        <p:blipFill>
          <a:blip r:embed="rId3" cstate="print"/>
          <a:srcRect t="12242" b="8929"/>
          <a:stretch>
            <a:fillRect/>
          </a:stretch>
        </p:blipFill>
        <p:spPr>
          <a:xfrm>
            <a:off x="2191263" y="988540"/>
            <a:ext cx="3888262" cy="197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IMG_0358[1].jpg"/>
          <p:cNvPicPr>
            <a:picLocks noChangeAspect="1"/>
          </p:cNvPicPr>
          <p:nvPr/>
        </p:nvPicPr>
        <p:blipFill>
          <a:blip r:embed="rId4" cstate="print"/>
          <a:srcRect b="14114"/>
          <a:stretch>
            <a:fillRect/>
          </a:stretch>
        </p:blipFill>
        <p:spPr bwMode="auto">
          <a:xfrm>
            <a:off x="8232616" y="4640984"/>
            <a:ext cx="3292119" cy="188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14329362969.jpg"/>
          <p:cNvPicPr>
            <a:picLocks noChangeAspect="1"/>
          </p:cNvPicPr>
          <p:nvPr/>
        </p:nvPicPr>
        <p:blipFill>
          <a:blip r:embed="rId5" cstate="print"/>
          <a:srcRect l="42873" t="37147" r="6116"/>
          <a:stretch>
            <a:fillRect/>
          </a:stretch>
        </p:blipFill>
        <p:spPr>
          <a:xfrm>
            <a:off x="6293703" y="2136541"/>
            <a:ext cx="3130379" cy="257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9481752" y="2677296"/>
            <a:ext cx="2438400" cy="169699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nepořizujte si soukromá foto!!!!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6248400" y="4856204"/>
            <a:ext cx="1742302" cy="984423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neseďte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neležte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941" y="1268626"/>
            <a:ext cx="4111454" cy="1268628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zapáskujte únikové zóny, příjezdové komunikace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684108" y="3476369"/>
            <a:ext cx="62278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zkontrolujte, zda je napnuta veškerá připravená hradící páska</a:t>
            </a:r>
          </a:p>
          <a:p>
            <a:endParaRPr lang="cs-CZ" dirty="0"/>
          </a:p>
        </p:txBody>
      </p:sp>
      <p:pic>
        <p:nvPicPr>
          <p:cNvPr id="5" name="Obrázek 4" descr="IMG_4683.JPG"/>
          <p:cNvPicPr>
            <a:picLocks noChangeAspect="1"/>
          </p:cNvPicPr>
          <p:nvPr/>
        </p:nvPicPr>
        <p:blipFill>
          <a:blip r:embed="rId2" cstate="print"/>
          <a:srcRect b="14164"/>
          <a:stretch>
            <a:fillRect/>
          </a:stretch>
        </p:blipFill>
        <p:spPr>
          <a:xfrm>
            <a:off x="6082740" y="544156"/>
            <a:ext cx="5100489" cy="291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IMG_5093.JPG"/>
          <p:cNvPicPr>
            <a:picLocks noChangeAspect="1"/>
          </p:cNvPicPr>
          <p:nvPr/>
        </p:nvPicPr>
        <p:blipFill>
          <a:blip r:embed="rId3" cstate="print"/>
          <a:srcRect b="21605"/>
          <a:stretch>
            <a:fillRect/>
          </a:stretch>
        </p:blipFill>
        <p:spPr>
          <a:xfrm>
            <a:off x="1663700" y="2082799"/>
            <a:ext cx="4050000" cy="211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IMG_5299.JPG"/>
          <p:cNvPicPr>
            <a:picLocks noChangeAspect="1"/>
          </p:cNvPicPr>
          <p:nvPr/>
        </p:nvPicPr>
        <p:blipFill>
          <a:blip r:embed="rId4" cstate="print"/>
          <a:srcRect t="12431" r="6710"/>
          <a:stretch>
            <a:fillRect/>
          </a:stretch>
        </p:blipFill>
        <p:spPr>
          <a:xfrm>
            <a:off x="8089900" y="4445001"/>
            <a:ext cx="3526366" cy="220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jfr_dsc_0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1" y="4414936"/>
            <a:ext cx="4809068" cy="231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48712" y="1260391"/>
            <a:ext cx="10198445" cy="507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pořadatelé nedovolí vjezd do RZ žádnému vozidlu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pokud by se na trati ještě nějaké vozidlo pohybovalo, musí je okamžitě vykázat mimo trať vždy po směru RZ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uzavření trati RZ potvrdí průjezd UZAVÍRACÍHO VOZU 06A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průjezd je povolen pouze z pozice START RZ: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006699"/>
                </a:solidFill>
              </a:rPr>
              <a:t>řádně označeným organizačním, bezpečnostním a kontrolním vozidlům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006699"/>
                </a:solidFill>
              </a:rPr>
              <a:t>předjezdcům s nulami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006699"/>
                </a:solidFill>
              </a:rPr>
              <a:t>soutěžním automobilům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400" dirty="0" smtClean="0">
                <a:solidFill>
                  <a:srgbClr val="006699"/>
                </a:solidFill>
              </a:rPr>
              <a:t>zásahovým vozidlům při nehodě (ze startu nebo z bezpečnostního bodu)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pro všechny vozy je trať RZ jednosměrná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938" y="1268626"/>
            <a:ext cx="5701359" cy="1869990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posádky kontrolních vozidel 04A, B.., 06 a 05 jsou oprávněny kontrolovat provedení opatření dle OPŘRZ                     a konkrétní situace na RZ</a:t>
            </a:r>
          </a:p>
          <a:p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7043351" y="4580236"/>
            <a:ext cx="4967417" cy="1977083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6699"/>
                </a:solidFill>
              </a:rPr>
              <a:t>je</a:t>
            </a:r>
            <a:r>
              <a:rPr lang="cs-CZ" sz="2800" dirty="0" smtClean="0">
                <a:solidFill>
                  <a:srgbClr val="006699"/>
                </a:solidFill>
              </a:rPr>
              <a:t> proto nezbytně nutné, aby jste doporučení těchto posádek respektovali 			 a beze zbytku plnili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ázek 7" descr="AAB_1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8724" y="1175086"/>
            <a:ext cx="4267200" cy="284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IMG_0709.JPG"/>
          <p:cNvPicPr>
            <a:picLocks noChangeAspect="1"/>
          </p:cNvPicPr>
          <p:nvPr/>
        </p:nvPicPr>
        <p:blipFill>
          <a:blip r:embed="rId3" cstate="print"/>
          <a:srcRect l="18676" t="16831"/>
          <a:stretch>
            <a:fillRect/>
          </a:stretch>
        </p:blipFill>
        <p:spPr>
          <a:xfrm>
            <a:off x="1883463" y="3122140"/>
            <a:ext cx="5036320" cy="343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6486" y="1268626"/>
            <a:ext cx="6145427" cy="1573428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přicházející diváky ihned směřujte do vyhrazených prostorů - diváckých míst, jde o jednu z vašich hlavních povinností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99283" y="4085971"/>
            <a:ext cx="7290490" cy="278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informujte příchozí o zakázaných prostorech 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vykazujte diváky ze zakázaných prostorů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jednejte slušně, ale rozhodně, buďte důslední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jakoukoli nekázeň diváků ihned hlaste VRZ, VBRZ nebo ZVRZ popř. dispečinku</a:t>
            </a:r>
          </a:p>
          <a:p>
            <a:endParaRPr lang="cs-CZ" dirty="0"/>
          </a:p>
        </p:txBody>
      </p:sp>
      <p:pic>
        <p:nvPicPr>
          <p:cNvPr id="5" name="Zástupný symbol pro obsah 3" descr="spec01.png"/>
          <p:cNvPicPr>
            <a:picLocks noChangeAspect="1"/>
          </p:cNvPicPr>
          <p:nvPr/>
        </p:nvPicPr>
        <p:blipFill>
          <a:blip r:embed="rId2" cstate="print"/>
          <a:srcRect l="4645" t="5528" r="4709" b="8811"/>
          <a:stretch>
            <a:fillRect/>
          </a:stretch>
        </p:blipFill>
        <p:spPr>
          <a:xfrm>
            <a:off x="1730176" y="1389531"/>
            <a:ext cx="3847568" cy="2428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39c651d60ad46692ef5cbcfd31f9fc49.jpg"/>
          <p:cNvPicPr>
            <a:picLocks noChangeAspect="1"/>
          </p:cNvPicPr>
          <p:nvPr/>
        </p:nvPicPr>
        <p:blipFill>
          <a:blip r:embed="rId3" cstate="print"/>
          <a:srcRect l="10389" t="24137" r="54814" b="2590"/>
          <a:stretch>
            <a:fillRect/>
          </a:stretch>
        </p:blipFill>
        <p:spPr>
          <a:xfrm>
            <a:off x="8567352" y="2636108"/>
            <a:ext cx="3393989" cy="402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tranquil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60260" y="1497106"/>
            <a:ext cx="6768352" cy="507626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hlavně nechvátat…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940315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68627"/>
            <a:ext cx="10515600" cy="4965486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pořadatel musí vždy přesně a bezezbytku dodržovat své povinnosti, které jsou specifikovány tímto školením a Pokyny pro pořadatele, které obdržel či obdrží od VRZ, jen tak dokážete předejít možným problémům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vaše základní povinnosti jsou: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dostavit se v daný čas na dané místo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být řádně ustrojeni a označeni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nebýt pod vlivem alkoholu a návykových látek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vykazovat diváky a přihlížející ze zakázaných prostorů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o situacích které sami nezvládáte ihned informovat VRZ či VBRZ , ZVRZ nebo dispečink</a:t>
            </a:r>
          </a:p>
          <a:p>
            <a:endParaRPr lang="cs-CZ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15760" y="1268626"/>
            <a:ext cx="6145427" cy="1573428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nebojte se využít projíždějících kontrolních vozů k usměrnění neukázněných diváků, přihlížejících či vyřešení jiných problémů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41984" y="2842058"/>
            <a:ext cx="542050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musí zaujmout svá místa do příjezdu vozidel s nulami po jejich průjezdu mohou přecházet RZ pouze po vyznačených a organizovaných přechodech</a:t>
            </a:r>
          </a:p>
          <a:p>
            <a:endParaRPr lang="cs-CZ" dirty="0"/>
          </a:p>
        </p:txBody>
      </p:sp>
      <p:pic>
        <p:nvPicPr>
          <p:cNvPr id="7" name="Zástupný symbol pro obsah 3" descr="01.jpg"/>
          <p:cNvPicPr>
            <a:picLocks noChangeAspect="1"/>
          </p:cNvPicPr>
          <p:nvPr/>
        </p:nvPicPr>
        <p:blipFill>
          <a:blip r:embed="rId2" cstate="print"/>
          <a:srcRect l="2074" r="2838" b="4842"/>
          <a:stretch>
            <a:fillRect/>
          </a:stretch>
        </p:blipFill>
        <p:spPr>
          <a:xfrm>
            <a:off x="1869993" y="2937705"/>
            <a:ext cx="3517553" cy="2087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IMG_1060.JPG"/>
          <p:cNvPicPr>
            <a:picLocks noChangeAspect="1"/>
          </p:cNvPicPr>
          <p:nvPr/>
        </p:nvPicPr>
        <p:blipFill>
          <a:blip r:embed="rId3" cstate="print"/>
          <a:srcRect t="16904" b="2632"/>
          <a:stretch>
            <a:fillRect/>
          </a:stretch>
        </p:blipFill>
        <p:spPr>
          <a:xfrm>
            <a:off x="7589235" y="749650"/>
            <a:ext cx="4083782" cy="2190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20-21.4.Rally--umava--105-.jpg"/>
          <p:cNvPicPr>
            <a:picLocks noChangeAspect="1"/>
          </p:cNvPicPr>
          <p:nvPr/>
        </p:nvPicPr>
        <p:blipFill>
          <a:blip r:embed="rId4" cstate="print"/>
          <a:srcRect t="30436"/>
          <a:stretch>
            <a:fillRect/>
          </a:stretch>
        </p:blipFill>
        <p:spPr>
          <a:xfrm>
            <a:off x="2574324" y="5148647"/>
            <a:ext cx="3437726" cy="160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IMG_0455.JPG"/>
          <p:cNvPicPr>
            <a:picLocks noChangeAspect="1"/>
          </p:cNvPicPr>
          <p:nvPr/>
        </p:nvPicPr>
        <p:blipFill>
          <a:blip r:embed="rId5" cstate="print"/>
          <a:srcRect t="26186" b="17718"/>
          <a:stretch>
            <a:fillRect/>
          </a:stretch>
        </p:blipFill>
        <p:spPr>
          <a:xfrm>
            <a:off x="6689124" y="5077334"/>
            <a:ext cx="4761470" cy="178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15760" y="1268626"/>
            <a:ext cx="6145427" cy="576650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práci s diváky vám může usnadnit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38764" y="3089192"/>
            <a:ext cx="4563765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tento materiál obdrží diváci formou letáků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je také součástí programu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najdeme jej i na stránkách pořadatelů rally a AČR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7121" y="1123478"/>
            <a:ext cx="3651007" cy="175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517" y="2135015"/>
            <a:ext cx="5321255" cy="4017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20926" y="1252155"/>
            <a:ext cx="5025085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všichni diváci musí být v diváckých prostorech za hradící páskou či jiným hrazením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t="1403" r="968" b="2172"/>
          <a:stretch>
            <a:fillRect/>
          </a:stretch>
        </p:blipFill>
        <p:spPr bwMode="auto">
          <a:xfrm>
            <a:off x="1608110" y="1087395"/>
            <a:ext cx="5056301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Zástupný symbol pro obsah 3" descr="spec08.png"/>
          <p:cNvPicPr>
            <a:picLocks noChangeAspect="1"/>
          </p:cNvPicPr>
          <p:nvPr/>
        </p:nvPicPr>
        <p:blipFill>
          <a:blip r:embed="rId3" cstate="print"/>
          <a:srcRect l="3038" t="8278" r="4900" b="4529"/>
          <a:stretch>
            <a:fillRect/>
          </a:stretch>
        </p:blipFill>
        <p:spPr>
          <a:xfrm>
            <a:off x="8089558" y="2669677"/>
            <a:ext cx="3921209" cy="2491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Zástupný symbol pro obsah 3" descr="0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589" t="4979" r="7625" b="11240"/>
          <a:stretch>
            <a:fillRect/>
          </a:stretch>
        </p:blipFill>
        <p:spPr>
          <a:xfrm>
            <a:off x="6310184" y="4670854"/>
            <a:ext cx="2616035" cy="1975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31088" y="1252155"/>
            <a:ext cx="5404026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nesmějí nikdy stát pod úrovní trati RZ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779" y="703306"/>
            <a:ext cx="4896708" cy="3745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7059823" y="4975654"/>
            <a:ext cx="5025085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nesmějí nikdy stát před pevnými překážkami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9613" y="2410811"/>
            <a:ext cx="5117812" cy="3858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463476" y="1252156"/>
            <a:ext cx="4127161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nesmějí nikdy stát v únikových zónách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65186" y="5156886"/>
            <a:ext cx="5025085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nesmějí nikdy stát proti přijíždějícím vozidlům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780" y="1199462"/>
            <a:ext cx="4884464" cy="3759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9394" y="2585910"/>
            <a:ext cx="4900803" cy="374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31088" y="1252155"/>
            <a:ext cx="4085971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nesmějí nikdy stát v těsné blízkosti trati RZ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026872" y="4563762"/>
            <a:ext cx="5025085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nesmějí nikdy stát za horizonty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8637" y="445446"/>
            <a:ext cx="4703695" cy="3508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486" y="2692184"/>
            <a:ext cx="5056676" cy="3790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92990" y="1260393"/>
            <a:ext cx="4085971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diváci nesmějí nikdy stát na vnějším a vnitřním obvodu zatáček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9" name="Zástupný symbol pro obsah 3" descr="2010_05_Safety_Pict_ALM_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12975" y="2867590"/>
            <a:ext cx="3968279" cy="3174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4178" y="1244214"/>
            <a:ext cx="5638114" cy="4191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74574" y="1260393"/>
            <a:ext cx="10404388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  <a:tabLst>
                <a:tab pos="268288" algn="l"/>
              </a:tabLst>
            </a:pPr>
            <a:r>
              <a:rPr lang="cs-CZ" sz="2800" dirty="0" smtClean="0">
                <a:solidFill>
                  <a:srgbClr val="006699"/>
                </a:solidFill>
              </a:rPr>
              <a:t>uvědomte si, že nejen samotná soutěžní vozidla mohou být pro diváky, přihlížející, ale i pořadatele nebezpečná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nebezpečné jsou i části vozidel, které mohou při kolizích odpadávat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nebezpečné mohou být i předměty, které vozidlo při průjezdu odhodí kameny, větve apod.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7" name="Zástupný symbol pro obsah 3" descr="2010_05_Safety_Pict_ALM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54471" y="3489549"/>
            <a:ext cx="3663172" cy="2930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189737_191223727582395_116170635087705_476939_7708017_n.jpg"/>
          <p:cNvPicPr>
            <a:picLocks noChangeAspect="1"/>
          </p:cNvPicPr>
          <p:nvPr/>
        </p:nvPicPr>
        <p:blipFill>
          <a:blip r:embed="rId3" cstate="print"/>
          <a:srcRect l="12432" b="3818"/>
          <a:stretch>
            <a:fillRect/>
          </a:stretch>
        </p:blipFill>
        <p:spPr>
          <a:xfrm>
            <a:off x="2323071" y="3664580"/>
            <a:ext cx="4184821" cy="3064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99281" y="1252155"/>
            <a:ext cx="7076307" cy="183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err="1" smtClean="0">
                <a:solidFill>
                  <a:srgbClr val="006699"/>
                </a:solidFill>
              </a:rPr>
              <a:t>auuu</a:t>
            </a:r>
            <a:r>
              <a:rPr lang="cs-CZ" sz="2800" dirty="0" smtClean="0">
                <a:solidFill>
                  <a:srgbClr val="006699"/>
                </a:solidFill>
              </a:rPr>
              <a:t>….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5" name="STON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17869" y="672738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99281" y="1252155"/>
            <a:ext cx="7076307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po celou dobu konání RZ udržujte pozornost a věnujte se plně svým povinnostem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sledujte dění na trati RZ a hlavně diváky, kvůli nim jste na RZ…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91042" y="5626894"/>
            <a:ext cx="103796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pískáním na píšťalku upozorňujte diváky na každé blížící se soutěžní vozidlo nebo na jejich nevhodné chování</a:t>
            </a:r>
          </a:p>
          <a:p>
            <a:endParaRPr lang="cs-CZ" dirty="0"/>
          </a:p>
        </p:txBody>
      </p:sp>
      <p:pic>
        <p:nvPicPr>
          <p:cNvPr id="10" name="Obrázek 9" descr="IMG_9167.JPG"/>
          <p:cNvPicPr>
            <a:picLocks noChangeAspect="1"/>
          </p:cNvPicPr>
          <p:nvPr/>
        </p:nvPicPr>
        <p:blipFill>
          <a:blip r:embed="rId2" cstate="print"/>
          <a:srcRect l="16219" t="13722" r="21636"/>
          <a:stretch>
            <a:fillRect/>
          </a:stretch>
        </p:blipFill>
        <p:spPr>
          <a:xfrm rot="16200000">
            <a:off x="8951015" y="1496742"/>
            <a:ext cx="3017232" cy="279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Zástupný symbol pro obsah 3" descr="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841" t="4977" r="5242" b="4664"/>
          <a:stretch>
            <a:fillRect/>
          </a:stretch>
        </p:blipFill>
        <p:spPr>
          <a:xfrm>
            <a:off x="5809293" y="3334871"/>
            <a:ext cx="2914578" cy="1813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IMG_8160.JPG"/>
          <p:cNvPicPr>
            <a:picLocks noChangeAspect="1"/>
          </p:cNvPicPr>
          <p:nvPr/>
        </p:nvPicPr>
        <p:blipFill>
          <a:blip r:embed="rId4" cstate="print"/>
          <a:srcRect t="14552"/>
          <a:stretch>
            <a:fillRect/>
          </a:stretch>
        </p:blipFill>
        <p:spPr>
          <a:xfrm>
            <a:off x="1688756" y="3232487"/>
            <a:ext cx="3985568" cy="227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940315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68627"/>
            <a:ext cx="10515600" cy="4965486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přesným splněním všech svých základních povinností dokáže přenést odpovědnost na výše postavenou osobu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uložte si telefon na VRZ, VBRZ do rychlé volby svého telefonu nebo do posledně volaných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během RZ maximálně omezte své soukromé hovory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svůj mobilní telefon mějte před nástupem na RZ plně nabitý</a:t>
            </a:r>
          </a:p>
          <a:p>
            <a:endParaRPr lang="cs-CZ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6" name="Obrázek 5" descr="91380f41b605bff8d61304212322c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6196" y="4338917"/>
            <a:ext cx="1467425" cy="221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99281" y="1252155"/>
            <a:ext cx="7883616" cy="286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pečlivě sledujte chování diváků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mohou být nebezpeční sami sobě…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14544" y="2430612"/>
            <a:ext cx="2668689" cy="235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jsou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vynalézaví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neukáznění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„unavení“</a:t>
            </a:r>
          </a:p>
          <a:p>
            <a:endParaRPr lang="cs-CZ" dirty="0"/>
          </a:p>
        </p:txBody>
      </p:sp>
      <p:pic>
        <p:nvPicPr>
          <p:cNvPr id="13" name="Zástupný symbol pro obsah 3" descr="04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11167" y="1507525"/>
            <a:ext cx="3305068" cy="2477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dsc02386-d0f8cb9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393" y="2259664"/>
            <a:ext cx="3273443" cy="218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14140985961.jpg"/>
          <p:cNvPicPr>
            <a:picLocks noChangeAspect="1"/>
          </p:cNvPicPr>
          <p:nvPr/>
        </p:nvPicPr>
        <p:blipFill>
          <a:blip r:embed="rId4" cstate="print"/>
          <a:srcRect l="7077" t="2282" r="3073" b="10030"/>
          <a:stretch>
            <a:fillRect/>
          </a:stretch>
        </p:blipFill>
        <p:spPr>
          <a:xfrm>
            <a:off x="1787611" y="4184786"/>
            <a:ext cx="3764692" cy="2449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2" descr="S6300756"/>
          <p:cNvPicPr>
            <a:picLocks noChangeAspect="1" noChangeArrowheads="1"/>
          </p:cNvPicPr>
          <p:nvPr/>
        </p:nvPicPr>
        <p:blipFill>
          <a:blip r:embed="rId5" cstate="print"/>
          <a:srcRect r="25679" b="31729"/>
          <a:stretch>
            <a:fillRect/>
          </a:stretch>
        </p:blipFill>
        <p:spPr bwMode="auto">
          <a:xfrm>
            <a:off x="5592351" y="4453902"/>
            <a:ext cx="2431303" cy="167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3" descr="S6300757"/>
          <p:cNvPicPr>
            <a:picLocks noChangeAspect="1" noChangeArrowheads="1"/>
          </p:cNvPicPr>
          <p:nvPr/>
        </p:nvPicPr>
        <p:blipFill>
          <a:blip r:embed="rId6" cstate="print"/>
          <a:srcRect t="8510" r="20553" b="12451"/>
          <a:stretch>
            <a:fillRect/>
          </a:stretch>
        </p:blipFill>
        <p:spPr bwMode="auto">
          <a:xfrm>
            <a:off x="7948002" y="4797706"/>
            <a:ext cx="2133601" cy="159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4" descr="S6300760"/>
          <p:cNvPicPr>
            <a:picLocks noChangeAspect="1" noChangeArrowheads="1"/>
          </p:cNvPicPr>
          <p:nvPr/>
        </p:nvPicPr>
        <p:blipFill>
          <a:blip r:embed="rId7" cstate="print"/>
          <a:srcRect l="11614" t="8202" r="6459" b="8740"/>
          <a:stretch>
            <a:fillRect/>
          </a:stretch>
        </p:blipFill>
        <p:spPr bwMode="auto">
          <a:xfrm>
            <a:off x="10033232" y="5192787"/>
            <a:ext cx="2021747" cy="153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99281" y="1252155"/>
            <a:ext cx="7883616" cy="235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vždy se totiž najde „individualista“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12" name="Obrázek 11" descr="1268_rallysprint_kopna_3b37ee8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1" y="3860800"/>
            <a:ext cx="3379694" cy="225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 descr="tka_dsc_1246.jpg"/>
          <p:cNvPicPr>
            <a:picLocks noChangeAspect="1"/>
          </p:cNvPicPr>
          <p:nvPr/>
        </p:nvPicPr>
        <p:blipFill>
          <a:blip r:embed="rId3" cstate="print"/>
          <a:srcRect b="6405"/>
          <a:stretch>
            <a:fillRect/>
          </a:stretch>
        </p:blipFill>
        <p:spPr>
          <a:xfrm>
            <a:off x="7144871" y="561345"/>
            <a:ext cx="4631991" cy="287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 descr="kalu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3977" y="2825362"/>
            <a:ext cx="5316656" cy="354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457324" y="365126"/>
            <a:ext cx="9896475" cy="91997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PRŮBĚH RZ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" name="opilĂ˝_divĂˇk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98577" y="1071282"/>
            <a:ext cx="68580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76864"/>
            <a:ext cx="2675406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hlavně neztratit čepici…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99281" y="1252156"/>
            <a:ext cx="9704178" cy="528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a právě proto na ně musíme dávat </a:t>
            </a:r>
            <a:r>
              <a:rPr lang="cs-CZ" sz="2800" b="1" dirty="0" smtClean="0">
                <a:solidFill>
                  <a:srgbClr val="006699"/>
                </a:solidFill>
              </a:rPr>
              <a:t>POZOR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v loňském roce jsme museli několikrát přivolat divákům lékařskou pomoc k situacím, které vůbec s rally nesouvisely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bodnutí vosou, včelou, sršněm…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epileptický záchvat…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diabetické kóma…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proto je velmi důležité neustále sledovat dění v daném prostoru a být připraven řešit jakoukoli situaci na RZ a v jejím okolí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457324" y="365126"/>
            <a:ext cx="9896475" cy="91997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PRŮBĚH RZ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99282" y="1252155"/>
            <a:ext cx="2194178" cy="226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pořadatelé  v akci….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7" name="BITKA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09258" y="398417"/>
            <a:ext cx="7519308" cy="6015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99281" y="1252155"/>
            <a:ext cx="970417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stejnou péči věnujeme i „přihlížejícím“, to jsou občané žijící v obcích přes které vede trať RZ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ne všichni jsou fandové rally…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někteří jsou dokonce odpůrci…</a:t>
            </a:r>
          </a:p>
          <a:p>
            <a:pPr marL="268288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uvědomte si, že se k RZ dostali                                           nedobrovolně, žijí v objektech nebo                                                         vlastní pozemky v těsné blízkosti RZ</a:t>
            </a:r>
          </a:p>
          <a:p>
            <a:pPr marL="268288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u těchto osob musíme předpokládat, že nemají žádnou povědomost o rizicích spojených s průběhem RZ a podle toho k nim musíme přistupovat a vše jim řádně vysvětlit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je důležité přistupovat k těmto lidem velice citlivě</a:t>
            </a:r>
          </a:p>
          <a:p>
            <a:endParaRPr lang="cs-CZ" dirty="0"/>
          </a:p>
        </p:txBody>
      </p:sp>
      <p:pic>
        <p:nvPicPr>
          <p:cNvPr id="6" name="Obrázek 5" descr="5591132-sous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3438" y="1791449"/>
            <a:ext cx="3191432" cy="271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99281" y="1252156"/>
            <a:ext cx="9554201" cy="416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je důležité informovat přihlížející o možných rizicích spojených s průběhem RZ, které představují: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soutěžní vozy…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cs-CZ" sz="2800" dirty="0" smtClean="0">
                <a:solidFill>
                  <a:srgbClr val="006699"/>
                </a:solidFill>
              </a:rPr>
              <a:t>někteří diváci…</a:t>
            </a:r>
          </a:p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v první řadě se pokuste vždy o domluvu                                                 a pokud to jde maximálně možně vyhovět                                     jejich požadavkům…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  <p:pic>
        <p:nvPicPr>
          <p:cNvPr id="4" name="Obrázek 3" descr="untitled.bmp"/>
          <p:cNvPicPr>
            <a:picLocks noChangeAspect="1"/>
          </p:cNvPicPr>
          <p:nvPr/>
        </p:nvPicPr>
        <p:blipFill>
          <a:blip r:embed="rId2" cstate="print"/>
          <a:srcRect l="2692" t="17192" b="12387"/>
          <a:stretch>
            <a:fillRect/>
          </a:stretch>
        </p:blipFill>
        <p:spPr bwMode="auto">
          <a:xfrm>
            <a:off x="7973498" y="1742866"/>
            <a:ext cx="397932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gry_27.jpg"/>
          <p:cNvPicPr>
            <a:picLocks noChangeAspect="1"/>
          </p:cNvPicPr>
          <p:nvPr/>
        </p:nvPicPr>
        <p:blipFill>
          <a:blip r:embed="rId3" cstate="print"/>
          <a:srcRect l="20611" t="12733" b="10390"/>
          <a:stretch>
            <a:fillRect/>
          </a:stretch>
        </p:blipFill>
        <p:spPr>
          <a:xfrm>
            <a:off x="2118785" y="4588585"/>
            <a:ext cx="3345891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5862918" y="4678942"/>
            <a:ext cx="5880847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poklidný průběh a vstřícnost pomůže                                    organizátorovi s povolením průjezdů                                             obcemi v budoucích letech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2800" dirty="0" smtClean="0">
              <a:solidFill>
                <a:srgbClr val="006699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PRŮBĚH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vesnice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320989" y="1335741"/>
            <a:ext cx="7028329" cy="527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kudy vede RZ…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mimořádnou situací je vše co se odlišuje od normálního průběhu RZ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každou MS ihned ohlas VRZ, VBRZ či ZVRZ popř. dispečinku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postup platný pro všechny pořadatele: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vždy doběhněte k místu události při cestě již voláte VRZ…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VRZ hlásíte… co se skutečně stalo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dle situace pomáháte posádce nebo řešíte diváky či přihlížející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v případě nutnosti zpomalujete nebo zastavujete následující soutěžní vozidlo (každá posádka je školená v první pomoci a vyprošťování)</a:t>
            </a:r>
          </a:p>
          <a:p>
            <a:r>
              <a:rPr lang="cs-CZ" b="1" dirty="0" smtClean="0">
                <a:solidFill>
                  <a:srgbClr val="006699"/>
                </a:solidFill>
              </a:rPr>
              <a:t>PAMATUJTE ŽE DALŠÍ SOUTĚŽNÍ VOZIDLO PŘIJÍŽDÍ VE VĚTŠINĚ PŘÍPADŮ cca do 1 minuty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6699"/>
                </a:solidFill>
              </a:rPr>
              <a:t>a na okruhových či polo okruhových RZ i dříve</a:t>
            </a:r>
            <a:endParaRPr lang="cs-CZ" b="1" dirty="0">
              <a:solidFill>
                <a:srgbClr val="006699"/>
              </a:solidFill>
            </a:endParaRPr>
          </a:p>
        </p:txBody>
      </p:sp>
      <p:pic>
        <p:nvPicPr>
          <p:cNvPr id="5" name="Obrázek 4" descr="mtr_8.jpg"/>
          <p:cNvPicPr>
            <a:picLocks noChangeAspect="1"/>
          </p:cNvPicPr>
          <p:nvPr/>
        </p:nvPicPr>
        <p:blipFill>
          <a:blip r:embed="rId2" cstate="print"/>
          <a:srcRect l="27168" t="3922" r="27429" b="5752"/>
          <a:stretch>
            <a:fillRect/>
          </a:stretch>
        </p:blipFill>
        <p:spPr>
          <a:xfrm>
            <a:off x="10192872" y="2047858"/>
            <a:ext cx="1402971" cy="186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hlášení musí obsahovat: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číslo stanoviště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startovní číslo vozu, přesné místo a popis události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zranění jezdců a/nebo diváků, pořadatelů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vůz brání průjezdu nebo nebrání průjezdu</a:t>
            </a:r>
            <a:r>
              <a:rPr lang="cs-CZ" dirty="0" smtClean="0">
                <a:solidFill>
                  <a:srgbClr val="006699"/>
                </a:solidFill>
              </a:rPr>
              <a:t> 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způsob zpomalení či zastavení vozidla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vždy na sobě mějte předepsanou vestu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popoběhněte proti směru RZ, aby posádky měli čas zpomalit před místem události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stůjte u okraje vozovky tak aby vás jezdec dobře viděl, ale dbejte na vlastní bezpečnost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kýváním natažených paží před tělem nahoru a dolů zpomalte vozidlo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překřižováním paží před tělem zastavte vozidlo</a:t>
            </a:r>
            <a:endParaRPr lang="cs-CZ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940315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68627"/>
            <a:ext cx="10515600" cy="2973859"/>
          </a:xfrm>
        </p:spPr>
        <p:txBody>
          <a:bodyPr/>
          <a:lstStyle/>
          <a:p>
            <a:r>
              <a:rPr lang="cs-CZ" sz="2600" dirty="0" smtClean="0">
                <a:solidFill>
                  <a:srgbClr val="006699"/>
                </a:solidFill>
              </a:rPr>
              <a:t>dbejte vždy o vlastní bezpečnost, najděte si v určeném prostoru bezpečné místo, ze kterého budete mít dobrý přehled o trati RZ, divácích a přihlížejících nikdy nestůjte:</a:t>
            </a:r>
          </a:p>
          <a:p>
            <a:pPr lvl="1">
              <a:buFont typeface="Wingdings" pitchFamily="2" charset="2"/>
              <a:buChar char="ü"/>
            </a:pPr>
            <a:r>
              <a:rPr lang="cs-CZ" sz="2600" b="1" dirty="0" smtClean="0">
                <a:solidFill>
                  <a:srgbClr val="006699"/>
                </a:solidFill>
              </a:rPr>
              <a:t>před pevnou překážkou</a:t>
            </a:r>
          </a:p>
          <a:p>
            <a:pPr lvl="1">
              <a:buFont typeface="Wingdings" pitchFamily="2" charset="2"/>
              <a:buChar char="ü"/>
            </a:pPr>
            <a:r>
              <a:rPr lang="cs-CZ" sz="2600" b="1" dirty="0" smtClean="0">
                <a:solidFill>
                  <a:srgbClr val="006699"/>
                </a:solidFill>
              </a:rPr>
              <a:t>pod úrovní trati RZ</a:t>
            </a:r>
          </a:p>
          <a:p>
            <a:pPr lvl="1">
              <a:buFont typeface="Wingdings" pitchFamily="2" charset="2"/>
              <a:buChar char="ü"/>
            </a:pPr>
            <a:r>
              <a:rPr lang="cs-CZ" sz="2600" b="1" dirty="0" smtClean="0">
                <a:solidFill>
                  <a:srgbClr val="006699"/>
                </a:solidFill>
              </a:rPr>
              <a:t>v únikové zóně</a:t>
            </a:r>
          </a:p>
          <a:p>
            <a:pPr lvl="1">
              <a:buFont typeface="Wingdings" pitchFamily="2" charset="2"/>
              <a:buChar char="ü"/>
            </a:pPr>
            <a:r>
              <a:rPr lang="cs-CZ" sz="2600" b="1" dirty="0" smtClean="0">
                <a:solidFill>
                  <a:srgbClr val="006699"/>
                </a:solidFill>
              </a:rPr>
              <a:t>v těsné blízkosti trati RZ</a:t>
            </a:r>
            <a:endParaRPr lang="cs-CZ" sz="2600" dirty="0" smtClean="0">
              <a:solidFill>
                <a:srgbClr val="006699"/>
              </a:solidFill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8" name="Picture 4" descr="ms_p_133_atmosfera_1"/>
          <p:cNvPicPr>
            <a:picLocks noChangeAspect="1" noChangeArrowheads="1"/>
          </p:cNvPicPr>
          <p:nvPr/>
        </p:nvPicPr>
        <p:blipFill>
          <a:blip r:embed="rId2" cstate="print"/>
          <a:srcRect t="10099" r="10350"/>
          <a:stretch>
            <a:fillRect/>
          </a:stretch>
        </p:blipFill>
        <p:spPr bwMode="auto">
          <a:xfrm>
            <a:off x="8160244" y="4234249"/>
            <a:ext cx="3924664" cy="262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ástupný symbol pro obsah 3" descr="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5962" y="2191267"/>
            <a:ext cx="3201477" cy="2277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IMG_0284"/>
          <p:cNvPicPr>
            <a:picLocks noChangeAspect="1" noChangeArrowheads="1"/>
          </p:cNvPicPr>
          <p:nvPr/>
        </p:nvPicPr>
        <p:blipFill>
          <a:blip r:embed="rId4" cstate="print"/>
          <a:srcRect t="15841" r="15788" b="4600"/>
          <a:stretch>
            <a:fillRect/>
          </a:stretch>
        </p:blipFill>
        <p:spPr bwMode="auto">
          <a:xfrm>
            <a:off x="1804087" y="4019703"/>
            <a:ext cx="3912972" cy="27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8961995" y="2248929"/>
            <a:ext cx="3076208" cy="2010032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pokud to</a:t>
            </a:r>
            <a:r>
              <a:rPr kumimoji="0" lang="cs-CZ" sz="2600" b="0" i="0" u="none" strike="noStrike" kern="120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váš zdravotní stav dovolí během RZ neseďte                 a neležte…</a:t>
            </a: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8378655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může jít o poškození hrazení diváky či soutěžními vozy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poškozené hrazení ihned opravte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v případě že opravu sami nezvládáte,                                     nebo nemáte dostatek materiálu                                              ihned informujte VRZ, VBRZ                                                   či ZVRZ popř. dispečink</a:t>
            </a:r>
          </a:p>
          <a:p>
            <a:endParaRPr lang="cs-CZ" dirty="0"/>
          </a:p>
        </p:txBody>
      </p:sp>
      <p:pic>
        <p:nvPicPr>
          <p:cNvPr id="5" name="Zástupný symbol pro obsah 3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8404" y="2421198"/>
            <a:ext cx="5071904" cy="3739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den-braven-b711rl-barierova-paska-cerveno-bila-sire-70mm-delka-500m_i27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9765" y="4110318"/>
            <a:ext cx="2581834" cy="258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může jít o nekázeň diváků či přihlížejících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většinou jde o stání v zakázaných prostorech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informujte je o skutečnosti kde se nacházejí a jaké riziko jim hrozí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pokud přesto neuposlechnou 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ihned informujte VRZ, VBRZ nebo ZVRZ popř. dispečink </a:t>
            </a:r>
          </a:p>
          <a:p>
            <a:endParaRPr lang="cs-CZ" dirty="0"/>
          </a:p>
        </p:txBody>
      </p:sp>
      <p:pic>
        <p:nvPicPr>
          <p:cNvPr id="6" name="Obrázek 5" descr="14101211158.jpg"/>
          <p:cNvPicPr>
            <a:picLocks noChangeAspect="1"/>
          </p:cNvPicPr>
          <p:nvPr/>
        </p:nvPicPr>
        <p:blipFill>
          <a:blip r:embed="rId2" cstate="print"/>
          <a:srcRect l="2432" t="13333" r="6517" b="22763"/>
          <a:stretch>
            <a:fillRect/>
          </a:stretch>
        </p:blipFill>
        <p:spPr>
          <a:xfrm>
            <a:off x="6705599" y="3938284"/>
            <a:ext cx="5272217" cy="246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20"/>
          <p:cNvPicPr>
            <a:picLocks noChangeAspect="1" noChangeArrowheads="1"/>
          </p:cNvPicPr>
          <p:nvPr/>
        </p:nvPicPr>
        <p:blipFill>
          <a:blip r:embed="rId3" cstate="print"/>
          <a:srcRect t="30822" b="5447"/>
          <a:stretch>
            <a:fillRect/>
          </a:stretch>
        </p:blipFill>
        <p:spPr bwMode="auto">
          <a:xfrm>
            <a:off x="1405197" y="3906436"/>
            <a:ext cx="5253006" cy="251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může jít o zastavení soutěžního vozidla z důvodu technické poruchy či defektu apod.</a:t>
            </a:r>
          </a:p>
          <a:p>
            <a:r>
              <a:rPr lang="cs-CZ" b="1" dirty="0" smtClean="0">
                <a:solidFill>
                  <a:srgbClr val="006699"/>
                </a:solidFill>
              </a:rPr>
              <a:t>ihned informuj VRZ, VBRZ nebo ZVRZ popř. dispečink </a:t>
            </a:r>
          </a:p>
          <a:p>
            <a:endParaRPr lang="cs-CZ" dirty="0"/>
          </a:p>
        </p:txBody>
      </p:sp>
      <p:pic>
        <p:nvPicPr>
          <p:cNvPr id="9" name="Obrázek 8" descr="IMG_8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6699" y="4338000"/>
            <a:ext cx="562204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jfr_umava%202013%20196.jpg"/>
          <p:cNvPicPr>
            <a:picLocks noChangeAspect="1"/>
          </p:cNvPicPr>
          <p:nvPr/>
        </p:nvPicPr>
        <p:blipFill>
          <a:blip r:embed="rId3" cstate="print"/>
          <a:srcRect t="13333" b="8366"/>
          <a:stretch>
            <a:fillRect/>
          </a:stretch>
        </p:blipFill>
        <p:spPr>
          <a:xfrm>
            <a:off x="1466096" y="2663658"/>
            <a:ext cx="492606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15-e5c04d48d3.jpg"/>
          <p:cNvPicPr>
            <a:picLocks noChangeAspect="1"/>
          </p:cNvPicPr>
          <p:nvPr/>
        </p:nvPicPr>
        <p:blipFill>
          <a:blip r:embed="rId4" cstate="print"/>
          <a:srcRect t="18485" r="7432"/>
          <a:stretch>
            <a:fillRect/>
          </a:stretch>
        </p:blipFill>
        <p:spPr>
          <a:xfrm>
            <a:off x="2596615" y="5058000"/>
            <a:ext cx="30672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in_s_140_tucek_1.jpg"/>
          <p:cNvPicPr>
            <a:picLocks noChangeAspect="1"/>
          </p:cNvPicPr>
          <p:nvPr/>
        </p:nvPicPr>
        <p:blipFill>
          <a:blip r:embed="rId5" cstate="print"/>
          <a:srcRect l="13065" t="31373" b="12941"/>
          <a:stretch>
            <a:fillRect/>
          </a:stretch>
        </p:blipFill>
        <p:spPr>
          <a:xfrm>
            <a:off x="7216589" y="2587055"/>
            <a:ext cx="4187006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může jít o změnu podmínek nebo neprůjezdnou trať RZ po drobných kolizích soutěžních vozidel či způsobenou vyšší mocí: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olej na trati RZ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části soutěžního vozu na trati RZ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velké kameny či větvě na trati RZ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domácí zvířata na trati či  v blízkosti RZ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pokud je to ve vašich silách trať RZ ukliďte</a:t>
            </a:r>
          </a:p>
          <a:p>
            <a:endParaRPr lang="cs-CZ" b="1" dirty="0" smtClean="0">
              <a:solidFill>
                <a:srgbClr val="006699"/>
              </a:solidFill>
            </a:endParaRPr>
          </a:p>
          <a:p>
            <a:endParaRPr lang="cs-CZ" b="1" dirty="0" smtClean="0">
              <a:solidFill>
                <a:srgbClr val="006699"/>
              </a:solidFill>
            </a:endParaRPr>
          </a:p>
          <a:p>
            <a:endParaRPr lang="cs-CZ" b="1" dirty="0" smtClean="0">
              <a:solidFill>
                <a:srgbClr val="006699"/>
              </a:solidFill>
            </a:endParaRPr>
          </a:p>
          <a:p>
            <a:endParaRPr lang="cs-CZ" b="1" dirty="0" smtClean="0">
              <a:solidFill>
                <a:srgbClr val="006699"/>
              </a:solidFill>
            </a:endParaRPr>
          </a:p>
          <a:p>
            <a:r>
              <a:rPr lang="cs-CZ" b="1" dirty="0" smtClean="0">
                <a:solidFill>
                  <a:srgbClr val="006699"/>
                </a:solidFill>
              </a:rPr>
              <a:t>hned informujte VRZ, VBRZ nebo ZVRZ popř. dispečink </a:t>
            </a:r>
          </a:p>
          <a:p>
            <a:endParaRPr lang="cs-CZ" dirty="0"/>
          </a:p>
        </p:txBody>
      </p:sp>
      <p:pic>
        <p:nvPicPr>
          <p:cNvPr id="5" name="Obrázek 4" descr="b_68f5b245baeec432a3ea8651dda2fc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6000" y="2183027"/>
            <a:ext cx="2939439" cy="1960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ástupný symbol pro obsah 3" descr="04.jpg"/>
          <p:cNvPicPr>
            <a:picLocks noChangeAspect="1"/>
          </p:cNvPicPr>
          <p:nvPr/>
        </p:nvPicPr>
        <p:blipFill>
          <a:blip r:embed="rId3" cstate="print"/>
          <a:srcRect l="6343" t="6611" r="6202" b="2860"/>
          <a:stretch>
            <a:fillRect/>
          </a:stretch>
        </p:blipFill>
        <p:spPr>
          <a:xfrm>
            <a:off x="7121285" y="2181155"/>
            <a:ext cx="1645890" cy="1484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20-c898b54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0561" y="4195323"/>
            <a:ext cx="324115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Horse_1464316c.jpg"/>
          <p:cNvPicPr>
            <a:picLocks noChangeAspect="1"/>
          </p:cNvPicPr>
          <p:nvPr/>
        </p:nvPicPr>
        <p:blipFill>
          <a:blip r:embed="rId5" cstate="print"/>
          <a:srcRect l="11228" t="7784" r="11122" b="19247"/>
          <a:stretch>
            <a:fillRect/>
          </a:stretch>
        </p:blipFill>
        <p:spPr>
          <a:xfrm>
            <a:off x="8944349" y="4143633"/>
            <a:ext cx="2926376" cy="172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51-9c5eaa6fe5.jpg"/>
          <p:cNvPicPr>
            <a:picLocks noChangeAspect="1"/>
          </p:cNvPicPr>
          <p:nvPr/>
        </p:nvPicPr>
        <p:blipFill>
          <a:blip r:embed="rId6" cstate="print"/>
          <a:srcRect t="8529" r="19970" b="10150"/>
          <a:stretch>
            <a:fillRect/>
          </a:stretch>
        </p:blipFill>
        <p:spPr>
          <a:xfrm>
            <a:off x="5428735" y="4219091"/>
            <a:ext cx="318855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457324" y="365126"/>
            <a:ext cx="9896475" cy="91997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MIMOŘÁDNÉ SITUACE NA RZ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" name="skok-krumlov_mol[1]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970433" y="1785097"/>
            <a:ext cx="6248400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kameny na trati RZ…</a:t>
            </a:r>
          </a:p>
          <a:p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03502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1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může jít o menší či větší havárie soutěžních vozidel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zde je nutné přesně popsat rozsah události: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zranění posádky, diváků či pořadatelů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trať RZ je nebo není průjezdná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ihned informujte VRZ, VBRZ nebo ZVRZ popř. dispečink </a:t>
            </a:r>
          </a:p>
          <a:p>
            <a:endParaRPr lang="cs-CZ" dirty="0"/>
          </a:p>
        </p:txBody>
      </p:sp>
      <p:pic>
        <p:nvPicPr>
          <p:cNvPr id="7" name="Picture 2" descr="IMG_0281"/>
          <p:cNvPicPr>
            <a:picLocks noChangeAspect="1" noChangeArrowheads="1"/>
          </p:cNvPicPr>
          <p:nvPr/>
        </p:nvPicPr>
        <p:blipFill>
          <a:blip r:embed="rId2" cstate="print"/>
          <a:srcRect l="15046" t="4925" r="6316" b="39459"/>
          <a:stretch>
            <a:fillRect/>
          </a:stretch>
        </p:blipFill>
        <p:spPr bwMode="auto">
          <a:xfrm>
            <a:off x="9341708" y="3863711"/>
            <a:ext cx="2603157" cy="245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VP9d41d563b_Karel_Trojan_Skoda_Octavia_W.JPG"/>
          <p:cNvPicPr>
            <a:picLocks noChangeAspect="1"/>
          </p:cNvPicPr>
          <p:nvPr/>
        </p:nvPicPr>
        <p:blipFill>
          <a:blip r:embed="rId3" cstate="print"/>
          <a:srcRect r="17304"/>
          <a:stretch>
            <a:fillRect/>
          </a:stretch>
        </p:blipFill>
        <p:spPr>
          <a:xfrm>
            <a:off x="9377748" y="856991"/>
            <a:ext cx="2583592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Kresta_kotrmel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4022" y="4305817"/>
            <a:ext cx="762000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76864"/>
            <a:ext cx="9506512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pro vaši informaci v případě nehody je každá                              posádka </a:t>
            </a:r>
            <a:r>
              <a:rPr lang="cs-CZ" sz="2000" dirty="0" smtClean="0">
                <a:solidFill>
                  <a:srgbClr val="006699"/>
                </a:solidFill>
              </a:rPr>
              <a:t>(pokud je toho schopna) </a:t>
            </a:r>
            <a:r>
              <a:rPr lang="cs-CZ" dirty="0" smtClean="0">
                <a:solidFill>
                  <a:srgbClr val="006699"/>
                </a:solidFill>
              </a:rPr>
              <a:t>povinna:</a:t>
            </a:r>
            <a:endParaRPr lang="cs-CZ" sz="2000" dirty="0" smtClean="0">
              <a:solidFill>
                <a:srgbClr val="006699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signalizovat dalším posádkám svůj stav označením </a:t>
            </a:r>
            <a:r>
              <a:rPr lang="cs-CZ" sz="3200" b="1" dirty="0" smtClean="0">
                <a:solidFill>
                  <a:srgbClr val="00B050"/>
                </a:solidFill>
              </a:rPr>
              <a:t>OK</a:t>
            </a:r>
            <a:r>
              <a:rPr lang="cs-CZ" b="1" dirty="0" smtClean="0">
                <a:solidFill>
                  <a:srgbClr val="C00000"/>
                </a:solidFill>
              </a:rPr>
              <a:t> nebo </a:t>
            </a:r>
            <a:r>
              <a:rPr lang="cs-CZ" sz="3200" b="1" dirty="0" smtClean="0">
                <a:solidFill>
                  <a:srgbClr val="FF0000"/>
                </a:solidFill>
              </a:rPr>
              <a:t>SOS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umístit za havarované vozidlo výstražný trojúhelník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pokud tak neučiní upozorněte ji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mtr_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1226" y="3953435"/>
            <a:ext cx="3603814" cy="240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jou_15bz133.jpg"/>
          <p:cNvPicPr>
            <a:picLocks noChangeAspect="1"/>
          </p:cNvPicPr>
          <p:nvPr/>
        </p:nvPicPr>
        <p:blipFill>
          <a:blip r:embed="rId3" cstate="print"/>
          <a:srcRect l="41721" t="26275" r="31002"/>
          <a:stretch>
            <a:fillRect/>
          </a:stretch>
        </p:blipFill>
        <p:spPr>
          <a:xfrm>
            <a:off x="9547413" y="2616952"/>
            <a:ext cx="2259104" cy="4070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IMG_8224.JPG"/>
          <p:cNvPicPr>
            <a:picLocks noChangeAspect="1"/>
          </p:cNvPicPr>
          <p:nvPr/>
        </p:nvPicPr>
        <p:blipFill>
          <a:blip r:embed="rId4" cstate="print"/>
          <a:srcRect l="42854" t="40915" r="18279" b="13595"/>
          <a:stretch>
            <a:fillRect/>
          </a:stretch>
        </p:blipFill>
        <p:spPr>
          <a:xfrm>
            <a:off x="1730189" y="3768231"/>
            <a:ext cx="3477328" cy="271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457324" y="365126"/>
            <a:ext cx="9896475" cy="91997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MIMOŘÁDNÉ SITUACE NA RZ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havárie soutěžního vozu…</a:t>
            </a:r>
          </a:p>
          <a:p>
            <a:endParaRPr lang="cs-CZ" dirty="0"/>
          </a:p>
        </p:txBody>
      </p:sp>
      <p:pic>
        <p:nvPicPr>
          <p:cNvPr id="7" name="Turán crash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20235" y="1788458"/>
            <a:ext cx="6418731" cy="481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pokud je třeba dopravit vozidlo zpět na trať RZ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ponechte tuto činnost divákům a dohlížejte na jejich bezpečnost</a:t>
            </a:r>
          </a:p>
          <a:p>
            <a:endParaRPr lang="cs-CZ" dirty="0"/>
          </a:p>
        </p:txBody>
      </p:sp>
      <p:pic>
        <p:nvPicPr>
          <p:cNvPr id="6" name="Obrázek 5" descr="jfr_sumava2013012.jpg"/>
          <p:cNvPicPr>
            <a:picLocks noChangeAspect="1"/>
          </p:cNvPicPr>
          <p:nvPr/>
        </p:nvPicPr>
        <p:blipFill>
          <a:blip r:embed="rId2" cstate="print"/>
          <a:srcRect b="8250"/>
          <a:stretch>
            <a:fillRect/>
          </a:stretch>
        </p:blipFill>
        <p:spPr>
          <a:xfrm>
            <a:off x="7951695" y="2571177"/>
            <a:ext cx="3926541" cy="215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tka_76.jpg"/>
          <p:cNvPicPr>
            <a:picLocks noChangeAspect="1"/>
          </p:cNvPicPr>
          <p:nvPr/>
        </p:nvPicPr>
        <p:blipFill>
          <a:blip r:embed="rId3" cstate="print"/>
          <a:srcRect t="25490" r="11141" b="19739"/>
          <a:stretch>
            <a:fillRect/>
          </a:stretch>
        </p:blipFill>
        <p:spPr>
          <a:xfrm>
            <a:off x="1506072" y="4148948"/>
            <a:ext cx="6373904" cy="248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vbe_p4201218.jpg"/>
          <p:cNvPicPr>
            <a:picLocks noChangeAspect="1"/>
          </p:cNvPicPr>
          <p:nvPr/>
        </p:nvPicPr>
        <p:blipFill>
          <a:blip r:embed="rId4" cstate="print"/>
          <a:srcRect l="6950" t="24706" r="2941" b="17778"/>
          <a:stretch>
            <a:fillRect/>
          </a:stretch>
        </p:blipFill>
        <p:spPr>
          <a:xfrm>
            <a:off x="2510117" y="2252430"/>
            <a:ext cx="4168589" cy="177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může jít o civilní vozidlo (motocykl, cyklistu) na trati RZ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ihned informujte VRZ, VBRZ nebo ZVRZ popř. dispečink 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zde je nutné pokusit se takové události                                         předcházet, až 80% takovýchto událostí                                                       předchází incident s pořadatelem na                                                             některé přístupové cestě: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pokuste se s dotyčným domluvit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pokud cítíte, že je to marné raději                                                                                       v předstihu informujte VRZ…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nepouštějte se do slovních a v žádném                                                                                       případě do fyzických potyček</a:t>
            </a:r>
          </a:p>
          <a:p>
            <a:endParaRPr lang="cs-CZ" dirty="0"/>
          </a:p>
        </p:txBody>
      </p:sp>
      <p:pic>
        <p:nvPicPr>
          <p:cNvPr id="5" name="Obrázek 4" descr="IMG_5097.JPG"/>
          <p:cNvPicPr>
            <a:picLocks noChangeAspect="1"/>
          </p:cNvPicPr>
          <p:nvPr/>
        </p:nvPicPr>
        <p:blipFill>
          <a:blip r:embed="rId2" cstate="print"/>
          <a:srcRect l="21029" r="22840"/>
          <a:stretch>
            <a:fillRect/>
          </a:stretch>
        </p:blipFill>
        <p:spPr>
          <a:xfrm>
            <a:off x="7848601" y="2335607"/>
            <a:ext cx="3615266" cy="4293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940315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arbolsalvado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1851211"/>
            <a:ext cx="6284258" cy="4713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štěstí…?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MIMOŘÁDNÉ SITUACE NA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76864"/>
            <a:ext cx="5947524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pozor na motorky, čtyřkolky, offroady dokážou překvapit…</a:t>
            </a:r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Obrázek 5" descr="108-4533fc825c190.jpg"/>
          <p:cNvPicPr>
            <a:picLocks noChangeAspect="1"/>
          </p:cNvPicPr>
          <p:nvPr/>
        </p:nvPicPr>
        <p:blipFill>
          <a:blip r:embed="rId2" cstate="print"/>
          <a:srcRect l="36029" b="12174"/>
          <a:stretch>
            <a:fillRect/>
          </a:stretch>
        </p:blipFill>
        <p:spPr>
          <a:xfrm>
            <a:off x="7862049" y="868998"/>
            <a:ext cx="4141694" cy="379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IMG_4466.JPG"/>
          <p:cNvPicPr>
            <a:picLocks noChangeAspect="1"/>
          </p:cNvPicPr>
          <p:nvPr/>
        </p:nvPicPr>
        <p:blipFill>
          <a:blip r:embed="rId3" cstate="print"/>
          <a:srcRect l="36492" t="27101" b="27059"/>
          <a:stretch>
            <a:fillRect/>
          </a:stretch>
        </p:blipFill>
        <p:spPr>
          <a:xfrm>
            <a:off x="1972241" y="4473390"/>
            <a:ext cx="4769223" cy="229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IMG_0478.JPG"/>
          <p:cNvPicPr>
            <a:picLocks noChangeAspect="1"/>
          </p:cNvPicPr>
          <p:nvPr/>
        </p:nvPicPr>
        <p:blipFill>
          <a:blip r:embed="rId4" cstate="print"/>
          <a:srcRect l="11482" t="26405" r="31089" b="36601"/>
          <a:stretch>
            <a:fillRect/>
          </a:stretch>
        </p:blipFill>
        <p:spPr>
          <a:xfrm>
            <a:off x="1954305" y="2026024"/>
            <a:ext cx="5907741" cy="253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IMG_4467.JPG"/>
          <p:cNvPicPr>
            <a:picLocks noChangeAspect="1"/>
          </p:cNvPicPr>
          <p:nvPr/>
        </p:nvPicPr>
        <p:blipFill>
          <a:blip r:embed="rId5" cstate="print"/>
          <a:srcRect l="22374" t="23660" r="15316" b="10719"/>
          <a:stretch>
            <a:fillRect/>
          </a:stretch>
        </p:blipFill>
        <p:spPr>
          <a:xfrm>
            <a:off x="7512415" y="4596122"/>
            <a:ext cx="3030071" cy="212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457324" y="365126"/>
            <a:ext cx="9896475" cy="91997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MIMOŘÁDNÉ SITUACE NA RZ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civilní vozidlo na trati RZ…</a:t>
            </a:r>
          </a:p>
          <a:p>
            <a:endParaRPr lang="cs-CZ" dirty="0"/>
          </a:p>
        </p:txBody>
      </p:sp>
      <p:pic>
        <p:nvPicPr>
          <p:cNvPr id="8" name="x-polski-raj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96118" y="1757083"/>
            <a:ext cx="6409764" cy="480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MÉDIA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14109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pouze fotografové a kameramani označení </a:t>
            </a:r>
            <a:r>
              <a:rPr lang="cs-CZ" b="1" dirty="0" smtClean="0">
                <a:solidFill>
                  <a:srgbClr val="C00000"/>
                </a:solidFill>
              </a:rPr>
              <a:t>vestou a visačkou</a:t>
            </a:r>
            <a:r>
              <a:rPr lang="cs-CZ" dirty="0" smtClean="0">
                <a:solidFill>
                  <a:srgbClr val="006699"/>
                </a:solidFill>
              </a:rPr>
              <a:t> mohou být mimo vyznačené divácké prostory, pouhé označení visačkou neopravňuje ke stání mimo vyhrazený divácký prostor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i přes označení vestou a visačkou fotografové a kameramani nesmí stát v: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únikových zónách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pod úrovní trati RZ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před pevnými překážkami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v těsné blízkosti trati RZ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pokud si nejste jisti můžete situaci konzultovat s posádkami vozů 06, 05 nebo VRZ či VBRZ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v případě neochoty spolupracovat či nevhodného chování medií ihned informujte VRZ, VBRZ nebo ZVRZ popř. dispečink 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13872" y="3315487"/>
            <a:ext cx="248782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vzor </a:t>
            </a:r>
          </a:p>
          <a:p>
            <a:r>
              <a:rPr lang="cs-CZ" dirty="0" smtClean="0"/>
              <a:t>vesty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UKONČENÍ RZ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RZ končí projetím koncového vozidla 06D (pokud VRZ neurčí jinak)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do té doby musí zůstat všechna bezpečnostní opatření v provozu a na trať RZ nesmí nikdo vstupovat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dle pokynů VRZ nebo po projetí koncového vozu 06D ve druhém průjezdu lze začít RZ uklízet a materiál shromažďovat na určeném místě </a:t>
            </a:r>
            <a:endParaRPr lang="cs-CZ" dirty="0" smtClean="0">
              <a:solidFill>
                <a:srgbClr val="C00000"/>
              </a:solidFill>
            </a:endParaRPr>
          </a:p>
          <a:p>
            <a:endParaRPr lang="cs-CZ" dirty="0"/>
          </a:p>
        </p:txBody>
      </p:sp>
      <p:pic>
        <p:nvPicPr>
          <p:cNvPr id="6" name="Obrázek 5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1726" y="3697962"/>
            <a:ext cx="3711725" cy="296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SHRNUTÍ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uvědomte si: 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že bezvadné a přesné plnění úkolů ve vašem úseku podpoří úspěšný a bezproblémový průběh celé rally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smtClean="0">
                <a:solidFill>
                  <a:srgbClr val="006699"/>
                </a:solidFill>
              </a:rPr>
              <a:t>po celou dobu konání RZ se věnujte jen svým povinnostem a sledujte dění na RZ, aby jste byli schopni včas reagovat a případně varovat diváky a přihlížející</a:t>
            </a:r>
          </a:p>
          <a:p>
            <a:r>
              <a:rPr lang="cs-CZ" dirty="0" smtClean="0">
                <a:solidFill>
                  <a:srgbClr val="006699"/>
                </a:solidFill>
              </a:rPr>
              <a:t>i když to není vždycky tak jednoduché rozptylují nás</a:t>
            </a:r>
            <a:endParaRPr lang="cs-CZ" dirty="0">
              <a:solidFill>
                <a:srgbClr val="006699"/>
              </a:solidFill>
            </a:endParaRPr>
          </a:p>
        </p:txBody>
      </p:sp>
      <p:pic>
        <p:nvPicPr>
          <p:cNvPr id="7" name="Obrázek 6" descr="IMG_8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119" y="4129106"/>
            <a:ext cx="1586539" cy="237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jou_15vy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5496" y="4135396"/>
            <a:ext cx="3620530" cy="241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jou_15bz45.jpg"/>
          <p:cNvPicPr>
            <a:picLocks noChangeAspect="1"/>
          </p:cNvPicPr>
          <p:nvPr/>
        </p:nvPicPr>
        <p:blipFill>
          <a:blip r:embed="rId4" cstate="print"/>
          <a:srcRect l="20849" r="8962"/>
          <a:stretch>
            <a:fillRect/>
          </a:stretch>
        </p:blipFill>
        <p:spPr>
          <a:xfrm>
            <a:off x="6614979" y="4160106"/>
            <a:ext cx="2480492" cy="235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9860691" y="3583460"/>
            <a:ext cx="1672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cs-CZ" sz="2000" dirty="0" smtClean="0">
                <a:solidFill>
                  <a:srgbClr val="006699"/>
                </a:solidFill>
              </a:rPr>
              <a:t> pořadatelky</a:t>
            </a:r>
          </a:p>
          <a:p>
            <a:pPr>
              <a:buFont typeface="Wingdings" pitchFamily="2" charset="2"/>
              <a:buChar char="ü"/>
            </a:pPr>
            <a:r>
              <a:rPr lang="cs-CZ" sz="2000" dirty="0" smtClean="0">
                <a:solidFill>
                  <a:srgbClr val="006699"/>
                </a:solidFill>
              </a:rPr>
              <a:t>divačky</a:t>
            </a:r>
          </a:p>
          <a:p>
            <a:pPr>
              <a:buFont typeface="Wingdings" pitchFamily="2" charset="2"/>
              <a:buChar char="ü"/>
            </a:pPr>
            <a:r>
              <a:rPr lang="cs-CZ" sz="2000" dirty="0" smtClean="0">
                <a:solidFill>
                  <a:srgbClr val="006699"/>
                </a:solidFill>
              </a:rPr>
              <a:t>fotografky</a:t>
            </a:r>
          </a:p>
          <a:p>
            <a:pPr>
              <a:buFont typeface="Wingdings" pitchFamily="2" charset="2"/>
              <a:buChar char="ü"/>
            </a:pPr>
            <a:r>
              <a:rPr lang="cs-CZ" sz="2000" dirty="0" smtClean="0">
                <a:solidFill>
                  <a:srgbClr val="006699"/>
                </a:solidFill>
              </a:rPr>
              <a:t>atmosféra</a:t>
            </a:r>
            <a:endParaRPr lang="cs-CZ" sz="2000" dirty="0">
              <a:solidFill>
                <a:srgbClr val="006699"/>
              </a:solidFill>
            </a:endParaRPr>
          </a:p>
        </p:txBody>
      </p:sp>
      <p:pic>
        <p:nvPicPr>
          <p:cNvPr id="11" name="Obrázek 10" descr="jou_15kl26.jpg"/>
          <p:cNvPicPr>
            <a:picLocks noChangeAspect="1"/>
          </p:cNvPicPr>
          <p:nvPr/>
        </p:nvPicPr>
        <p:blipFill>
          <a:blip r:embed="rId5" cstate="print"/>
          <a:srcRect t="17177" r="13644" b="8468"/>
          <a:stretch>
            <a:fillRect/>
          </a:stretch>
        </p:blipFill>
        <p:spPr>
          <a:xfrm>
            <a:off x="9102780" y="4843848"/>
            <a:ext cx="2927675" cy="1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SHRNUTÍ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5231027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uvědomte si: 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soutěžní vozy dokážou na RZ předvádět nečekané kousky</a:t>
            </a:r>
          </a:p>
          <a:p>
            <a:pPr lvl="1">
              <a:buFont typeface="Wingdings" pitchFamily="2" charset="2"/>
              <a:buChar char="ü"/>
            </a:pPr>
            <a:r>
              <a:rPr lang="cs-CZ" b="1" dirty="0" smtClean="0">
                <a:solidFill>
                  <a:srgbClr val="C00000"/>
                </a:solidFill>
              </a:rPr>
              <a:t>před soutěžním vozem nikdo neuteče </a:t>
            </a:r>
          </a:p>
          <a:p>
            <a:endParaRPr lang="cs-CZ" dirty="0"/>
          </a:p>
        </p:txBody>
      </p:sp>
      <p:pic>
        <p:nvPicPr>
          <p:cNvPr id="5" name="Obrázek 4" descr="Close-Call-For-Rally-Spectators-Rajd-Kaszub-2014-Wypadek-Citroen-C2.jpg"/>
          <p:cNvPicPr>
            <a:picLocks noChangeAspect="1"/>
          </p:cNvPicPr>
          <p:nvPr/>
        </p:nvPicPr>
        <p:blipFill>
          <a:blip r:embed="rId2" cstate="print"/>
          <a:srcRect l="8162" r="2865" b="13351"/>
          <a:stretch>
            <a:fillRect/>
          </a:stretch>
        </p:blipFill>
        <p:spPr>
          <a:xfrm>
            <a:off x="1449860" y="2459261"/>
            <a:ext cx="4291913" cy="243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maxresdefault.jpg"/>
          <p:cNvPicPr>
            <a:picLocks noChangeAspect="1"/>
          </p:cNvPicPr>
          <p:nvPr/>
        </p:nvPicPr>
        <p:blipFill>
          <a:blip r:embed="rId3" cstate="print"/>
          <a:srcRect t="7447" b="20601"/>
          <a:stretch>
            <a:fillRect/>
          </a:stretch>
        </p:blipFill>
        <p:spPr>
          <a:xfrm>
            <a:off x="7026876" y="4664547"/>
            <a:ext cx="5165124" cy="209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hqdefault.jpg"/>
          <p:cNvPicPr>
            <a:picLocks noChangeAspect="1"/>
          </p:cNvPicPr>
          <p:nvPr/>
        </p:nvPicPr>
        <p:blipFill>
          <a:blip r:embed="rId4" cstate="print"/>
          <a:srcRect t="14865" b="12583"/>
          <a:stretch>
            <a:fillRect/>
          </a:stretch>
        </p:blipFill>
        <p:spPr>
          <a:xfrm>
            <a:off x="9123406" y="251602"/>
            <a:ext cx="2837935" cy="154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Rally-Crash.png"/>
          <p:cNvPicPr>
            <a:picLocks noChangeAspect="1"/>
          </p:cNvPicPr>
          <p:nvPr/>
        </p:nvPicPr>
        <p:blipFill>
          <a:blip r:embed="rId5" cstate="print"/>
          <a:srcRect l="17976" t="9304" r="9086" b="8900"/>
          <a:stretch>
            <a:fillRect/>
          </a:stretch>
        </p:blipFill>
        <p:spPr>
          <a:xfrm>
            <a:off x="8707394" y="2293872"/>
            <a:ext cx="3138617" cy="220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0010203l.jpg"/>
          <p:cNvPicPr>
            <a:picLocks noChangeAspect="1"/>
          </p:cNvPicPr>
          <p:nvPr/>
        </p:nvPicPr>
        <p:blipFill>
          <a:blip r:embed="rId6" cstate="print"/>
          <a:srcRect l="15631" t="6607" r="20986"/>
          <a:stretch>
            <a:fillRect/>
          </a:stretch>
        </p:blipFill>
        <p:spPr>
          <a:xfrm>
            <a:off x="6178381" y="2524232"/>
            <a:ext cx="2331306" cy="228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H-SHIT-rally-crash-750x3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85344" y="4753753"/>
            <a:ext cx="4690488" cy="200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1997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SHRNUTÍ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mimo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01670" y="1205752"/>
            <a:ext cx="7243483" cy="543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i taková je rally…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1252631"/>
            <a:ext cx="9896475" cy="5094381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vám za pomoc při zajištění dalšího podniku </a:t>
            </a:r>
            <a:b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MČR</a:t>
            </a:r>
            <a:b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MČR - RHA</a:t>
            </a:r>
            <a:b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RSS</a:t>
            </a:r>
            <a:b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pamatujte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„jenom bezpečná rally je dobrá rally“ </a:t>
            </a:r>
            <a:endParaRPr lang="cs-CZ" sz="5000" dirty="0">
              <a:solidFill>
                <a:srgbClr val="C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11669" y="3200400"/>
            <a:ext cx="2070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C000"/>
                </a:solidFill>
                <a:latin typeface="Balloon Bd AT" pitchFamily="2" charset="0"/>
              </a:rPr>
              <a:t>vyberte</a:t>
            </a:r>
            <a:endParaRPr lang="cs-CZ" sz="3200" dirty="0">
              <a:solidFill>
                <a:srgbClr val="FFC000"/>
              </a:solidFill>
              <a:latin typeface="Balloon Bd 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toklub CR - SAFE Rally - TV FINAL v1- 108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21859" y="320488"/>
            <a:ext cx="8328212" cy="624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5"/>
            <a:ext cx="9896475" cy="2476929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PŘEJEME VÁM</a:t>
            </a:r>
            <a:b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KLIDNÝ A BEZPROBLÉMOVÝ </a:t>
            </a:r>
            <a:b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PRŮBĚH RALLY</a:t>
            </a:r>
            <a:b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SVAZ RALLY FAS AČR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7470" y="3105664"/>
            <a:ext cx="6450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rgbClr val="FFC000"/>
                </a:solidFill>
                <a:latin typeface="Balloon Bd AT" pitchFamily="2" charset="0"/>
              </a:rPr>
              <a:t>Vložte závěrečné slovo </a:t>
            </a:r>
          </a:p>
          <a:p>
            <a:pPr algn="ctr"/>
            <a:r>
              <a:rPr lang="cs-CZ" sz="5400" dirty="0" smtClean="0">
                <a:solidFill>
                  <a:srgbClr val="FFC000"/>
                </a:solidFill>
                <a:latin typeface="Balloon Bd AT" pitchFamily="2" charset="0"/>
              </a:rPr>
              <a:t>a logo - štít rally</a:t>
            </a:r>
            <a:endParaRPr lang="cs-CZ" sz="5400" dirty="0">
              <a:solidFill>
                <a:srgbClr val="FFC000"/>
              </a:solidFill>
              <a:latin typeface="Balloon Bd 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03502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68627"/>
            <a:ext cx="10322785" cy="1449859"/>
          </a:xfrm>
        </p:spPr>
        <p:txBody>
          <a:bodyPr/>
          <a:lstStyle/>
          <a:p>
            <a:pPr marL="268288" indent="-268288">
              <a:tabLst>
                <a:tab pos="179388" algn="l"/>
              </a:tabLst>
            </a:pPr>
            <a:r>
              <a:rPr lang="cs-CZ" dirty="0" smtClean="0">
                <a:solidFill>
                  <a:srgbClr val="006699"/>
                </a:solidFill>
              </a:rPr>
              <a:t>zákaz požívání alkoholu a návykových psychotropních látek, nezapomínejte na možné zbytkové množství výše uvedených látek</a:t>
            </a:r>
          </a:p>
        </p:txBody>
      </p:sp>
      <p:pic>
        <p:nvPicPr>
          <p:cNvPr id="4" name="Obrázek 3" descr="pse_img_9692.jpg"/>
          <p:cNvPicPr>
            <a:picLocks noChangeAspect="1"/>
          </p:cNvPicPr>
          <p:nvPr/>
        </p:nvPicPr>
        <p:blipFill>
          <a:blip r:embed="rId2" cstate="print"/>
          <a:srcRect r="12434" b="6404"/>
          <a:stretch>
            <a:fillRect/>
          </a:stretch>
        </p:blipFill>
        <p:spPr>
          <a:xfrm>
            <a:off x="1532238" y="2617514"/>
            <a:ext cx="4950940" cy="352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IMG_0362"/>
          <p:cNvPicPr>
            <a:picLocks noChangeAspect="1" noChangeArrowheads="1"/>
          </p:cNvPicPr>
          <p:nvPr/>
        </p:nvPicPr>
        <p:blipFill>
          <a:blip r:embed="rId3" cstate="print"/>
          <a:srcRect t="1441" r="14775" b="24084"/>
          <a:stretch>
            <a:fillRect/>
          </a:stretch>
        </p:blipFill>
        <p:spPr bwMode="auto">
          <a:xfrm>
            <a:off x="6787978" y="3273392"/>
            <a:ext cx="5255740" cy="3444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IMG_0362"/>
          <p:cNvPicPr>
            <a:picLocks noChangeAspect="1" noChangeArrowheads="1"/>
          </p:cNvPicPr>
          <p:nvPr/>
        </p:nvPicPr>
        <p:blipFill>
          <a:blip r:embed="rId4" cstate="print"/>
          <a:srcRect l="22925" t="47071" r="68424" b="35848"/>
          <a:stretch>
            <a:fillRect/>
          </a:stretch>
        </p:blipFill>
        <p:spPr bwMode="auto">
          <a:xfrm>
            <a:off x="6367848" y="2487826"/>
            <a:ext cx="1713470" cy="253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418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03502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68627"/>
            <a:ext cx="9896476" cy="1474573"/>
          </a:xfrm>
        </p:spPr>
        <p:txBody>
          <a:bodyPr/>
          <a:lstStyle/>
          <a:p>
            <a:pPr marL="268288" indent="-268288"/>
            <a:r>
              <a:rPr lang="cs-CZ" dirty="0" smtClean="0">
                <a:solidFill>
                  <a:srgbClr val="006699"/>
                </a:solidFill>
              </a:rPr>
              <a:t>dostavte se v daném čase do určeného úseku trati RZ a v tomto úseku se zdržujte po celou dobu konání RZ, během služby buďte řádně ustrojeni a označen visačkou</a:t>
            </a:r>
          </a:p>
        </p:txBody>
      </p:sp>
      <p:pic>
        <p:nvPicPr>
          <p:cNvPr id="2050" name="Picture 2" descr="https://upload.wikimedia.org/wikipedia/commons/thumb/b/b6/5vor12.JPG/800px-5vor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2646" y="2751436"/>
            <a:ext cx="2128880" cy="1421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1" descr="p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373" y="2570205"/>
            <a:ext cx="2767913" cy="207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6575" t="7837" r="28236" b="3308"/>
          <a:stretch>
            <a:fillRect/>
          </a:stretch>
        </p:blipFill>
        <p:spPr bwMode="auto">
          <a:xfrm>
            <a:off x="7576481" y="2389806"/>
            <a:ext cx="1798177" cy="302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1491051" y="4777944"/>
            <a:ext cx="53216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0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6699"/>
                </a:solidFill>
              </a:rPr>
              <a:t>minimální čas nástupu na RZ je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63548" y="5634680"/>
            <a:ext cx="6606744" cy="101566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grammaDBolExt" pitchFamily="34" charset="0"/>
              </a:rPr>
              <a:t>- </a:t>
            </a:r>
            <a:r>
              <a:rPr lang="cs-CZ" sz="6000" dirty="0" smtClean="0">
                <a:solidFill>
                  <a:srgbClr val="C00000"/>
                </a:solidFill>
                <a:latin typeface="MicrogrammaDBolExt" pitchFamily="34" charset="0"/>
              </a:rPr>
              <a:t>90:00</a:t>
            </a:r>
            <a:r>
              <a:rPr lang="cs-CZ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grammaDBolExt" pitchFamily="34" charset="0"/>
              </a:rPr>
              <a:t> min</a:t>
            </a:r>
            <a:endParaRPr lang="cs-CZ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11" name="Picture 4" descr="http://sdhd.8u.cz/wp-content/uploads/2014/05/P1080496.jpg"/>
          <p:cNvPicPr>
            <a:picLocks noChangeAspect="1" noChangeArrowheads="1"/>
          </p:cNvPicPr>
          <p:nvPr/>
        </p:nvPicPr>
        <p:blipFill>
          <a:blip r:embed="rId5" cstate="print"/>
          <a:srcRect l="20606" t="5992" r="37253"/>
          <a:stretch>
            <a:fillRect/>
          </a:stretch>
        </p:blipFill>
        <p:spPr bwMode="auto">
          <a:xfrm>
            <a:off x="9473512" y="2388972"/>
            <a:ext cx="2449802" cy="308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418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03502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4" y="1268627"/>
            <a:ext cx="9685805" cy="4908336"/>
          </a:xfrm>
        </p:spPr>
        <p:txBody>
          <a:bodyPr/>
          <a:lstStyle/>
          <a:p>
            <a:pPr marL="268288" indent="-268288"/>
            <a:r>
              <a:rPr lang="cs-CZ" dirty="0" smtClean="0">
                <a:solidFill>
                  <a:srgbClr val="006699"/>
                </a:solidFill>
              </a:rPr>
              <a:t>komunikujte s diváky a přihlížejícími (místními občany) a informujte je o prostorech v okolí RZ, to znamená směrovat je do diváckých míst či bezpečných prostorů a vykazovat je ze zakázaných prostorů, informovat je o možném nebezpečí. </a:t>
            </a:r>
          </a:p>
          <a:p>
            <a:pPr marL="268288" indent="-268288"/>
            <a:r>
              <a:rPr lang="cs-CZ" b="1" dirty="0" smtClean="0">
                <a:solidFill>
                  <a:srgbClr val="006699"/>
                </a:solidFill>
              </a:rPr>
              <a:t>pokud přes všechna upozornění zůstane někdo v zakázaných prostorech je nutné okamžitě informovat VRZ, VBRZ či ZVRZ</a:t>
            </a:r>
          </a:p>
          <a:p>
            <a:pPr marL="268288" indent="-268288"/>
            <a:r>
              <a:rPr lang="cs-CZ" dirty="0" smtClean="0">
                <a:solidFill>
                  <a:srgbClr val="006699"/>
                </a:solidFill>
              </a:rPr>
              <a:t>pokud by jste museli z jakéhokoli důvodu opustit své místo informujte VRZ (nestyďte se je to lidské). VRZ musí vědět kde jste, spoléhá totiž na to že sledujete svěřený úsek</a:t>
            </a:r>
            <a:endParaRPr lang="cs-CZ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18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457324" y="365126"/>
            <a:ext cx="9896475" cy="903502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VŠEOBECNÁ PRAVIDLA a POVINNOSTI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005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34541" y="1819835"/>
            <a:ext cx="6323105" cy="4742329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457323" y="1276864"/>
            <a:ext cx="10256881" cy="916003"/>
          </a:xfrm>
        </p:spPr>
        <p:txBody>
          <a:bodyPr/>
          <a:lstStyle/>
          <a:p>
            <a:r>
              <a:rPr lang="cs-CZ" dirty="0" smtClean="0">
                <a:solidFill>
                  <a:srgbClr val="006699"/>
                </a:solidFill>
              </a:rPr>
              <a:t>diváci v zakázaném prostoru…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toklub České republiky - titulka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utoklub České republiky - titulka" id="{4933A62F-F243-46EF-8E99-E8D33DEBBBD1}" vid="{CBC3F5E1-94A8-4BC1-AAE8-D3A308BE8110}"/>
    </a:ext>
  </a:extLst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8287</TotalTime>
  <Words>2049</Words>
  <Application>Microsoft Office PowerPoint</Application>
  <PresentationFormat>Vlastní</PresentationFormat>
  <Paragraphs>270</Paragraphs>
  <Slides>59</Slides>
  <Notes>0</Notes>
  <HiddenSlides>0</HiddenSlides>
  <MMClips>12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59</vt:i4>
      </vt:variant>
    </vt:vector>
  </HeadingPairs>
  <TitlesOfParts>
    <vt:vector size="63" baseType="lpstr">
      <vt:lpstr>Vlastní návrh</vt:lpstr>
      <vt:lpstr>Autoklub České republiky - titulka</vt:lpstr>
      <vt:lpstr>1_Vlastní návrh</vt:lpstr>
      <vt:lpstr>2_Vlastní návrh</vt:lpstr>
      <vt:lpstr>ŠKOLENÍ POŘADATELŮ RZ 2016</vt:lpstr>
      <vt:lpstr>VŠEOBECNÁ PRAVIDLA a POVINNOSTI</vt:lpstr>
      <vt:lpstr>VŠEOBECNÁ PRAVIDLA a POVINNOSTI</vt:lpstr>
      <vt:lpstr>VŠEOBECNÁ PRAVIDLA a POVINNOSTI</vt:lpstr>
      <vt:lpstr>VŠEOBECNÁ PRAVIDLA a POVINNOSTI</vt:lpstr>
      <vt:lpstr>VŠEOBECNÁ PRAVIDLA a POVINNOSTI</vt:lpstr>
      <vt:lpstr>VŠEOBECNÁ PRAVIDLA a POVINNOSTI</vt:lpstr>
      <vt:lpstr>VŠEOBECNÁ PRAVIDLA a POVINNOSTI</vt:lpstr>
      <vt:lpstr>VŠEOBECNÁ PRAVIDLA a POVINNOSTI</vt:lpstr>
      <vt:lpstr>VŠEOBECNÁ PRAVIDLA a POVINNOSTI</vt:lpstr>
      <vt:lpstr>VŠEOBECNÁ PRAVIDLA a POVINNOSTI</vt:lpstr>
      <vt:lpstr>PŘÍPRAVA RZ</vt:lpstr>
      <vt:lpstr>PŘÍPRAVA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PRŮBĚH RZ</vt:lpstr>
      <vt:lpstr>Snímek 32</vt:lpstr>
      <vt:lpstr>PRŮBĚH RZ</vt:lpstr>
      <vt:lpstr>Snímek 34</vt:lpstr>
      <vt:lpstr>PRŮBĚH RZ</vt:lpstr>
      <vt:lpstr>PRŮBĚH RZ</vt:lpstr>
      <vt:lpstr>PRŮBĚH RZ</vt:lpstr>
      <vt:lpstr>MIMOŘÁDNÉ SITUACE NA RZ</vt:lpstr>
      <vt:lpstr>MIMOŘÁDNÉ SITUACE NA RZ</vt:lpstr>
      <vt:lpstr>MIMOŘÁDNÉ SITUACE NA RZ</vt:lpstr>
      <vt:lpstr>MIMOŘÁDNÉ SITUACE NA RZ</vt:lpstr>
      <vt:lpstr>MIMOŘÁDNÉ SITUACE NA RZ</vt:lpstr>
      <vt:lpstr>MIMOŘÁDNÉ SITUACE NA RZ</vt:lpstr>
      <vt:lpstr>VŠEOBECNÁ PRAVIDLA a POVINNOSTI</vt:lpstr>
      <vt:lpstr>MIMOŘÁDNÉ SITUACE NA RZ</vt:lpstr>
      <vt:lpstr>MIMOŘÁDNÉ SITUACE NA RZ</vt:lpstr>
      <vt:lpstr>Snímek 47</vt:lpstr>
      <vt:lpstr>MIMOŘÁDNÉ SITUACE NA RZ</vt:lpstr>
      <vt:lpstr>MIMOŘÁDNÉ SITUACE NA RZ</vt:lpstr>
      <vt:lpstr>MIMOŘÁDNÉ SITUACE NA RZ</vt:lpstr>
      <vt:lpstr>Snímek 51</vt:lpstr>
      <vt:lpstr>MÉDIA</vt:lpstr>
      <vt:lpstr>UKONČENÍ RZ</vt:lpstr>
      <vt:lpstr>SHRNUTÍ</vt:lpstr>
      <vt:lpstr>SHRNUTÍ</vt:lpstr>
      <vt:lpstr>SHRNUTÍ</vt:lpstr>
      <vt:lpstr>děkujeme vám za pomoc při zajištění dalšího podniku  MČR MČR - RHA RSS pamatujte „jenom bezpečná rally je dobrá rally“ </vt:lpstr>
      <vt:lpstr>Snímek 58</vt:lpstr>
      <vt:lpstr>PŘEJEME VÁM KLIDNÝ A BEZPROBLÉMOVÝ  PRŮBĚH RALLY SVAZ RALLY FAS AČR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Mašková Michaela</dc:creator>
  <cp:lastModifiedBy>SAS Zlín</cp:lastModifiedBy>
  <cp:revision>201</cp:revision>
  <dcterms:created xsi:type="dcterms:W3CDTF">2015-02-26T09:29:38Z</dcterms:created>
  <dcterms:modified xsi:type="dcterms:W3CDTF">2016-02-19T15:03:08Z</dcterms:modified>
</cp:coreProperties>
</file>